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0" r:id="rId4"/>
    <p:sldMasterId id="2147483707" r:id="rId5"/>
  </p:sldMasterIdLst>
  <p:sldIdLst>
    <p:sldId id="256" r:id="rId6"/>
    <p:sldId id="257" r:id="rId7"/>
    <p:sldId id="262" r:id="rId8"/>
    <p:sldId id="258" r:id="rId9"/>
    <p:sldId id="259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41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02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889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62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403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481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389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96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77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99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59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852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906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292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438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711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666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99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443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519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744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94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357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84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24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856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007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282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764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4702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669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0343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12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004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290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4672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8038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0467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3626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516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7539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9574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3435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97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479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38668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873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94338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668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0915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1378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7407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985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820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01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859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8025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1268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667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6949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3584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0895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51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36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89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72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5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46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92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15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99D17A1-4D57-4B12-9E48-E12E56FECDF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5E391CF-8F81-49E0-A6E8-919F8D5D19A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77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rubicontrailfoundation.org/wp-content/uploads/2019/09/seasons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2743" y="0"/>
            <a:ext cx="9144000" cy="2246811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FF00"/>
                </a:solidFill>
                <a:latin typeface="+mn-lt"/>
              </a:rPr>
              <a:t>The theme of </a:t>
            </a:r>
            <a:r>
              <a:rPr lang="en-US" i="1" dirty="0" smtClean="0">
                <a:latin typeface="+mn-lt"/>
              </a:rPr>
              <a:t>the lesson: </a:t>
            </a:r>
            <a:r>
              <a:rPr lang="en-US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+mn-lt"/>
              </a:rPr>
            </a:br>
            <a:r>
              <a:rPr lang="en-US" sz="8800" b="1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Changing</a:t>
            </a:r>
            <a:r>
              <a:rPr lang="en-US" sz="8800" b="1" dirty="0" smtClean="0">
                <a:latin typeface="Blackadder ITC" panose="04020505051007020D02" pitchFamily="82" charset="0"/>
              </a:rPr>
              <a:t> </a:t>
            </a:r>
            <a:r>
              <a:rPr lang="en-US" sz="8800" b="1" dirty="0" smtClean="0">
                <a:solidFill>
                  <a:srgbClr val="FFC000"/>
                </a:solidFill>
                <a:latin typeface="Blackadder ITC" panose="04020505051007020D02" pitchFamily="82" charset="0"/>
              </a:rPr>
              <a:t>seasons</a:t>
            </a:r>
            <a:endParaRPr lang="ru-RU" sz="7200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0412" y="5202238"/>
            <a:ext cx="9144000" cy="165576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  <a:latin typeface="Algerian" panose="04020705040A02060702" pitchFamily="82" charset="0"/>
              </a:rPr>
              <a:t>School: </a:t>
            </a:r>
            <a:r>
              <a:rPr lang="kk-KZ" dirty="0" smtClean="0">
                <a:solidFill>
                  <a:srgbClr val="FFC000"/>
                </a:solidFill>
              </a:rPr>
              <a:t>№ </a:t>
            </a:r>
            <a:r>
              <a:rPr lang="en-US" dirty="0" smtClean="0">
                <a:solidFill>
                  <a:srgbClr val="FFC000"/>
                </a:solidFill>
                <a:latin typeface="Algerian" panose="04020705040A02060702" pitchFamily="82" charset="0"/>
              </a:rPr>
              <a:t>4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Form: 2</a:t>
            </a:r>
          </a:p>
          <a:p>
            <a:pPr algn="l"/>
            <a:r>
              <a:rPr lang="en-US" dirty="0" smtClean="0">
                <a:solidFill>
                  <a:srgbClr val="00B050"/>
                </a:solidFill>
                <a:latin typeface="Algerian" panose="04020705040A02060702" pitchFamily="82" charset="0"/>
              </a:rPr>
              <a:t>Teacher: </a:t>
            </a:r>
            <a:r>
              <a:rPr lang="en-US" dirty="0" err="1" smtClean="0">
                <a:solidFill>
                  <a:srgbClr val="00B050"/>
                </a:solidFill>
                <a:latin typeface="Algerian" panose="04020705040A02060702" pitchFamily="82" charset="0"/>
              </a:rPr>
              <a:t>Bisengalieva</a:t>
            </a:r>
            <a:r>
              <a:rPr lang="en-US" dirty="0" smtClean="0">
                <a:solidFill>
                  <a:srgbClr val="00B050"/>
                </a:solidFill>
                <a:latin typeface="Algerian" panose="04020705040A02060702" pitchFamily="8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Algerian" panose="04020705040A02060702" pitchFamily="82" charset="0"/>
              </a:rPr>
              <a:t>Ainur</a:t>
            </a:r>
            <a:r>
              <a:rPr lang="en-US" dirty="0" smtClean="0">
                <a:solidFill>
                  <a:srgbClr val="00B050"/>
                </a:solidFill>
                <a:latin typeface="Algerian" panose="04020705040A02060702" pitchFamily="82" charset="0"/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71"/>
    </mc:Choice>
    <mc:Fallback xmlns="">
      <p:transition spd="slow" advTm="1557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700540" y="1228299"/>
            <a:ext cx="4514589" cy="48726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3"/>
          <a:stretch/>
        </p:blipFill>
        <p:spPr>
          <a:xfrm>
            <a:off x="8414" y="953940"/>
            <a:ext cx="7676900" cy="59040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18292" y="2253950"/>
            <a:ext cx="25001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FF00"/>
                </a:solidFill>
              </a:rPr>
              <a:t>yellow</a:t>
            </a:r>
            <a:r>
              <a:rPr lang="en-US" sz="2400" dirty="0"/>
              <a:t> leaves, </a:t>
            </a:r>
            <a:endParaRPr lang="en-US" sz="2400" dirty="0" smtClean="0"/>
          </a:p>
          <a:p>
            <a:pPr lvl="0"/>
            <a:endParaRPr lang="en-US" sz="2400" dirty="0"/>
          </a:p>
          <a:p>
            <a:pPr lvl="0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dark green </a:t>
            </a:r>
            <a:r>
              <a:rPr lang="en-US" sz="2400" dirty="0"/>
              <a:t>leaves, 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light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green </a:t>
            </a:r>
            <a:r>
              <a:rPr lang="en-US" sz="2400" dirty="0" smtClean="0"/>
              <a:t>leaves</a:t>
            </a:r>
          </a:p>
          <a:p>
            <a:pPr lvl="0"/>
            <a:r>
              <a:rPr lang="en-US" sz="2400" dirty="0" smtClean="0"/>
              <a:t> </a:t>
            </a:r>
            <a:endParaRPr lang="en-US" sz="2400" dirty="0"/>
          </a:p>
          <a:p>
            <a:pPr lvl="0"/>
            <a:r>
              <a:rPr lang="en-US" sz="2400" dirty="0" smtClean="0"/>
              <a:t>        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brown</a:t>
            </a:r>
            <a:r>
              <a:rPr lang="en-US" sz="2400" dirty="0" smtClean="0"/>
              <a:t> </a:t>
            </a:r>
          </a:p>
          <a:p>
            <a:pPr lvl="0"/>
            <a:r>
              <a:rPr lang="en-US" sz="2400" dirty="0"/>
              <a:t> </a:t>
            </a:r>
            <a:r>
              <a:rPr lang="en-US" sz="2400" dirty="0" smtClean="0"/>
              <a:t>             leaves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01766" y="428516"/>
            <a:ext cx="34653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Warm-up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098" name="Picture 2" descr="https://pics.clipartpng.com/Yellow_Leaf_PNG_Clip_Art-20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7729">
            <a:off x="8438671" y="1652713"/>
            <a:ext cx="922128" cy="85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humbs.dreamstime.com/z/leaves-maiden-grapes-macro-background-garden-leaves-maiden-grapes-10045458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50206" y="4067034"/>
            <a:ext cx="1634529" cy="20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mg1.akspic.com/image/114569-autumn_leaf_color-autumn-design-animal_source_foods-leaf-2560x16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493" y="4541997"/>
            <a:ext cx="1486411" cy="155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c7.uihere.com/files/686/581/166/leaves-leaf-green-dark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2" b="5180"/>
          <a:stretch/>
        </p:blipFill>
        <p:spPr bwMode="auto">
          <a:xfrm>
            <a:off x="10539664" y="1254632"/>
            <a:ext cx="1660240" cy="189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pics.clipartpng.com/Yellow_Leaf_PNG_Clip_Art-20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28251">
            <a:off x="7639434" y="1477776"/>
            <a:ext cx="1054159" cy="123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9799" y="30610"/>
            <a:ext cx="649552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REMEMBER!</a:t>
            </a:r>
            <a:endParaRPr lang="ru-RU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49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10"/>
    </mc:Choice>
    <mc:Fallback xmlns="">
      <p:transition spd="slow" advTm="3941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987" y="1319784"/>
            <a:ext cx="103139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>
                <a:latin typeface="Brush Script MT" panose="03060802040406070304" pitchFamily="66" charset="0"/>
              </a:rPr>
              <a:t>Spring  has </a:t>
            </a:r>
            <a:r>
              <a:rPr lang="en-GB" sz="4800" dirty="0" smtClean="0">
                <a:latin typeface="Brush Script MT" panose="03060802040406070304" pitchFamily="66" charset="0"/>
              </a:rPr>
              <a:t>_________on </a:t>
            </a:r>
            <a:r>
              <a:rPr lang="en-GB" sz="4800" dirty="0">
                <a:latin typeface="Brush Script MT" panose="03060802040406070304" pitchFamily="66" charset="0"/>
              </a:rPr>
              <a:t>the trees</a:t>
            </a:r>
            <a:endParaRPr lang="ru-RU" sz="4800" dirty="0"/>
          </a:p>
          <a:p>
            <a:r>
              <a:rPr lang="en-GB" sz="4800" dirty="0">
                <a:latin typeface="Brush Script MT" panose="03060802040406070304" pitchFamily="66" charset="0"/>
              </a:rPr>
              <a:t>Summer has </a:t>
            </a:r>
            <a:r>
              <a:rPr lang="en-GB" sz="4800" dirty="0" smtClean="0">
                <a:latin typeface="Brush Script MT" panose="03060802040406070304" pitchFamily="66" charset="0"/>
              </a:rPr>
              <a:t>_________on </a:t>
            </a:r>
            <a:r>
              <a:rPr lang="en-GB" sz="4800" dirty="0">
                <a:latin typeface="Brush Script MT" panose="03060802040406070304" pitchFamily="66" charset="0"/>
              </a:rPr>
              <a:t>the trees.</a:t>
            </a:r>
            <a:endParaRPr lang="ru-RU" sz="4800" dirty="0"/>
          </a:p>
          <a:p>
            <a:r>
              <a:rPr lang="en-GB" sz="4800" dirty="0">
                <a:latin typeface="Brush Script MT" panose="03060802040406070304" pitchFamily="66" charset="0"/>
              </a:rPr>
              <a:t>Autumn has </a:t>
            </a:r>
            <a:r>
              <a:rPr lang="en-GB" sz="4800" dirty="0" smtClean="0">
                <a:latin typeface="Brush Script MT" panose="03060802040406070304" pitchFamily="66" charset="0"/>
              </a:rPr>
              <a:t>_________on </a:t>
            </a:r>
            <a:r>
              <a:rPr lang="en-GB" sz="4800" dirty="0">
                <a:latin typeface="Brush Script MT" panose="03060802040406070304" pitchFamily="66" charset="0"/>
              </a:rPr>
              <a:t>the trees.</a:t>
            </a:r>
            <a:endParaRPr lang="ru-RU" sz="4800" dirty="0"/>
          </a:p>
          <a:p>
            <a:r>
              <a:rPr lang="en-GB" sz="4800" dirty="0">
                <a:latin typeface="Brush Script MT" panose="03060802040406070304" pitchFamily="66" charset="0"/>
              </a:rPr>
              <a:t>Winter has </a:t>
            </a:r>
            <a:r>
              <a:rPr lang="en-GB" sz="4800" dirty="0" smtClean="0">
                <a:latin typeface="Brush Script MT" panose="03060802040406070304" pitchFamily="66" charset="0"/>
              </a:rPr>
              <a:t>_________or </a:t>
            </a:r>
            <a:r>
              <a:rPr lang="en-GB" sz="4800" dirty="0">
                <a:latin typeface="Brush Script MT" panose="03060802040406070304" pitchFamily="66" charset="0"/>
              </a:rPr>
              <a:t>no leaves on the </a:t>
            </a:r>
            <a:r>
              <a:rPr lang="en-GB" sz="4800" dirty="0" smtClean="0">
                <a:latin typeface="Brush Script MT" panose="03060802040406070304" pitchFamily="66" charset="0"/>
              </a:rPr>
              <a:t>trees.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5067" y="0"/>
            <a:ext cx="7318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Complete the sentences: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2" descr="https://pics.clipartpng.com/Yellow_Leaf_PNG_Clip_Art-20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310">
            <a:off x="4241262" y="2728858"/>
            <a:ext cx="712534" cy="83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thumbs.dreamstime.com/z/leaves-maiden-grapes-macro-background-garden-leaves-maiden-grapes-1004545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3065466" y="1120197"/>
            <a:ext cx="726593" cy="90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s://c7.uihere.com/files/686/581/166/leaves-leaf-green-dar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2" b="5180"/>
          <a:stretch/>
        </p:blipFill>
        <p:spPr bwMode="auto">
          <a:xfrm rot="10800000" flipV="1">
            <a:off x="4788673" y="1978070"/>
            <a:ext cx="859821" cy="71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img1.akspic.com/image/114569-autumn_leaf_color-autumn-design-animal_source_foods-leaf-2560x16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86" y="3526008"/>
            <a:ext cx="1030351" cy="5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pics.clipartpng.com/Yellow_Leaf_PNG_Clip_Art-20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68566">
            <a:off x="3748135" y="2597293"/>
            <a:ext cx="712534" cy="83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47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4"/>
    </mc:Choice>
    <mc:Fallback xmlns="">
      <p:transition spd="slow" advTm="216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15059"/>
            <a:ext cx="41216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CC00"/>
                </a:solidFill>
                <a:latin typeface="Algerian" panose="04020705040A02060702" pitchFamily="82" charset="0"/>
              </a:rPr>
              <a:t>Spring is green. </a:t>
            </a:r>
            <a:endParaRPr lang="ru-RU" sz="4000" dirty="0">
              <a:solidFill>
                <a:srgbClr val="00CC00"/>
              </a:solidFill>
            </a:endParaRPr>
          </a:p>
          <a:p>
            <a:r>
              <a:rPr lang="en-US" sz="4000" dirty="0">
                <a:solidFill>
                  <a:srgbClr val="FF99FF"/>
                </a:solidFill>
                <a:latin typeface="Algerian" panose="04020705040A02060702" pitchFamily="82" charset="0"/>
              </a:rPr>
              <a:t>Summer is bright.</a:t>
            </a:r>
            <a:r>
              <a:rPr lang="en-US" sz="4000" dirty="0">
                <a:latin typeface="Algerian" panose="04020705040A02060702" pitchFamily="82" charset="0"/>
              </a:rPr>
              <a:t> </a:t>
            </a:r>
            <a:endParaRPr lang="ru-RU" sz="4000" dirty="0"/>
          </a:p>
          <a:p>
            <a:r>
              <a:rPr lang="en-US" sz="4000" dirty="0">
                <a:solidFill>
                  <a:srgbClr val="FFFF00"/>
                </a:solidFill>
                <a:latin typeface="Algerian" panose="04020705040A02060702" pitchFamily="82" charset="0"/>
              </a:rPr>
              <a:t>Autumn is yellow. </a:t>
            </a:r>
            <a:endParaRPr lang="ru-RU" sz="4000" dirty="0">
              <a:solidFill>
                <a:srgbClr val="FFFF00"/>
              </a:solidFill>
            </a:endParaRPr>
          </a:p>
          <a:p>
            <a:r>
              <a:rPr lang="en-US" sz="4000" dirty="0">
                <a:latin typeface="Algerian" panose="04020705040A02060702" pitchFamily="82" charset="0"/>
              </a:rPr>
              <a:t>Winter is white. 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15859"/>
            <a:ext cx="4767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Read 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short poem about seasons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8" name="Picture 4" descr="https://www.rubicontrailfoundation.org/wp-content/uploads/2019/09/seasons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027" y="1815059"/>
            <a:ext cx="8352973" cy="501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350138" y="6185486"/>
            <a:ext cx="18418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CC00"/>
                </a:solidFill>
                <a:latin typeface="Algerian" panose="04020705040A02060702" pitchFamily="82" charset="0"/>
              </a:rPr>
              <a:t>Spring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39027" y="6185485"/>
            <a:ext cx="197842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lgerian" panose="04020705040A02060702" pitchFamily="82" charset="0"/>
              </a:rPr>
              <a:t>Summer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50701" y="1815058"/>
            <a:ext cx="2177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lgerian" panose="04020705040A02060702" pitchFamily="82" charset="0"/>
              </a:rPr>
              <a:t>Autumn</a:t>
            </a:r>
            <a:endParaRPr lang="ru-RU" sz="4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95941" y="1815058"/>
            <a:ext cx="1996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Algerian" panose="04020705040A02060702" pitchFamily="82" charset="0"/>
              </a:rPr>
              <a:t>Winter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39300" y="823937"/>
            <a:ext cx="7068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SEASONS</a:t>
            </a:r>
            <a:r>
              <a:rPr lang="kk-KZ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–</a:t>
            </a:r>
            <a:r>
              <a:rPr lang="kk-KZ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мезгілдер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802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70" y="622769"/>
            <a:ext cx="5804668" cy="685105"/>
          </a:xfrm>
        </p:spPr>
        <p:txBody>
          <a:bodyPr>
            <a:noAutofit/>
          </a:bodyPr>
          <a:lstStyle/>
          <a:p>
            <a:r>
              <a:rPr lang="en-US" sz="4800" dirty="0" smtClean="0"/>
              <a:t>Answer the questions: 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37322" y="1436319"/>
            <a:ext cx="9607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entury" panose="02040604050505020304" pitchFamily="18" charset="0"/>
              </a:rPr>
              <a:t>1. How many months are there in winter?</a:t>
            </a:r>
            <a:endParaRPr lang="ru-RU" sz="2800" dirty="0">
              <a:latin typeface="Century" panose="02040604050505020304" pitchFamily="18" charset="0"/>
            </a:endParaRPr>
          </a:p>
          <a:p>
            <a:r>
              <a:rPr lang="en-US" sz="2800" dirty="0">
                <a:latin typeface="Century" panose="02040604050505020304" pitchFamily="18" charset="0"/>
              </a:rPr>
              <a:t>2. What </a:t>
            </a:r>
            <a:r>
              <a:rPr lang="en-US" sz="2800" dirty="0">
                <a:latin typeface="Century" panose="02040604050505020304" pitchFamily="18" charset="0"/>
              </a:rPr>
              <a:t>colour</a:t>
            </a:r>
            <a:r>
              <a:rPr lang="en-US" sz="2800" dirty="0" smtClean="0">
                <a:latin typeface="Century" panose="02040604050505020304" pitchFamily="18" charset="0"/>
              </a:rPr>
              <a:t> </a:t>
            </a:r>
            <a:r>
              <a:rPr lang="en-US" sz="2800" dirty="0">
                <a:latin typeface="Century" panose="02040604050505020304" pitchFamily="18" charset="0"/>
              </a:rPr>
              <a:t>are the snowflakes?</a:t>
            </a:r>
            <a:endParaRPr lang="ru-RU" sz="2800" dirty="0">
              <a:latin typeface="Century" panose="02040604050505020304" pitchFamily="18" charset="0"/>
            </a:endParaRPr>
          </a:p>
          <a:p>
            <a:r>
              <a:rPr lang="en-US" sz="2800" dirty="0">
                <a:latin typeface="Century" panose="02040604050505020304" pitchFamily="18" charset="0"/>
              </a:rPr>
              <a:t>3. How many months are there in spring?</a:t>
            </a:r>
            <a:endParaRPr lang="ru-RU" sz="2800" dirty="0">
              <a:latin typeface="Century" panose="02040604050505020304" pitchFamily="18" charset="0"/>
            </a:endParaRPr>
          </a:p>
          <a:p>
            <a:r>
              <a:rPr lang="en-US" sz="2800" dirty="0">
                <a:latin typeface="Century" panose="02040604050505020304" pitchFamily="18" charset="0"/>
              </a:rPr>
              <a:t>4. What colour are the trees in spring?</a:t>
            </a:r>
            <a:endParaRPr lang="ru-RU" sz="2800" dirty="0">
              <a:latin typeface="Century" panose="02040604050505020304" pitchFamily="18" charset="0"/>
            </a:endParaRPr>
          </a:p>
          <a:p>
            <a:r>
              <a:rPr lang="en-US" sz="2800" dirty="0">
                <a:latin typeface="Century" panose="02040604050505020304" pitchFamily="18" charset="0"/>
              </a:rPr>
              <a:t>5. How many months are there in summer?</a:t>
            </a:r>
            <a:endParaRPr lang="ru-RU" sz="2800" dirty="0">
              <a:latin typeface="Century" panose="02040604050505020304" pitchFamily="18" charset="0"/>
            </a:endParaRPr>
          </a:p>
          <a:p>
            <a:r>
              <a:rPr lang="en-US" sz="2800" dirty="0">
                <a:latin typeface="Century" panose="02040604050505020304" pitchFamily="18" charset="0"/>
              </a:rPr>
              <a:t>6. What colour are the flowers in summer?</a:t>
            </a:r>
            <a:endParaRPr lang="ru-RU" sz="2800" dirty="0">
              <a:latin typeface="Century" panose="02040604050505020304" pitchFamily="18" charset="0"/>
            </a:endParaRPr>
          </a:p>
          <a:p>
            <a:r>
              <a:rPr lang="en-US" sz="2800" dirty="0">
                <a:latin typeface="Century" panose="02040604050505020304" pitchFamily="18" charset="0"/>
              </a:rPr>
              <a:t>7. How many months are there in autumn?</a:t>
            </a:r>
            <a:endParaRPr lang="ru-RU" sz="2800" dirty="0">
              <a:latin typeface="Century" panose="02040604050505020304" pitchFamily="18" charset="0"/>
            </a:endParaRPr>
          </a:p>
          <a:p>
            <a:r>
              <a:rPr lang="en-US" sz="2800" dirty="0">
                <a:latin typeface="Century" panose="02040604050505020304" pitchFamily="18" charset="0"/>
              </a:rPr>
              <a:t>8. What colour are the leaves in autumn?</a:t>
            </a:r>
            <a:endParaRPr lang="ru-RU" sz="2800" dirty="0">
              <a:latin typeface="Century" panose="020406040505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89541" y="5282140"/>
            <a:ext cx="1811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entury" panose="02040604050505020304" pitchFamily="18" charset="0"/>
              </a:rPr>
              <a:t>m</a:t>
            </a:r>
            <a:r>
              <a:rPr lang="en-US" sz="2400" dirty="0" smtClean="0">
                <a:latin typeface="Century" panose="02040604050505020304" pitchFamily="18" charset="0"/>
              </a:rPr>
              <a:t>onth</a:t>
            </a:r>
            <a:r>
              <a:rPr lang="ru-RU" sz="2400" dirty="0" smtClean="0">
                <a:latin typeface="Century" panose="02040604050505020304" pitchFamily="18" charset="0"/>
              </a:rPr>
              <a:t> – </a:t>
            </a:r>
            <a:r>
              <a:rPr lang="kk-KZ" sz="2400" dirty="0" smtClean="0">
                <a:latin typeface="Century" panose="02040604050505020304" pitchFamily="18" charset="0"/>
              </a:rPr>
              <a:t>ай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41242" y="5282140"/>
            <a:ext cx="1915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entury" panose="02040604050505020304" pitchFamily="18" charset="0"/>
              </a:rPr>
              <a:t>colour</a:t>
            </a:r>
            <a:r>
              <a:rPr lang="kk-KZ" sz="2400" dirty="0" smtClean="0">
                <a:latin typeface="Century" panose="02040604050505020304" pitchFamily="18" charset="0"/>
              </a:rPr>
              <a:t> – түс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5233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lingokids.com/system/images/W1siZiIsIjIwMTcvMTEvMjAvMTEvMzcvNDgvMmExY2ViNmEtNDFmZi00N2YwLWFlZjMtYWJmMDUwMjRiMzJkL3NodXR0ZXJzdG9ja18xNzM4MDIxNjQuanBnIl1d/8c6060a8d650e51c/shutterstock_1738021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12192000" cy="468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5385179" cy="1325563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Algerian" panose="04020705040A02060702" pitchFamily="82" charset="0"/>
              </a:rPr>
              <a:t>HOMEWORK: </a:t>
            </a:r>
            <a:endParaRPr lang="ru-RU" sz="7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199" y="2016504"/>
            <a:ext cx="10789694" cy="1695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Read the poem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smtClean="0">
                <a:solidFill>
                  <a:srgbClr val="FFFF00"/>
                </a:solidFill>
              </a:rPr>
              <a:t>learn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by </a:t>
            </a:r>
            <a:r>
              <a:rPr lang="en-US" smtClean="0">
                <a:solidFill>
                  <a:schemeClr val="bg1"/>
                </a:solidFill>
              </a:rPr>
              <a:t>heart</a:t>
            </a:r>
            <a:r>
              <a:rPr lang="en-US" smtClean="0">
                <a:solidFill>
                  <a:srgbClr val="FFC000"/>
                </a:solidFill>
              </a:rPr>
              <a:t> words; </a:t>
            </a:r>
            <a:endParaRPr lang="en-US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0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138</TotalTime>
  <Words>197</Words>
  <Application>Microsoft Office PowerPoint</Application>
  <PresentationFormat>Широкоэкранный</PresentationFormat>
  <Paragraphs>43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6</vt:i4>
      </vt:variant>
    </vt:vector>
  </HeadingPairs>
  <TitlesOfParts>
    <vt:vector size="24" baseType="lpstr">
      <vt:lpstr>Algerian</vt:lpstr>
      <vt:lpstr>Arial</vt:lpstr>
      <vt:lpstr>Blackadder ITC</vt:lpstr>
      <vt:lpstr>Brush Script MT</vt:lpstr>
      <vt:lpstr>Calibri</vt:lpstr>
      <vt:lpstr>Calibri Light</vt:lpstr>
      <vt:lpstr>Century</vt:lpstr>
      <vt:lpstr>Corbel</vt:lpstr>
      <vt:lpstr>Garamond</vt:lpstr>
      <vt:lpstr>Times New Roman</vt:lpstr>
      <vt:lpstr>Trebuchet MS</vt:lpstr>
      <vt:lpstr>Wingdings</vt:lpstr>
      <vt:lpstr>Wingdings 3</vt:lpstr>
      <vt:lpstr>Тема Office</vt:lpstr>
      <vt:lpstr>Окаймление</vt:lpstr>
      <vt:lpstr>Натуральные материалы</vt:lpstr>
      <vt:lpstr>Аспект</vt:lpstr>
      <vt:lpstr>Ретро</vt:lpstr>
      <vt:lpstr>The theme of the lesson:  Changing seasons</vt:lpstr>
      <vt:lpstr>Презентация PowerPoint</vt:lpstr>
      <vt:lpstr>Презентация PowerPoint</vt:lpstr>
      <vt:lpstr>Презентация PowerPoint</vt:lpstr>
      <vt:lpstr>Answer the questions: </vt:lpstr>
      <vt:lpstr>HOMEWORK: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theme of the lesson:  Changing seasons</dc:title>
  <dc:creator>User</dc:creator>
  <cp:lastModifiedBy>User</cp:lastModifiedBy>
  <cp:revision>16</cp:revision>
  <dcterms:created xsi:type="dcterms:W3CDTF">2020-03-26T13:50:55Z</dcterms:created>
  <dcterms:modified xsi:type="dcterms:W3CDTF">2020-04-06T07:08:55Z</dcterms:modified>
</cp:coreProperties>
</file>