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9" r:id="rId2"/>
    <p:sldId id="270" r:id="rId3"/>
    <p:sldId id="268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7B67D93-EC92-4CFB-B43C-94AE3166AEE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24395AA-FA00-4666-981A-8D8C44C081E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IyjbZ-1u2A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73794" y="3573017"/>
            <a:ext cx="7130653" cy="2361648"/>
          </a:xfrm>
        </p:spPr>
        <p:txBody>
          <a:bodyPr>
            <a:normAutofit/>
          </a:bodyPr>
          <a:lstStyle/>
          <a:p>
            <a:pPr algn="r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Биология пән мұғалімі</a:t>
            </a:r>
          </a:p>
          <a:p>
            <a:pPr algn="r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 Михаил Ломоносов атындағы орта мектебі </a:t>
            </a:r>
          </a:p>
          <a:p>
            <a:pPr algn="r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Жамбыл облысы, Қордай ауданы , Қордай ауылы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79513" y="2348881"/>
            <a:ext cx="8640960" cy="1296144"/>
          </a:xfrm>
        </p:spPr>
        <p:txBody>
          <a:bodyPr/>
          <a:lstStyle/>
          <a:p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Азанбекова Бейбіткүл Жұмаханқызы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057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332656"/>
            <a:ext cx="6512511" cy="1296144"/>
          </a:xfrm>
        </p:spPr>
        <p:txBody>
          <a:bodyPr/>
          <a:lstStyle/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Сұрақтарға жауап береміз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052736"/>
            <a:ext cx="828092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</a:rPr>
              <a:t>1.Жүрек жұмысының автномиясы дегеніміз не?</a:t>
            </a:r>
            <a:endParaRPr lang="ru-RU" sz="2400" b="1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</a:rPr>
              <a:t>2.Жүрек автоматиясының негізгі  теориялары қандай?</a:t>
            </a:r>
            <a:endParaRPr lang="ru-RU" sz="2400" b="1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</a:rPr>
              <a:t>3.Кардиомиоциттер қызметінің мәні неде ?</a:t>
            </a:r>
            <a:endParaRPr lang="ru-RU" sz="2400" b="1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</a:rPr>
              <a:t>4.Жүрек автоматиясының түрлі бөлімдеріне лигатура (таңғышпен байлау) байлағанда қандай өзгерістер болады?(Станниус пен Гаскелл тәжірибесі)</a:t>
            </a:r>
            <a:endParaRPr lang="ru-RU" sz="2400" b="1" dirty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371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водящая система сердца. Синдром Вольфа-Паркинсона-Уайта ...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15"/>
          <a:stretch/>
        </p:blipFill>
        <p:spPr bwMode="auto">
          <a:xfrm>
            <a:off x="755576" y="1124744"/>
            <a:ext cx="5688631" cy="33875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 rot="10800000" flipV="1">
            <a:off x="395536" y="3581351"/>
            <a:ext cx="8280919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kk-KZ" i="1" dirty="0" smtClean="0">
              <a:solidFill>
                <a:srgbClr val="00206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kk-KZ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А)№ 1,3,6,710,11,14 атауларын жазыңыз.</a:t>
            </a:r>
            <a:endParaRPr lang="ru-RU" sz="2400" dirty="0" smtClean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2.Автоматиялық орталығы қатарларының атауларын жаз. </a:t>
            </a:r>
            <a:endParaRPr lang="ru-RU" sz="2400" dirty="0" smtClean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3.  220 беттегі сурет бойынша : №1-5 сандармен көрсетілген бөліктерін атаңдар .</a:t>
            </a:r>
            <a:endParaRPr lang="ru-RU" sz="24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332656"/>
            <a:ext cx="3207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Орындалатын тапсырмалар: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26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73795" y="2780929"/>
            <a:ext cx="5637010" cy="864095"/>
          </a:xfrm>
        </p:spPr>
        <p:txBody>
          <a:bodyPr/>
          <a:lstStyle/>
          <a:p>
            <a:r>
              <a:rPr lang="kk-KZ" sz="2400" dirty="0">
                <a:latin typeface="Times New Roman"/>
                <a:ea typeface="Times New Roman"/>
              </a:rPr>
              <a:t>§118 оқу </a:t>
            </a:r>
            <a:r>
              <a:rPr lang="kk-KZ" sz="2400" dirty="0" smtClean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1124745"/>
            <a:ext cx="7175351" cy="1440160"/>
          </a:xfrm>
        </p:spPr>
        <p:txBody>
          <a:bodyPr/>
          <a:lstStyle/>
          <a:p>
            <a:r>
              <a:rPr lang="kk-KZ" dirty="0" smtClean="0"/>
              <a:t>Үй тапсырмасы 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50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077073"/>
            <a:ext cx="8208912" cy="1857592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мақсаты: 10.4.4.2- Электрокардиограмманы қолдана отырып жүрек автоматиясы механизмін түсіндіру.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7" y="1052737"/>
            <a:ext cx="8424936" cy="2952328"/>
          </a:xfrm>
        </p:spPr>
        <p:txBody>
          <a:bodyPr/>
          <a:lstStyle/>
          <a:p>
            <a:pPr marL="182880" indent="0">
              <a:buNone/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тақырыбы:Жүректің өткізгіш жүйесі. Жүрек автоматиясының механизмі. Жүректегі қозудың өту жылдамдығы.  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5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24745"/>
            <a:ext cx="6912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k-KZ" sz="2800" i="1" dirty="0">
                <a:solidFill>
                  <a:prstClr val="black"/>
                </a:solidFill>
                <a:latin typeface="Times New Roman"/>
                <a:ea typeface="Times New Roman"/>
              </a:rPr>
              <a:t>Бейнежазбаны қараңыз:  </a:t>
            </a:r>
          </a:p>
          <a:p>
            <a:endParaRPr lang="ru-RU" sz="2800" dirty="0">
              <a:solidFill>
                <a:prstClr val="black"/>
              </a:solidFill>
            </a:endParaRPr>
          </a:p>
          <a:p>
            <a:pPr marL="457200"/>
            <a:r>
              <a:rPr lang="kk-KZ" sz="2800" i="1" u="sng" dirty="0">
                <a:solidFill>
                  <a:srgbClr val="002060"/>
                </a:solidFill>
                <a:latin typeface="Times New Roman"/>
                <a:ea typeface="Times New Roman"/>
                <a:hlinkClick r:id="rId2"/>
              </a:rPr>
              <a:t>https://youtu.be/AIyjbZ-1u2A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32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5589240"/>
            <a:ext cx="7766248" cy="1008112"/>
          </a:xfrm>
        </p:spPr>
        <p:txBody>
          <a:bodyPr>
            <a:norm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Автоматия - жүректің өзінде пайда болатын импульстердің әсерінен жиырылу қабілеті.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4094167" cy="3801575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Жүрек бұлшықеттеріне қозу, өткізгіштік, жиырылғыштық және автоматия тән.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Қозу-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миокардтың тітіргендіргіштік әсерінен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болады.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Өткізгіштік –қозуды өткізу.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Жиырылғыштық –қозу кезінде қысқару қабілеттері.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Ерекше қасиеті –автоматия 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Бұл жүректің өздігінен жиырылу қабілеті.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476672"/>
            <a:ext cx="4319336" cy="3729568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Жүрек автоматиясының теориясы: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1. Прохаска мен Мюллер жүректің ырғақты жиырылуы оның жүйке импульстерімен байланысты деп есептейтін нейрогендік теориясы. 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2. Гаскелл мен Энгельман қозу импульстері жүрек бұлшықетінің өзінде пайда болатын миогендік теориясы.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3. Жүректе өндірілетін және оның жиырылуына бастамашы болатын жүректін гормондық теориясы</a:t>
            </a:r>
            <a:r>
              <a:rPr lang="kk-KZ" sz="2000" dirty="0" smtClean="0"/>
              <a:t>.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7751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350526"/>
              </p:ext>
            </p:extLst>
          </p:nvPr>
        </p:nvGraphicFramePr>
        <p:xfrm>
          <a:off x="539552" y="892016"/>
          <a:ext cx="8208911" cy="4193168"/>
        </p:xfrm>
        <a:graphic>
          <a:graphicData uri="http://schemas.openxmlformats.org/drawingml/2006/table">
            <a:tbl>
              <a:tblPr firstRow="1" firstCol="1" bandRow="1"/>
              <a:tblGrid>
                <a:gridCol w="2899550"/>
                <a:gridCol w="5309361"/>
              </a:tblGrid>
              <a:tr h="465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Бағалау критерийі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Дескриптор </a:t>
                      </a:r>
                      <a:endParaRPr lang="ru-RU" sz="2000" b="1" i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7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Жүрек автоматиясы механизімін оқып білу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1.Жүрек автоматиясын сипаттайды  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2.Жүрек бөлімдерінің атауларын біледі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Жүрек автоматиясының түрлі бөлімдеріне лигатура (таңғышпен байлау) байлағанда болатын өзгерістерді   (Станниус пен Гаскелл тәжірибесі) біледі. 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Автоматиялық орталығы қатарларының атауларын дұрыс жазады.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261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4372168"/>
            <a:ext cx="7622232" cy="1143000"/>
          </a:xfrm>
        </p:spPr>
        <p:txBody>
          <a:bodyPr>
            <a:normAutofit fontScale="90000"/>
          </a:bodyPr>
          <a:lstStyle/>
          <a:p>
            <a:pPr marL="342900" lvl="0" indent="-342900" algn="ctr">
              <a:spcAft>
                <a:spcPts val="0"/>
              </a:spcAft>
              <a:buFont typeface="+mj-lt"/>
              <a:buAutoNum type="arabicPeriod"/>
            </a:pPr>
            <a:r>
              <a:rPr lang="kk-KZ" sz="3600" i="1" dirty="0">
                <a:effectLst/>
                <a:latin typeface="Times New Roman"/>
                <a:ea typeface="Times New Roman"/>
              </a:rPr>
              <a:t>Сурет бойынша жүрек </a:t>
            </a:r>
            <a:r>
              <a:rPr lang="kk-KZ" sz="3600" i="1" dirty="0" smtClean="0">
                <a:effectLst/>
                <a:latin typeface="Times New Roman"/>
                <a:ea typeface="Times New Roman"/>
              </a:rPr>
              <a:t>құрылысын </a:t>
            </a:r>
            <a:r>
              <a:rPr lang="kk-KZ" sz="3600" i="1" dirty="0">
                <a:effectLst/>
                <a:latin typeface="Times New Roman"/>
                <a:ea typeface="Times New Roman"/>
              </a:rPr>
              <a:t>анықтау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kk-KZ" sz="4400" dirty="0">
                <a:effectLst/>
                <a:latin typeface="Calibri"/>
                <a:ea typeface="Calibri"/>
                <a:cs typeface="Calibri"/>
              </a:rPr>
              <a:t> </a:t>
            </a:r>
            <a:r>
              <a:rPr lang="ru-RU" sz="4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4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pic>
        <p:nvPicPr>
          <p:cNvPr id="5" name="Объект 4" descr="Проводящая система сердца — Википедия"/>
          <p:cNvPicPr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208912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925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1" y="476672"/>
            <a:ext cx="856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Синоатриальдық түйін (Кийс –Флек) . Ол қуысты веналар сағасында ,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веналық синустарда орналасқан.</a:t>
            </a: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Түйінаралық және құлақшааралық 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Бахман, Венкенбах және Торель өткізгіш жолы құлақша мен құлақшааралық перде миокарды бойынша өтеді. 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Атриовентрикулярлық түйін (Ашофф- Тавар) . Оң құлақша эндокардының астында , құлақша аралығындағы перденің төменгі бөлігінде орналасады.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Атриовентрикулярлық шоқ немесеГис шоғы. Қарыншааралық перденің жоғарғы бөлігі  мен атриовентрикулярлық  түйіннен келеді. Одан кейін 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 аяққа – оң және сол аяққа бөлінеді. Олар қарынша миокардында тармақтар түзеді. 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Пуркинье талшығы. Бұл Гис шоғы аяғының тармақталған ұшы. Қарынша миокардының жиырылғыш жасушаларының түйісуін жүзеге асырады.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822468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Синоатриальдық түйінді 1-қатардағы,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атриовентрикулярлық 2- қатардағы , 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 Гис шоғы мен Пуркинье талшықтарын 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 қатардағы </a:t>
            </a:r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автоматия орталығы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атайды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45224"/>
            <a:ext cx="8640959" cy="1008112"/>
          </a:xfrm>
        </p:spPr>
        <p:txBody>
          <a:bodyPr>
            <a:normAutofit/>
          </a:bodyPr>
          <a:lstStyle/>
          <a:p>
            <a:pPr algn="l"/>
            <a:r>
              <a:rPr lang="kk-KZ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Станниус пен Гаскелл тәжірибесі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424936" cy="4896544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Бірінші лигатура( таңғышбен байлау) веноздық синус арасына, синоатриальдық түйін мен оң құлақша орналасқан жерге қойылады. – Синус минутына 60-80 рет жиырылады, ал құлақша мен қарыешаның жиырылуы тоқтайды.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Екінші лигатура құлақша мен қарыншаның шекарасына қойылады. –Синустық түйін жиырылуы екі есе азаяды, 30-40рет қарыншаның жиырылуын тудырады.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Үшінші лигатура қарыншалардың ортасына қойылады. – Жоғарғы бөлігі атриовентрикулярлық ырғақтан, ал төменгі бөлігі синус ырғағынан 4 есе аз жиілікте, минутына 15-20 рет жиырылады.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7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80</TotalTime>
  <Words>499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Азанбекова Бейбіткүл Жұмаханқызы</vt:lpstr>
      <vt:lpstr>Сабақтың тақырыбы:Жүректің өткізгіш жүйесі. Жүрек автоматиясының механизмі. Жүректегі қозудың өту жылдамдығы.  </vt:lpstr>
      <vt:lpstr>Презентация PowerPoint</vt:lpstr>
      <vt:lpstr>Автоматия - жүректің өзінде пайда болатын импульстердің әсерінен жиырылу қабілеті.</vt:lpstr>
      <vt:lpstr>Презентация PowerPoint</vt:lpstr>
      <vt:lpstr>Сурет бойынша жүрек құрылысын анықтау    </vt:lpstr>
      <vt:lpstr>Презентация PowerPoint</vt:lpstr>
      <vt:lpstr>Презентация PowerPoint</vt:lpstr>
      <vt:lpstr>Станниус пен Гаскелл тәжірибесі</vt:lpstr>
      <vt:lpstr>Сұрақтарға жауап береміз</vt:lpstr>
      <vt:lpstr>Презентация PowerPoint</vt:lpstr>
      <vt:lpstr>Үй тапсырмасы :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тақырыбы:Жүректің өткізгіш жүйесі. Жүрек автоматиясының механизмі .Жүректегі қозудың өту жылдамдығы.</dc:title>
  <dc:creator>user</dc:creator>
  <cp:lastModifiedBy>user</cp:lastModifiedBy>
  <cp:revision>10</cp:revision>
  <dcterms:created xsi:type="dcterms:W3CDTF">2020-04-26T16:57:20Z</dcterms:created>
  <dcterms:modified xsi:type="dcterms:W3CDTF">2020-04-29T17:55:43Z</dcterms:modified>
</cp:coreProperties>
</file>