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68" r:id="rId3"/>
    <p:sldId id="269" r:id="rId4"/>
    <p:sldId id="258" r:id="rId5"/>
    <p:sldId id="259" r:id="rId6"/>
    <p:sldId id="257" r:id="rId7"/>
    <p:sldId id="267" r:id="rId8"/>
    <p:sldId id="260" r:id="rId9"/>
    <p:sldId id="261" r:id="rId10"/>
    <p:sldId id="262" r:id="rId11"/>
    <p:sldId id="263" r:id="rId12"/>
    <p:sldId id="264" r:id="rId13"/>
    <p:sldId id="265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D4BC4D-F752-4DBF-A072-71CB817F5FD4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B01ECC-5A72-4126-81B7-5AC16E80CAE5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D4BC4D-F752-4DBF-A072-71CB817F5FD4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B01ECC-5A72-4126-81B7-5AC16E80CA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D4BC4D-F752-4DBF-A072-71CB817F5FD4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B01ECC-5A72-4126-81B7-5AC16E80CA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42764-553D-4402-B5D2-55BD0E0CE4E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29.04.2020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DBBFE-D319-4FD9-8FA4-F1B568E01E2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20149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42764-553D-4402-B5D2-55BD0E0CE4E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29.04.2020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DBBFE-D319-4FD9-8FA4-F1B568E01E2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79129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42764-553D-4402-B5D2-55BD0E0CE4E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29.04.2020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DBBFE-D319-4FD9-8FA4-F1B568E01E2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82280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42764-553D-4402-B5D2-55BD0E0CE4E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29.04.2020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DBBFE-D319-4FD9-8FA4-F1B568E01E2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85787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42764-553D-4402-B5D2-55BD0E0CE4E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29.04.2020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DBBFE-D319-4FD9-8FA4-F1B568E01E2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23964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42764-553D-4402-B5D2-55BD0E0CE4E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29.04.2020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DBBFE-D319-4FD9-8FA4-F1B568E01E2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84865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42764-553D-4402-B5D2-55BD0E0CE4E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29.04.2020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DBBFE-D319-4FD9-8FA4-F1B568E01E2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91335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42764-553D-4402-B5D2-55BD0E0CE4E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29.04.2020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DBBFE-D319-4FD9-8FA4-F1B568E01E2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8602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D4BC4D-F752-4DBF-A072-71CB817F5FD4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B01ECC-5A72-4126-81B7-5AC16E80CA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42764-553D-4402-B5D2-55BD0E0CE4E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29.04.2020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DBBFE-D319-4FD9-8FA4-F1B568E01E2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07300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42764-553D-4402-B5D2-55BD0E0CE4E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29.04.2020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DBBFE-D319-4FD9-8FA4-F1B568E01E2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80530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42764-553D-4402-B5D2-55BD0E0CE4E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29.04.2020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DBBFE-D319-4FD9-8FA4-F1B568E01E2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2571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D4BC4D-F752-4DBF-A072-71CB817F5FD4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B01ECC-5A72-4126-81B7-5AC16E80CAE5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D4BC4D-F752-4DBF-A072-71CB817F5FD4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B01ECC-5A72-4126-81B7-5AC16E80CA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D4BC4D-F752-4DBF-A072-71CB817F5FD4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B01ECC-5A72-4126-81B7-5AC16E80CA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D4BC4D-F752-4DBF-A072-71CB817F5FD4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B01ECC-5A72-4126-81B7-5AC16E80CA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D4BC4D-F752-4DBF-A072-71CB817F5FD4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B01ECC-5A72-4126-81B7-5AC16E80CAE5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D4BC4D-F752-4DBF-A072-71CB817F5FD4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B01ECC-5A72-4126-81B7-5AC16E80CA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D4BC4D-F752-4DBF-A072-71CB817F5FD4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B01ECC-5A72-4126-81B7-5AC16E80CAE5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3BD4BC4D-F752-4DBF-A072-71CB817F5FD4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4EB01ECC-5A72-4126-81B7-5AC16E80CAE5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042764-553D-4402-B5D2-55BD0E0CE4E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29.04.2020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4DBBFE-D319-4FD9-8FA4-F1B568E01E2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3140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UHE_Z3WgHPk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87624" y="359898"/>
            <a:ext cx="7651576" cy="3357134"/>
          </a:xfrm>
        </p:spPr>
        <p:txBody>
          <a:bodyPr>
            <a:normAutofit/>
          </a:bodyPr>
          <a:lstStyle/>
          <a:p>
            <a:r>
              <a:rPr lang="kk-KZ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Азанбекова Бейбіткүл Жұмаханқызы</a:t>
            </a:r>
            <a:endParaRPr lang="ru-RU" sz="3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2560" y="3429000"/>
            <a:ext cx="7459920" cy="2808312"/>
          </a:xfrm>
        </p:spPr>
        <p:txBody>
          <a:bodyPr>
            <a:normAutofit/>
          </a:bodyPr>
          <a:lstStyle/>
          <a:p>
            <a:pPr algn="r"/>
            <a:endParaRPr lang="kk-KZ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kk-KZ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kk-KZ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Биология пән мұғалімі </a:t>
            </a:r>
          </a:p>
          <a:p>
            <a:pPr algn="r"/>
            <a:r>
              <a:rPr lang="kk-KZ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№2 Михаил Ломоносов атындағы орта мектебі </a:t>
            </a:r>
          </a:p>
          <a:p>
            <a:pPr algn="r"/>
            <a:r>
              <a:rPr lang="kk-KZ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Жамбыл облысы, Қордай ауданы, Қордай ауылы</a:t>
            </a:r>
            <a:endParaRPr lang="ru-RU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31080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548680"/>
            <a:ext cx="763284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kk-KZ" sz="3200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Локомоция дегеніміз не?</a:t>
            </a:r>
            <a:endParaRPr lang="ru-RU" sz="3200" dirty="0" smtClean="0">
              <a:solidFill>
                <a:srgbClr val="002060"/>
              </a:solidFill>
              <a:effectLst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kk-KZ" sz="3200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Қозғалыстың түрлерін ата</a:t>
            </a:r>
            <a:r>
              <a:rPr lang="ru-RU" sz="3200" dirty="0">
                <a:solidFill>
                  <a:srgbClr val="002060"/>
                </a:solidFill>
              </a:rPr>
              <a:t> </a:t>
            </a:r>
            <a:r>
              <a:rPr lang="kk-KZ" sz="3200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  <a:cs typeface="Times New Roman"/>
              </a:rPr>
              <a:t>(мысал келтір)</a:t>
            </a:r>
            <a:endParaRPr lang="ru-RU" sz="3200" dirty="0" smtClean="0">
              <a:solidFill>
                <a:srgbClr val="002060"/>
              </a:solidFill>
              <a:effectLst/>
              <a:latin typeface="Calibri"/>
              <a:ea typeface="Calibri"/>
              <a:cs typeface="Times New Roman"/>
            </a:endParaRPr>
          </a:p>
          <a:p>
            <a:r>
              <a:rPr lang="kk-KZ" sz="3200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Бейне таспадан көргеніңді тұжырымдаңыз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71600" y="2766511"/>
            <a:ext cx="7776864" cy="31685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endParaRPr lang="kk-KZ" dirty="0" smtClean="0">
              <a:effectLst/>
              <a:latin typeface="Times New Roman"/>
              <a:ea typeface="Times New Roman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kk-KZ" sz="3200" dirty="0" smtClean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Орындалатын тапсырма .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kk-KZ" sz="3200" dirty="0" smtClean="0">
                <a:solidFill>
                  <a:srgbClr val="0070C0"/>
                </a:solidFill>
                <a:effectLst/>
                <a:latin typeface="Times New Roman"/>
                <a:ea typeface="Times New Roman"/>
                <a:cs typeface="Times New Roman"/>
              </a:rPr>
              <a:t>214-216 бетегі тапсырманы орындаңдар:</a:t>
            </a:r>
            <a:endParaRPr lang="ru-RU" sz="3200" dirty="0" smtClean="0">
              <a:solidFill>
                <a:srgbClr val="0070C0"/>
              </a:solidFill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kk-KZ" sz="3200" dirty="0" smtClean="0">
                <a:solidFill>
                  <a:srgbClr val="0070C0"/>
                </a:solidFill>
                <a:effectLst/>
                <a:latin typeface="Times New Roman"/>
                <a:ea typeface="Times New Roman"/>
                <a:cs typeface="Times New Roman"/>
              </a:rPr>
              <a:t>Қозғалыс : Бақаның, иттің қозғалысын зерттеу. </a:t>
            </a:r>
            <a:endParaRPr lang="ru-RU" sz="3200" dirty="0" smtClean="0">
              <a:solidFill>
                <a:srgbClr val="0070C0"/>
              </a:solidFill>
              <a:effectLst/>
              <a:latin typeface="Calibri"/>
              <a:ea typeface="Calibri"/>
              <a:cs typeface="Times New Roman"/>
            </a:endParaRPr>
          </a:p>
          <a:p>
            <a:r>
              <a:rPr lang="kk-KZ" sz="3200" dirty="0" smtClean="0">
                <a:solidFill>
                  <a:srgbClr val="0070C0"/>
                </a:solidFill>
                <a:effectLst/>
                <a:latin typeface="Times New Roman"/>
                <a:ea typeface="Times New Roman"/>
              </a:rPr>
              <a:t>Дәптермен жұмыс</a:t>
            </a:r>
            <a:r>
              <a:rPr lang="kk-KZ" sz="3200" i="1" dirty="0" smtClean="0">
                <a:solidFill>
                  <a:srgbClr val="0070C0"/>
                </a:solidFill>
                <a:effectLst/>
                <a:latin typeface="Times New Roman"/>
                <a:ea typeface="Times New Roman"/>
              </a:rPr>
              <a:t> </a:t>
            </a:r>
            <a:endParaRPr lang="ru-RU" sz="3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18248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7969689"/>
              </p:ext>
            </p:extLst>
          </p:nvPr>
        </p:nvGraphicFramePr>
        <p:xfrm>
          <a:off x="1547665" y="1340768"/>
          <a:ext cx="6696744" cy="3600400"/>
        </p:xfrm>
        <a:graphic>
          <a:graphicData uri="http://schemas.openxmlformats.org/drawingml/2006/table">
            <a:tbl>
              <a:tblPr firstRow="1" firstCol="1" bandRow="1"/>
              <a:tblGrid>
                <a:gridCol w="2232248"/>
                <a:gridCol w="2232248"/>
                <a:gridCol w="2232248"/>
              </a:tblGrid>
              <a:tr h="23334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3200" b="1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Қызықты </a:t>
                      </a:r>
                      <a:endParaRPr lang="ru-RU" sz="32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3200" b="1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Құнды </a:t>
                      </a:r>
                      <a:endParaRPr lang="ru-RU" sz="32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3200" b="1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Қиын </a:t>
                      </a:r>
                      <a:endParaRPr lang="ru-RU" sz="32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69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u="none" strike="noStrike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u="none" strike="noStrike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u="none" strike="noStrike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907704" y="476672"/>
            <a:ext cx="44689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Рефлексия :     «ҚҚҚ» әдісі .</a:t>
            </a:r>
            <a:endParaRPr lang="ru-RU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45839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4594840"/>
          </a:xfrm>
        </p:spPr>
        <p:txBody>
          <a:bodyPr>
            <a:noAutofit/>
          </a:bodyPr>
          <a:lstStyle/>
          <a:p>
            <a:r>
              <a:rPr lang="kk-KZ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Үй тапсырмасы: </a:t>
            </a:r>
            <a:r>
              <a:rPr lang="kk-KZ" sz="3600" b="1" dirty="0">
                <a:solidFill>
                  <a:srgbClr val="002060"/>
                </a:solidFill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§  </a:t>
            </a:r>
            <a:r>
              <a:rPr lang="kk-KZ" sz="3600" dirty="0">
                <a:solidFill>
                  <a:srgbClr val="002060"/>
                </a:solidFill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117 оқу, үй жануарларының қозғалысын бақылаңыз.</a:t>
            </a:r>
            <a:endParaRPr lang="ru-RU" sz="3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60021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3213118"/>
          </a:xfrm>
        </p:spPr>
        <p:txBody>
          <a:bodyPr>
            <a:normAutofit fontScale="90000"/>
          </a:bodyPr>
          <a:lstStyle/>
          <a:p>
            <a:r>
              <a:rPr lang="kk-KZ" dirty="0" smtClean="0"/>
              <a:t/>
            </a:r>
            <a:br>
              <a:rPr lang="kk-KZ" dirty="0" smtClean="0"/>
            </a:br>
            <a:r>
              <a:rPr lang="kk-KZ" dirty="0" smtClean="0"/>
              <a:t/>
            </a:r>
            <a:br>
              <a:rPr lang="kk-KZ" dirty="0" smtClean="0"/>
            </a:b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Сабақтың тақырыбы: Жердегі тірі организмдер қозғалысының биомеханикасын зерттеу. Модельдеу 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2560" y="3284984"/>
            <a:ext cx="7406640" cy="2736304"/>
          </a:xfrm>
        </p:spPr>
        <p:txBody>
          <a:bodyPr>
            <a:normAutofit/>
          </a:bodyPr>
          <a:lstStyle/>
          <a:p>
            <a:endParaRPr lang="kk-KZ" dirty="0" smtClean="0"/>
          </a:p>
          <a:p>
            <a:r>
              <a:rPr lang="kk-KZ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Сабақтың мақсаты:10.4.4.1- биомеханиканы робототехникада қолданылуын зерттеу.</a:t>
            </a:r>
            <a:endParaRPr lang="ru-RU" sz="36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35306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342900" lvl="0" indent="-342900">
              <a:lnSpc>
                <a:spcPct val="115000"/>
              </a:lnSpc>
              <a:spcBef>
                <a:spcPts val="0"/>
              </a:spcBef>
            </a:pPr>
            <a:r>
              <a:rPr lang="kk-KZ" sz="3200" dirty="0">
                <a:solidFill>
                  <a:srgbClr val="002060"/>
                </a:solidFill>
                <a:effectLst/>
                <a:latin typeface="Times New Roman"/>
                <a:ea typeface="Calibri"/>
                <a:cs typeface="Times New Roman"/>
              </a:rPr>
              <a:t>«Миға шабуыл»</a:t>
            </a:r>
            <a:r>
              <a:rPr lang="ru-RU" sz="3200" dirty="0">
                <a:solidFill>
                  <a:srgbClr val="002060"/>
                </a:solidFill>
                <a:effectLst/>
                <a:latin typeface="Calibri"/>
                <a:ea typeface="Calibri"/>
                <a:cs typeface="Times New Roman"/>
              </a:rPr>
              <a:t/>
            </a:r>
            <a:br>
              <a:rPr lang="ru-RU" sz="3200" dirty="0">
                <a:solidFill>
                  <a:srgbClr val="002060"/>
                </a:solidFill>
                <a:effectLst/>
                <a:latin typeface="Calibri"/>
                <a:ea typeface="Calibri"/>
                <a:cs typeface="Times New Roman"/>
              </a:rPr>
            </a:b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15616" y="980729"/>
            <a:ext cx="7056784" cy="34901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kk-KZ" sz="2400" dirty="0" smtClean="0">
                <a:solidFill>
                  <a:srgbClr val="7030A0"/>
                </a:solidFill>
                <a:effectLst/>
                <a:latin typeface="Times New Roman"/>
                <a:ea typeface="Calibri"/>
                <a:cs typeface="Times New Roman"/>
              </a:rPr>
              <a:t>А)Биомеханика қандай ғылым ?</a:t>
            </a:r>
            <a:endParaRPr lang="ru-RU" sz="2400" dirty="0" smtClean="0">
              <a:solidFill>
                <a:srgbClr val="7030A0"/>
              </a:solidFill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kk-KZ" sz="2400" dirty="0" smtClean="0">
                <a:solidFill>
                  <a:srgbClr val="7030A0"/>
                </a:solidFill>
                <a:effectLst/>
                <a:latin typeface="Times New Roman"/>
                <a:ea typeface="Calibri"/>
                <a:cs typeface="Times New Roman"/>
              </a:rPr>
              <a:t>Б)Биомеханиканың салаларын ата</a:t>
            </a:r>
            <a:endParaRPr lang="ru-RU" sz="2400" dirty="0" smtClean="0">
              <a:solidFill>
                <a:srgbClr val="7030A0"/>
              </a:solidFill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kk-KZ" sz="2400" dirty="0" smtClean="0">
                <a:solidFill>
                  <a:srgbClr val="7030A0"/>
                </a:solidFill>
                <a:effectLst/>
                <a:latin typeface="Times New Roman"/>
                <a:ea typeface="Calibri"/>
                <a:cs typeface="Times New Roman"/>
              </a:rPr>
              <a:t>С)Ауа бұлшықеттерін қайда қолданады?</a:t>
            </a:r>
            <a:endParaRPr lang="ru-RU" sz="2400" dirty="0" smtClean="0">
              <a:solidFill>
                <a:srgbClr val="7030A0"/>
              </a:solidFill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kk-KZ" sz="2400" dirty="0" smtClean="0">
                <a:solidFill>
                  <a:srgbClr val="7030A0"/>
                </a:solidFill>
                <a:effectLst/>
                <a:latin typeface="Times New Roman"/>
                <a:ea typeface="Calibri"/>
                <a:cs typeface="Times New Roman"/>
              </a:rPr>
              <a:t>Г)Медициналық биомеханиканың міндеті қандай?</a:t>
            </a:r>
            <a:endParaRPr lang="ru-RU" sz="2400" dirty="0" smtClean="0">
              <a:solidFill>
                <a:srgbClr val="7030A0"/>
              </a:solidFill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kk-KZ" sz="2400" dirty="0" smtClean="0">
                <a:solidFill>
                  <a:srgbClr val="7030A0"/>
                </a:solidFill>
                <a:effectLst/>
                <a:latin typeface="Times New Roman"/>
                <a:ea typeface="Calibri"/>
                <a:cs typeface="Times New Roman"/>
              </a:rPr>
              <a:t>Д)Медициналық биомеханиканың негізгі салаларын ата?</a:t>
            </a:r>
            <a:endParaRPr lang="ru-RU" sz="2400" dirty="0" smtClean="0">
              <a:solidFill>
                <a:srgbClr val="7030A0"/>
              </a:solidFill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kk-KZ" sz="2400" dirty="0" smtClean="0">
                <a:solidFill>
                  <a:srgbClr val="7030A0"/>
                </a:solidFill>
                <a:effectLst/>
                <a:latin typeface="Times New Roman"/>
                <a:ea typeface="Calibri"/>
                <a:cs typeface="Times New Roman"/>
              </a:rPr>
              <a:t>Е) Фрайеттің заңдары қандай?</a:t>
            </a:r>
            <a:endParaRPr lang="ru-RU" sz="2400" dirty="0" smtClean="0">
              <a:solidFill>
                <a:srgbClr val="7030A0"/>
              </a:solidFill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kk-KZ" sz="2400" dirty="0" smtClean="0">
                <a:solidFill>
                  <a:srgbClr val="7030A0"/>
                </a:solidFill>
                <a:effectLst/>
                <a:latin typeface="Times New Roman"/>
                <a:ea typeface="Calibri"/>
                <a:cs typeface="Times New Roman"/>
              </a:rPr>
              <a:t>Ж) Медициналық эргономика дегеніміз не?</a:t>
            </a:r>
            <a:endParaRPr lang="ru-RU" sz="2400" dirty="0">
              <a:solidFill>
                <a:srgbClr val="7030A0"/>
              </a:solidFill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324129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5170904"/>
          </a:xfrm>
        </p:spPr>
        <p:txBody>
          <a:bodyPr>
            <a:normAutofit/>
          </a:bodyPr>
          <a:lstStyle/>
          <a:p>
            <a:r>
              <a:rPr lang="kk-KZ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Биомеханика </a:t>
            </a:r>
            <a:r>
              <a:rPr lang="kk-KZ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тірі организмдердің өзара байланысты қозғалыс сегменттерінің орын ауыстыруын, яғни бір –бірімен салыстырғанда  жеке бөліктерінің көп қырлы және әртүрлі қозғалыстарын қалыптастыратын және талдайтын ғылым.</a:t>
            </a:r>
            <a:br>
              <a:rPr lang="kk-KZ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85504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9" y="692696"/>
            <a:ext cx="81003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Биомеханика заңы бойынша  қойылған мақсатқа жетуді қамтамасыз</a:t>
            </a:r>
          </a:p>
          <a:p>
            <a:r>
              <a:rPr lang="kk-KZ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ететін және организм үшін пайдасы болатын қозғалыс тиімді болып</a:t>
            </a:r>
          </a:p>
          <a:p>
            <a:r>
              <a:rPr lang="kk-KZ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табылады.  Бұлшықетке , қаңқаға аз </a:t>
            </a:r>
          </a:p>
          <a:p>
            <a:r>
              <a:rPr lang="kk-KZ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күш түсіріп, энергияны аз жұмысайды.</a:t>
            </a:r>
          </a:p>
          <a:p>
            <a:r>
              <a:rPr lang="kk-KZ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kk-KZ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Локомация – организмдердің бір орыннан екінші орынға орын ауыстыруы. </a:t>
            </a:r>
            <a:endParaRPr lang="ru-RU" sz="36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28668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548680"/>
            <a:ext cx="2857500" cy="203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548680"/>
            <a:ext cx="3096344" cy="203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950" y="2924944"/>
            <a:ext cx="2870126" cy="179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1048" y="2984417"/>
            <a:ext cx="2943239" cy="1704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950" y="4869160"/>
            <a:ext cx="2870126" cy="184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5973" y="4869160"/>
            <a:ext cx="3088315" cy="174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148491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2800" dirty="0">
                <a:solidFill>
                  <a:srgbClr val="002060"/>
                </a:solidFill>
                <a:effectLst/>
                <a:latin typeface="Times New Roman"/>
                <a:ea typeface="Calibri"/>
              </a:rPr>
              <a:t>Суреттерге қарап қозғалыстарды түсіндіріңдер.</a:t>
            </a:r>
            <a:endParaRPr lang="ru-RU" sz="2800" dirty="0">
              <a:solidFill>
                <a:srgbClr val="002060"/>
              </a:solidFill>
            </a:endParaRPr>
          </a:p>
        </p:txBody>
      </p:sp>
      <p:pic>
        <p:nvPicPr>
          <p:cNvPr id="3" name="Рисунок 2" descr="Презентация &quot;Способы передвижения животных 7 класс&quot; - скачать ...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124744"/>
            <a:ext cx="4546044" cy="3240360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Рисунок 3" descr="Рисунок собака в движении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4365104"/>
            <a:ext cx="5256584" cy="237626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812447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03648" y="1052737"/>
            <a:ext cx="5454352" cy="15788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kk-KZ" sz="2800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бейнежазбаны қараңыз. </a:t>
            </a:r>
            <a:r>
              <a:rPr lang="kk-KZ" sz="2800" u="sng" dirty="0" smtClean="0">
                <a:solidFill>
                  <a:srgbClr val="0000FF"/>
                </a:solidFill>
                <a:effectLst/>
                <a:latin typeface="Times New Roman" pitchFamily="18" charset="0"/>
                <a:ea typeface="Calibri"/>
                <a:cs typeface="Times New Roman" pitchFamily="18" charset="0"/>
                <a:hlinkClick r:id="rId2"/>
              </a:rPr>
              <a:t>https://youtu.be/UHE_Z3WgHPk</a:t>
            </a:r>
            <a:endParaRPr lang="ru-RU" sz="2800" dirty="0" smtClean="0">
              <a:effectLst/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kk-KZ" sz="2800" u="none" strike="noStrike" dirty="0" smtClean="0">
                <a:solidFill>
                  <a:srgbClr val="0000FF"/>
                </a:solidFill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 </a:t>
            </a:r>
            <a:endParaRPr lang="ru-RU" sz="2800" dirty="0">
              <a:effectLst/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93725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77479"/>
              </p:ext>
            </p:extLst>
          </p:nvPr>
        </p:nvGraphicFramePr>
        <p:xfrm>
          <a:off x="1475656" y="836712"/>
          <a:ext cx="6984776" cy="5398008"/>
        </p:xfrm>
        <a:graphic>
          <a:graphicData uri="http://schemas.openxmlformats.org/drawingml/2006/table">
            <a:tbl>
              <a:tblPr firstRow="1" firstCol="1" bandRow="1"/>
              <a:tblGrid>
                <a:gridCol w="3491762"/>
                <a:gridCol w="3493014"/>
              </a:tblGrid>
              <a:tr h="51125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Бағалау критерийі :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Тірі оганизмдердің  қозғалысының биомеханикасын зерттеуді білу 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Дескриптор: 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1.Локомоция  -анықтамасын біледі 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2.Тірі оганизмдер үшін қозғалыстың маңызын түсінеді 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3.Жануарлардың қозғалыс биомеханикасын сипаттайды 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972706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79</TotalTime>
  <Words>202</Words>
  <Application>Microsoft Office PowerPoint</Application>
  <PresentationFormat>Экран (4:3)</PresentationFormat>
  <Paragraphs>50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12</vt:i4>
      </vt:variant>
    </vt:vector>
  </HeadingPairs>
  <TitlesOfParts>
    <vt:vector size="14" baseType="lpstr">
      <vt:lpstr>Солнцестояние</vt:lpstr>
      <vt:lpstr>Тема Office</vt:lpstr>
      <vt:lpstr>Азанбекова Бейбіткүл Жұмаханқызы</vt:lpstr>
      <vt:lpstr>  Сабақтың тақырыбы: Жердегі тірі организмдер қозғалысының биомеханикасын зерттеу. Модельдеу </vt:lpstr>
      <vt:lpstr>«Миға шабуыл» </vt:lpstr>
      <vt:lpstr>Биомеханика  тірі организмдердің өзара байланысты қозғалыс сегменттерінің орын ауыстыруын, яғни бір –бірімен салыстырғанда  жеке бөліктерінің көп қырлы және әртүрлі қозғалыстарын қалыптастыратын және талдайтын ғылым. </vt:lpstr>
      <vt:lpstr>Презентация PowerPoint</vt:lpstr>
      <vt:lpstr>Презентация PowerPoint</vt:lpstr>
      <vt:lpstr>Суреттерге қарап қозғалыстарды түсіндіріңдер.</vt:lpstr>
      <vt:lpstr>Презентация PowerPoint</vt:lpstr>
      <vt:lpstr>Презентация PowerPoint</vt:lpstr>
      <vt:lpstr>Презентация PowerPoint</vt:lpstr>
      <vt:lpstr>Презентация PowerPoint</vt:lpstr>
      <vt:lpstr>Үй тапсырмасы: §  117 оқу, үй жануарларының қозғалысын бақылаңыз.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Сабақтың тақырыбы: жердегі тірі организмдер қозғалысының биомеханикасын зерттеу. Модельдеу</dc:title>
  <dc:creator>user</dc:creator>
  <cp:lastModifiedBy>user</cp:lastModifiedBy>
  <cp:revision>8</cp:revision>
  <dcterms:created xsi:type="dcterms:W3CDTF">2020-04-26T05:15:14Z</dcterms:created>
  <dcterms:modified xsi:type="dcterms:W3CDTF">2020-04-29T17:51:24Z</dcterms:modified>
</cp:coreProperties>
</file>