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4" r:id="rId2"/>
    <p:sldId id="283" r:id="rId3"/>
    <p:sldId id="272" r:id="rId4"/>
    <p:sldId id="270" r:id="rId5"/>
    <p:sldId id="280" r:id="rId6"/>
    <p:sldId id="277" r:id="rId7"/>
    <p:sldId id="273" r:id="rId8"/>
    <p:sldId id="274" r:id="rId9"/>
    <p:sldId id="278" r:id="rId10"/>
    <p:sldId id="271" r:id="rId11"/>
    <p:sldId id="282" r:id="rId12"/>
    <p:sldId id="279" r:id="rId13"/>
    <p:sldId id="281"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44" autoAdjust="0"/>
    <p:restoredTop sz="94660"/>
  </p:normalViewPr>
  <p:slideViewPr>
    <p:cSldViewPr>
      <p:cViewPr>
        <p:scale>
          <a:sx n="70" d="100"/>
          <a:sy n="70" d="100"/>
        </p:scale>
        <p:origin x="-134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5B106E36-FD25-4E2D-B0AA-010F637433A0}" type="datetimeFigureOut">
              <a:rPr lang="ru-RU" smtClean="0"/>
              <a:pPr/>
              <a:t>29.04.2020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29.04.2020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29.04.2020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29.04.2020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29.04.2020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29.04.2020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29.04.2020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29.04.2020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B106E36-FD25-4E2D-B0AA-010F637433A0}" type="datetimeFigureOut">
              <a:rPr lang="ru-RU" smtClean="0"/>
              <a:pPr/>
              <a:t>29.04.2020</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29.04.2020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29.04.2020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B106E36-FD25-4E2D-B0AA-010F637433A0}" type="datetimeFigureOut">
              <a:rPr lang="ru-RU" smtClean="0"/>
              <a:pPr/>
              <a:t>29.04.2020</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youtu.be/o-aCWwF4dQo" TargetMode="External"/><Relationship Id="rId2" Type="http://schemas.openxmlformats.org/officeDocument/2006/relationships/hyperlink" Target="https://youtu.be/2Xd27c-pz4Y"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1820206"/>
            <a:ext cx="7955224" cy="1828800"/>
          </a:xfrm>
        </p:spPr>
        <p:txBody>
          <a:bodyPr/>
          <a:lstStyle/>
          <a:p>
            <a:pPr algn="l"/>
            <a:r>
              <a:rPr lang="kk-KZ" sz="2800" dirty="0" smtClean="0"/>
              <a:t>Азанбекова Бейбіткүл Жұмаханқызы</a:t>
            </a:r>
            <a:br>
              <a:rPr lang="kk-KZ" sz="2800" dirty="0" smtClean="0"/>
            </a:br>
            <a:r>
              <a:rPr lang="kk-KZ" sz="2800" dirty="0"/>
              <a:t/>
            </a:r>
            <a:br>
              <a:rPr lang="kk-KZ" sz="2800" dirty="0"/>
            </a:br>
            <a:endParaRPr lang="ru-RU" sz="2800" dirty="0"/>
          </a:p>
        </p:txBody>
      </p:sp>
      <p:sp>
        <p:nvSpPr>
          <p:cNvPr id="3" name="Подзаголовок 2"/>
          <p:cNvSpPr>
            <a:spLocks noGrp="1"/>
          </p:cNvSpPr>
          <p:nvPr>
            <p:ph type="subTitle" idx="1"/>
          </p:nvPr>
        </p:nvSpPr>
        <p:spPr/>
        <p:txBody>
          <a:bodyPr>
            <a:noAutofit/>
          </a:bodyPr>
          <a:lstStyle/>
          <a:p>
            <a:r>
              <a:rPr lang="kk-KZ" sz="2400" dirty="0" smtClean="0">
                <a:solidFill>
                  <a:srgbClr val="002060"/>
                </a:solidFill>
                <a:latin typeface="Times New Roman" pitchFamily="18" charset="0"/>
                <a:cs typeface="Times New Roman" pitchFamily="18" charset="0"/>
              </a:rPr>
              <a:t>Биология пән мұғалімі</a:t>
            </a:r>
          </a:p>
          <a:p>
            <a:r>
              <a:rPr lang="kk-KZ" sz="2400" dirty="0" smtClean="0">
                <a:solidFill>
                  <a:srgbClr val="002060"/>
                </a:solidFill>
                <a:latin typeface="Times New Roman" pitchFamily="18" charset="0"/>
                <a:cs typeface="Times New Roman" pitchFamily="18" charset="0"/>
              </a:rPr>
              <a:t>№2 Михаил Ломоносов атындағы орта мектебі</a:t>
            </a:r>
          </a:p>
          <a:p>
            <a:r>
              <a:rPr lang="kk-KZ" sz="2400" dirty="0" smtClean="0">
                <a:solidFill>
                  <a:srgbClr val="002060"/>
                </a:solidFill>
                <a:latin typeface="Times New Roman" pitchFamily="18" charset="0"/>
                <a:cs typeface="Times New Roman" pitchFamily="18" charset="0"/>
              </a:rPr>
              <a:t>Жамбыл облысы, Қордай ауданы , Қордай ауылы</a:t>
            </a:r>
            <a:endParaRPr lang="ru-RU" sz="24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3311910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p:nvPr/>
        </p:nvPicPr>
        <p:blipFill>
          <a:blip r:embed="rId2">
            <a:extLst>
              <a:ext uri="{28A0092B-C50C-407E-A947-70E740481C1C}">
                <a14:useLocalDpi xmlns:a14="http://schemas.microsoft.com/office/drawing/2010/main" val="0"/>
              </a:ext>
            </a:extLst>
          </a:blip>
          <a:srcRect/>
          <a:stretch>
            <a:fillRect/>
          </a:stretch>
        </p:blipFill>
        <p:spPr bwMode="auto">
          <a:xfrm>
            <a:off x="467544" y="548679"/>
            <a:ext cx="4104456" cy="4032447"/>
          </a:xfrm>
          <a:prstGeom prst="rect">
            <a:avLst/>
          </a:prstGeom>
          <a:noFill/>
        </p:spPr>
      </p:pic>
      <p:pic>
        <p:nvPicPr>
          <p:cNvPr id="4" name="Рисунок 3"/>
          <p:cNvPicPr/>
          <p:nvPr/>
        </p:nvPicPr>
        <p:blipFill>
          <a:blip r:embed="rId3">
            <a:extLst>
              <a:ext uri="{28A0092B-C50C-407E-A947-70E740481C1C}">
                <a14:useLocalDpi xmlns:a14="http://schemas.microsoft.com/office/drawing/2010/main" val="0"/>
              </a:ext>
            </a:extLst>
          </a:blip>
          <a:srcRect/>
          <a:stretch>
            <a:fillRect/>
          </a:stretch>
        </p:blipFill>
        <p:spPr bwMode="auto">
          <a:xfrm>
            <a:off x="4932040" y="548680"/>
            <a:ext cx="3672408" cy="4032447"/>
          </a:xfrm>
          <a:prstGeom prst="rect">
            <a:avLst/>
          </a:prstGeom>
          <a:noFill/>
        </p:spPr>
      </p:pic>
    </p:spTree>
    <p:extLst>
      <p:ext uri="{BB962C8B-B14F-4D97-AF65-F5344CB8AC3E}">
        <p14:creationId xmlns:p14="http://schemas.microsoft.com/office/powerpoint/2010/main" val="2543029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528" y="764703"/>
            <a:ext cx="5400600" cy="43204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6056" y="1268760"/>
            <a:ext cx="3453953" cy="3816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42435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46371" y="836712"/>
            <a:ext cx="7841186" cy="2877711"/>
          </a:xfrm>
          <a:prstGeom prst="rect">
            <a:avLst/>
          </a:prstGeom>
          <a:noFill/>
        </p:spPr>
        <p:txBody>
          <a:bodyPr wrap="none" rtlCol="0">
            <a:spAutoFit/>
          </a:bodyPr>
          <a:lstStyle/>
          <a:p>
            <a:r>
              <a:rPr lang="ru-RU" sz="2400" b="1" dirty="0" err="1" smtClean="0">
                <a:solidFill>
                  <a:srgbClr val="0070C0"/>
                </a:solidFill>
              </a:rPr>
              <a:t>Сұрақтарға</a:t>
            </a:r>
            <a:r>
              <a:rPr lang="ru-RU" sz="2400" b="1" dirty="0" smtClean="0">
                <a:solidFill>
                  <a:srgbClr val="0070C0"/>
                </a:solidFill>
              </a:rPr>
              <a:t> </a:t>
            </a:r>
            <a:r>
              <a:rPr lang="ru-RU" sz="2400" b="1" dirty="0" err="1" smtClean="0">
                <a:solidFill>
                  <a:srgbClr val="0070C0"/>
                </a:solidFill>
              </a:rPr>
              <a:t>жауап</a:t>
            </a:r>
            <a:r>
              <a:rPr lang="ru-RU" sz="2400" b="1" dirty="0" smtClean="0">
                <a:solidFill>
                  <a:srgbClr val="0070C0"/>
                </a:solidFill>
              </a:rPr>
              <a:t> </a:t>
            </a:r>
            <a:r>
              <a:rPr lang="ru-RU" sz="2400" b="1" dirty="0" err="1" smtClean="0">
                <a:solidFill>
                  <a:srgbClr val="0070C0"/>
                </a:solidFill>
              </a:rPr>
              <a:t>бер</a:t>
            </a:r>
            <a:r>
              <a:rPr lang="ru-RU" sz="2400" b="1" dirty="0" smtClean="0">
                <a:solidFill>
                  <a:srgbClr val="0070C0"/>
                </a:solidFill>
              </a:rPr>
              <a:t>:</a:t>
            </a:r>
          </a:p>
          <a:p>
            <a:endParaRPr lang="ru-RU" sz="2400" b="1" dirty="0" smtClean="0">
              <a:solidFill>
                <a:srgbClr val="0070C0"/>
              </a:solidFill>
            </a:endParaRPr>
          </a:p>
          <a:p>
            <a:pPr>
              <a:lnSpc>
                <a:spcPct val="115000"/>
              </a:lnSpc>
              <a:spcAft>
                <a:spcPts val="0"/>
              </a:spcAft>
            </a:pPr>
            <a:r>
              <a:rPr lang="kk-KZ" sz="2000" b="1" dirty="0">
                <a:solidFill>
                  <a:srgbClr val="002060"/>
                </a:solidFill>
                <a:latin typeface="Times New Roman"/>
                <a:ea typeface="Calibri"/>
                <a:cs typeface="Times New Roman"/>
              </a:rPr>
              <a:t>1. Роботтарды қандай жағдайларда қолдануға мүмкіндіктер бар ?</a:t>
            </a:r>
            <a:endParaRPr lang="ru-RU" sz="2000" b="1" dirty="0">
              <a:solidFill>
                <a:srgbClr val="002060"/>
              </a:solidFill>
              <a:latin typeface="Calibri"/>
              <a:ea typeface="Calibri"/>
              <a:cs typeface="Times New Roman"/>
            </a:endParaRPr>
          </a:p>
          <a:p>
            <a:pPr>
              <a:lnSpc>
                <a:spcPct val="115000"/>
              </a:lnSpc>
              <a:spcAft>
                <a:spcPts val="0"/>
              </a:spcAft>
            </a:pPr>
            <a:r>
              <a:rPr lang="kk-KZ" sz="2000" b="1" dirty="0">
                <a:solidFill>
                  <a:srgbClr val="002060"/>
                </a:solidFill>
                <a:latin typeface="Times New Roman"/>
                <a:ea typeface="Calibri"/>
                <a:cs typeface="Times New Roman"/>
              </a:rPr>
              <a:t>2. Биомеханиканың қалыптасуына үлес қосқандар кімдер ?</a:t>
            </a:r>
            <a:endParaRPr lang="ru-RU" sz="2000" b="1" dirty="0">
              <a:solidFill>
                <a:srgbClr val="002060"/>
              </a:solidFill>
              <a:latin typeface="Calibri"/>
              <a:ea typeface="Calibri"/>
              <a:cs typeface="Times New Roman"/>
            </a:endParaRPr>
          </a:p>
          <a:p>
            <a:pPr>
              <a:lnSpc>
                <a:spcPct val="115000"/>
              </a:lnSpc>
              <a:spcAft>
                <a:spcPts val="0"/>
              </a:spcAft>
            </a:pPr>
            <a:r>
              <a:rPr lang="kk-KZ" sz="2000" b="1" dirty="0">
                <a:solidFill>
                  <a:srgbClr val="002060"/>
                </a:solidFill>
                <a:latin typeface="Times New Roman"/>
                <a:ea typeface="Calibri"/>
                <a:cs typeface="Times New Roman"/>
              </a:rPr>
              <a:t>3. Ауа бұлшықеттерін қайда және қалай қолданады?</a:t>
            </a:r>
            <a:endParaRPr lang="ru-RU" sz="2000" b="1" dirty="0">
              <a:solidFill>
                <a:srgbClr val="002060"/>
              </a:solidFill>
              <a:latin typeface="Calibri"/>
              <a:ea typeface="Calibri"/>
              <a:cs typeface="Times New Roman"/>
            </a:endParaRPr>
          </a:p>
          <a:p>
            <a:pPr>
              <a:lnSpc>
                <a:spcPct val="115000"/>
              </a:lnSpc>
              <a:spcAft>
                <a:spcPts val="0"/>
              </a:spcAft>
            </a:pPr>
            <a:r>
              <a:rPr lang="kk-KZ" sz="2000" b="1" dirty="0">
                <a:solidFill>
                  <a:srgbClr val="002060"/>
                </a:solidFill>
                <a:latin typeface="Times New Roman"/>
                <a:ea typeface="Calibri"/>
                <a:cs typeface="Times New Roman"/>
              </a:rPr>
              <a:t>4. Нитинолды сымдарды қайда қолданады?</a:t>
            </a:r>
            <a:endParaRPr lang="ru-RU" sz="2000" b="1" dirty="0">
              <a:solidFill>
                <a:srgbClr val="002060"/>
              </a:solidFill>
              <a:latin typeface="Calibri"/>
              <a:ea typeface="Calibri"/>
              <a:cs typeface="Times New Roman"/>
            </a:endParaRPr>
          </a:p>
          <a:p>
            <a:pPr>
              <a:lnSpc>
                <a:spcPct val="115000"/>
              </a:lnSpc>
              <a:spcAft>
                <a:spcPts val="0"/>
              </a:spcAft>
            </a:pPr>
            <a:r>
              <a:rPr lang="kk-KZ" sz="2000" b="1" dirty="0">
                <a:solidFill>
                  <a:srgbClr val="002060"/>
                </a:solidFill>
                <a:latin typeface="Times New Roman"/>
                <a:ea typeface="Calibri"/>
                <a:cs typeface="Times New Roman"/>
              </a:rPr>
              <a:t>5. Ауа бұлшықеттерінің құрылысы қандай?(сурет бойынша )</a:t>
            </a:r>
            <a:endParaRPr lang="ru-RU" sz="2000" b="1" dirty="0">
              <a:solidFill>
                <a:srgbClr val="002060"/>
              </a:solidFill>
              <a:latin typeface="Calibri"/>
              <a:ea typeface="Calibri"/>
              <a:cs typeface="Times New Roman"/>
            </a:endParaRPr>
          </a:p>
          <a:p>
            <a:endParaRPr lang="ru-RU" dirty="0"/>
          </a:p>
        </p:txBody>
      </p:sp>
    </p:spTree>
    <p:extLst>
      <p:ext uri="{BB962C8B-B14F-4D97-AF65-F5344CB8AC3E}">
        <p14:creationId xmlns:p14="http://schemas.microsoft.com/office/powerpoint/2010/main" val="1038693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35378" y="908720"/>
            <a:ext cx="1755994" cy="461665"/>
          </a:xfrm>
          <a:prstGeom prst="rect">
            <a:avLst/>
          </a:prstGeom>
          <a:noFill/>
        </p:spPr>
        <p:txBody>
          <a:bodyPr wrap="none" rtlCol="0">
            <a:spAutoFit/>
          </a:bodyPr>
          <a:lstStyle/>
          <a:p>
            <a:r>
              <a:rPr lang="kk-KZ" sz="2400" b="1" dirty="0" smtClean="0">
                <a:solidFill>
                  <a:srgbClr val="002060"/>
                </a:solidFill>
                <a:latin typeface="Times New Roman" pitchFamily="18" charset="0"/>
                <a:cs typeface="Times New Roman" pitchFamily="18" charset="0"/>
              </a:rPr>
              <a:t>Рефлексия</a:t>
            </a:r>
            <a:r>
              <a:rPr lang="kk-KZ" dirty="0" smtClean="0"/>
              <a:t> </a:t>
            </a:r>
            <a:endParaRPr lang="ru-RU" dirty="0"/>
          </a:p>
        </p:txBody>
      </p:sp>
      <p:graphicFrame>
        <p:nvGraphicFramePr>
          <p:cNvPr id="3" name="Таблица 2"/>
          <p:cNvGraphicFramePr>
            <a:graphicFrameLocks noGrp="1"/>
          </p:cNvGraphicFramePr>
          <p:nvPr>
            <p:extLst>
              <p:ext uri="{D42A27DB-BD31-4B8C-83A1-F6EECF244321}">
                <p14:modId xmlns:p14="http://schemas.microsoft.com/office/powerpoint/2010/main" val="299892720"/>
              </p:ext>
            </p:extLst>
          </p:nvPr>
        </p:nvGraphicFramePr>
        <p:xfrm>
          <a:off x="1187625" y="1397000"/>
          <a:ext cx="7056783" cy="741680"/>
        </p:xfrm>
        <a:graphic>
          <a:graphicData uri="http://schemas.openxmlformats.org/drawingml/2006/table">
            <a:tbl>
              <a:tblPr firstRow="1" bandRow="1">
                <a:tableStyleId>{5C22544A-7EE6-4342-B048-85BDC9FD1C3A}</a:tableStyleId>
              </a:tblPr>
              <a:tblGrid>
                <a:gridCol w="2352261"/>
                <a:gridCol w="2352261"/>
                <a:gridCol w="2352261"/>
              </a:tblGrid>
              <a:tr h="370840">
                <a:tc>
                  <a:txBody>
                    <a:bodyPr/>
                    <a:lstStyle/>
                    <a:p>
                      <a:r>
                        <a:rPr lang="kk-KZ" dirty="0" smtClean="0"/>
                        <a:t>Артықшылығы </a:t>
                      </a:r>
                      <a:endParaRPr lang="ru-RU" dirty="0"/>
                    </a:p>
                  </a:txBody>
                  <a:tcPr/>
                </a:tc>
                <a:tc>
                  <a:txBody>
                    <a:bodyPr/>
                    <a:lstStyle/>
                    <a:p>
                      <a:r>
                        <a:rPr lang="kk-KZ" dirty="0" smtClean="0"/>
                        <a:t>Кемшілігі </a:t>
                      </a:r>
                      <a:endParaRPr lang="ru-RU" dirty="0"/>
                    </a:p>
                  </a:txBody>
                  <a:tcPr/>
                </a:tc>
                <a:tc>
                  <a:txBody>
                    <a:bodyPr/>
                    <a:lstStyle/>
                    <a:p>
                      <a:r>
                        <a:rPr lang="kk-KZ" dirty="0" smtClean="0"/>
                        <a:t>Қызық болғаны </a:t>
                      </a:r>
                      <a:endParaRPr lang="ru-RU" dirty="0"/>
                    </a:p>
                  </a:txBody>
                  <a:tcPr/>
                </a:tc>
              </a:tr>
              <a:tr h="370840">
                <a:tc>
                  <a:txBody>
                    <a:bodyPr/>
                    <a:lstStyle/>
                    <a:p>
                      <a:endParaRPr lang="ru-RU"/>
                    </a:p>
                  </a:txBody>
                  <a:tcPr/>
                </a:tc>
                <a:tc>
                  <a:txBody>
                    <a:bodyPr/>
                    <a:lstStyle/>
                    <a:p>
                      <a:endParaRPr lang="ru-RU"/>
                    </a:p>
                  </a:txBody>
                  <a:tcPr/>
                </a:tc>
                <a:tc>
                  <a:txBody>
                    <a:bodyPr/>
                    <a:lstStyle/>
                    <a:p>
                      <a:endParaRPr lang="ru-RU" dirty="0"/>
                    </a:p>
                  </a:txBody>
                  <a:tcPr/>
                </a:tc>
              </a:tr>
            </a:tbl>
          </a:graphicData>
        </a:graphic>
      </p:graphicFrame>
      <p:sp>
        <p:nvSpPr>
          <p:cNvPr id="4" name="TextBox 3"/>
          <p:cNvSpPr txBox="1"/>
          <p:nvPr/>
        </p:nvSpPr>
        <p:spPr>
          <a:xfrm>
            <a:off x="971600" y="3573016"/>
            <a:ext cx="7015703" cy="461665"/>
          </a:xfrm>
          <a:prstGeom prst="rect">
            <a:avLst/>
          </a:prstGeom>
          <a:noFill/>
        </p:spPr>
        <p:txBody>
          <a:bodyPr wrap="none" rtlCol="0">
            <a:spAutoFit/>
          </a:bodyPr>
          <a:lstStyle/>
          <a:p>
            <a:r>
              <a:rPr lang="kk-KZ" sz="2400" b="1" dirty="0" smtClean="0">
                <a:solidFill>
                  <a:srgbClr val="002060"/>
                </a:solidFill>
                <a:latin typeface="Times New Roman" pitchFamily="18" charset="0"/>
                <a:cs typeface="Times New Roman" pitchFamily="18" charset="0"/>
              </a:rPr>
              <a:t>Үй тапсырмасы :  §115 оқу, хабарлама дайындау </a:t>
            </a:r>
            <a:endParaRPr lang="ru-RU" sz="24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626888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pPr algn="l"/>
            <a:r>
              <a:rPr lang="kk-KZ" dirty="0" smtClean="0"/>
              <a:t>Сабақтың тақырыбы:</a:t>
            </a:r>
            <a:br>
              <a:rPr lang="kk-KZ" dirty="0" smtClean="0"/>
            </a:br>
            <a:r>
              <a:rPr lang="kk-KZ" dirty="0" smtClean="0">
                <a:solidFill>
                  <a:srgbClr val="002060"/>
                </a:solidFill>
              </a:rPr>
              <a:t>Биомеханиканы робототехникада қолдану .</a:t>
            </a:r>
            <a:br>
              <a:rPr lang="kk-KZ" dirty="0" smtClean="0">
                <a:solidFill>
                  <a:srgbClr val="002060"/>
                </a:solidFill>
              </a:rPr>
            </a:br>
            <a:endParaRPr lang="ru-RU" dirty="0">
              <a:solidFill>
                <a:srgbClr val="002060"/>
              </a:solidFill>
            </a:endParaRPr>
          </a:p>
        </p:txBody>
      </p:sp>
      <p:sp>
        <p:nvSpPr>
          <p:cNvPr id="3" name="Подзаголовок 2"/>
          <p:cNvSpPr>
            <a:spLocks noGrp="1"/>
          </p:cNvSpPr>
          <p:nvPr>
            <p:ph type="subTitle" idx="1"/>
          </p:nvPr>
        </p:nvSpPr>
        <p:spPr/>
        <p:txBody>
          <a:bodyPr>
            <a:noAutofit/>
          </a:bodyPr>
          <a:lstStyle/>
          <a:p>
            <a:pPr algn="l"/>
            <a:r>
              <a:rPr lang="kk-KZ" sz="3200" dirty="0" smtClean="0">
                <a:solidFill>
                  <a:schemeClr val="accent1"/>
                </a:solidFill>
              </a:rPr>
              <a:t>Сабақтың мақсаты : </a:t>
            </a:r>
            <a:r>
              <a:rPr lang="kk-KZ" sz="3200" dirty="0" smtClean="0">
                <a:solidFill>
                  <a:srgbClr val="002060"/>
                </a:solidFill>
              </a:rPr>
              <a:t>10.4.4.1- биомеханиканы робототехникада қолдалынуын зерттеу  </a:t>
            </a:r>
            <a:endParaRPr lang="ru-RU" sz="3200" dirty="0">
              <a:solidFill>
                <a:srgbClr val="002060"/>
              </a:solidFill>
            </a:endParaRPr>
          </a:p>
        </p:txBody>
      </p:sp>
    </p:spTree>
    <p:extLst>
      <p:ext uri="{BB962C8B-B14F-4D97-AF65-F5344CB8AC3E}">
        <p14:creationId xmlns:p14="http://schemas.microsoft.com/office/powerpoint/2010/main" val="1871057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1844824"/>
            <a:ext cx="8183880" cy="4190216"/>
          </a:xfrm>
        </p:spPr>
        <p:txBody>
          <a:bodyPr>
            <a:normAutofit fontScale="90000"/>
          </a:bodyPr>
          <a:lstStyle/>
          <a:p>
            <a:r>
              <a:rPr lang="kk-KZ" dirty="0" smtClean="0"/>
              <a:t/>
            </a:r>
            <a:br>
              <a:rPr lang="kk-KZ" dirty="0" smtClean="0"/>
            </a:br>
            <a:r>
              <a:rPr lang="kk-KZ" dirty="0" smtClean="0"/>
              <a:t>Биомеханиканың </a:t>
            </a:r>
            <a:r>
              <a:rPr lang="kk-KZ" dirty="0" smtClean="0"/>
              <a:t>салалары:</a:t>
            </a:r>
            <a:br>
              <a:rPr lang="kk-KZ" dirty="0" smtClean="0"/>
            </a:br>
            <a:r>
              <a:rPr lang="kk-KZ" sz="2000" dirty="0" smtClean="0">
                <a:solidFill>
                  <a:srgbClr val="002060"/>
                </a:solidFill>
              </a:rPr>
              <a:t>-инженерлік биомеханика (робототехникамен байланысы</a:t>
            </a:r>
            <a:r>
              <a:rPr lang="kk-KZ" sz="2000" dirty="0" smtClean="0">
                <a:solidFill>
                  <a:srgbClr val="002060"/>
                </a:solidFill>
              </a:rPr>
              <a:t>)</a:t>
            </a:r>
            <a:br>
              <a:rPr lang="kk-KZ" sz="2000" dirty="0" smtClean="0">
                <a:solidFill>
                  <a:srgbClr val="002060"/>
                </a:solidFill>
              </a:rPr>
            </a:br>
            <a:r>
              <a:rPr lang="kk-KZ" sz="2000" dirty="0" smtClean="0">
                <a:solidFill>
                  <a:srgbClr val="002060"/>
                </a:solidFill>
              </a:rPr>
              <a:t/>
            </a:r>
            <a:br>
              <a:rPr lang="kk-KZ" sz="2000" dirty="0" smtClean="0">
                <a:solidFill>
                  <a:srgbClr val="002060"/>
                </a:solidFill>
              </a:rPr>
            </a:br>
            <a:r>
              <a:rPr lang="kk-KZ" sz="2000" dirty="0" smtClean="0">
                <a:solidFill>
                  <a:srgbClr val="002060"/>
                </a:solidFill>
              </a:rPr>
              <a:t>-медициналық биомеханика (тавматизм мен протездеу профилактикасы </a:t>
            </a:r>
            <a:r>
              <a:rPr lang="kk-KZ" sz="2000" dirty="0" smtClean="0">
                <a:solidFill>
                  <a:srgbClr val="002060"/>
                </a:solidFill>
              </a:rPr>
              <a:t>)</a:t>
            </a:r>
            <a:br>
              <a:rPr lang="kk-KZ" sz="2000" dirty="0" smtClean="0">
                <a:solidFill>
                  <a:srgbClr val="002060"/>
                </a:solidFill>
              </a:rPr>
            </a:br>
            <a:r>
              <a:rPr lang="kk-KZ" sz="2000" dirty="0" smtClean="0">
                <a:solidFill>
                  <a:srgbClr val="002060"/>
                </a:solidFill>
              </a:rPr>
              <a:t/>
            </a:r>
            <a:br>
              <a:rPr lang="kk-KZ" sz="2000" dirty="0" smtClean="0">
                <a:solidFill>
                  <a:srgbClr val="002060"/>
                </a:solidFill>
              </a:rPr>
            </a:br>
            <a:r>
              <a:rPr lang="kk-KZ" sz="2000" dirty="0" smtClean="0">
                <a:solidFill>
                  <a:srgbClr val="002060"/>
                </a:solidFill>
              </a:rPr>
              <a:t>-эргономикалық биомеханика (адамның тірі табиғатпен байланысы)    </a:t>
            </a:r>
            <a:br>
              <a:rPr lang="kk-KZ" sz="2000" dirty="0" smtClean="0">
                <a:solidFill>
                  <a:srgbClr val="002060"/>
                </a:solidFill>
              </a:rPr>
            </a:br>
            <a:r>
              <a:rPr lang="kk-KZ" sz="2000" dirty="0">
                <a:solidFill>
                  <a:srgbClr val="002060"/>
                </a:solidFill>
              </a:rPr>
              <a:t/>
            </a:r>
            <a:br>
              <a:rPr lang="kk-KZ" sz="2000" dirty="0">
                <a:solidFill>
                  <a:srgbClr val="002060"/>
                </a:solidFill>
              </a:rPr>
            </a:br>
            <a:r>
              <a:rPr lang="kk-KZ" sz="2000" dirty="0" smtClean="0">
                <a:solidFill>
                  <a:srgbClr val="002060"/>
                </a:solidFill>
              </a:rPr>
              <a:t/>
            </a:r>
            <a:br>
              <a:rPr lang="kk-KZ" sz="2000" dirty="0" smtClean="0">
                <a:solidFill>
                  <a:srgbClr val="002060"/>
                </a:solidFill>
              </a:rPr>
            </a:br>
            <a:endParaRPr lang="ru-RU" sz="2000" dirty="0">
              <a:solidFill>
                <a:srgbClr val="002060"/>
              </a:solidFill>
            </a:endParaRPr>
          </a:p>
        </p:txBody>
      </p:sp>
      <p:sp>
        <p:nvSpPr>
          <p:cNvPr id="3" name="Объект 2"/>
          <p:cNvSpPr>
            <a:spLocks noGrp="1"/>
          </p:cNvSpPr>
          <p:nvPr>
            <p:ph idx="1"/>
          </p:nvPr>
        </p:nvSpPr>
        <p:spPr>
          <a:xfrm>
            <a:off x="467544" y="530352"/>
            <a:ext cx="8219256" cy="2754632"/>
          </a:xfrm>
        </p:spPr>
        <p:txBody>
          <a:bodyPr/>
          <a:lstStyle/>
          <a:p>
            <a:pPr algn="ctr"/>
            <a:r>
              <a:rPr lang="kk-KZ" b="1" dirty="0" smtClean="0">
                <a:solidFill>
                  <a:srgbClr val="C00000"/>
                </a:solidFill>
                <a:latin typeface="Times New Roman" pitchFamily="18" charset="0"/>
                <a:cs typeface="Times New Roman" pitchFamily="18" charset="0"/>
              </a:rPr>
              <a:t>Биомеханика </a:t>
            </a:r>
          </a:p>
          <a:p>
            <a:pPr algn="ctr"/>
            <a:r>
              <a:rPr lang="kk-KZ" b="1" dirty="0" smtClean="0">
                <a:solidFill>
                  <a:srgbClr val="C00000"/>
                </a:solidFill>
                <a:latin typeface="Times New Roman" pitchFamily="18" charset="0"/>
                <a:cs typeface="Times New Roman" pitchFamily="18" charset="0"/>
              </a:rPr>
              <a:t>Бұл тірі организмдердің қозғалыс мүмкіндіктерін және қозғалу әрекетін </a:t>
            </a:r>
            <a:endParaRPr lang="kk-KZ" b="1" dirty="0" smtClean="0">
              <a:solidFill>
                <a:srgbClr val="C00000"/>
              </a:solidFill>
              <a:latin typeface="Times New Roman" pitchFamily="18" charset="0"/>
              <a:cs typeface="Times New Roman" pitchFamily="18" charset="0"/>
            </a:endParaRPr>
          </a:p>
          <a:p>
            <a:pPr marL="0" indent="0" algn="ctr">
              <a:buNone/>
            </a:pPr>
            <a:r>
              <a:rPr lang="kk-KZ" b="1" dirty="0" smtClean="0">
                <a:solidFill>
                  <a:srgbClr val="C00000"/>
                </a:solidFill>
                <a:latin typeface="Times New Roman" pitchFamily="18" charset="0"/>
                <a:cs typeface="Times New Roman" pitchFamily="18" charset="0"/>
              </a:rPr>
              <a:t>зерттейтін </a:t>
            </a:r>
            <a:r>
              <a:rPr lang="kk-KZ" b="1" dirty="0" smtClean="0">
                <a:solidFill>
                  <a:srgbClr val="C00000"/>
                </a:solidFill>
                <a:latin typeface="Times New Roman" pitchFamily="18" charset="0"/>
                <a:cs typeface="Times New Roman" pitchFamily="18" charset="0"/>
              </a:rPr>
              <a:t>ғылым саласы</a:t>
            </a:r>
            <a:r>
              <a:rPr lang="kk-KZ" b="1" dirty="0" smtClean="0">
                <a:solidFill>
                  <a:srgbClr val="C00000"/>
                </a:solidFill>
                <a:latin typeface="Times New Roman" pitchFamily="18" charset="0"/>
                <a:cs typeface="Times New Roman" pitchFamily="18" charset="0"/>
              </a:rPr>
              <a:t>.</a:t>
            </a:r>
            <a:endParaRPr lang="ru-RU"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1666410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3568" y="980728"/>
            <a:ext cx="7688909" cy="4062651"/>
          </a:xfrm>
          <a:prstGeom prst="rect">
            <a:avLst/>
          </a:prstGeom>
          <a:noFill/>
        </p:spPr>
        <p:txBody>
          <a:bodyPr wrap="square" rtlCol="0">
            <a:spAutoFit/>
          </a:bodyPr>
          <a:lstStyle/>
          <a:p>
            <a:r>
              <a:rPr lang="kk-KZ" sz="2000" b="1" dirty="0" smtClean="0">
                <a:solidFill>
                  <a:srgbClr val="002060"/>
                </a:solidFill>
                <a:latin typeface="Times New Roman" pitchFamily="18" charset="0"/>
                <a:cs typeface="Times New Roman" pitchFamily="18" charset="0"/>
              </a:rPr>
              <a:t>Жануарлардың қозғалысы туралы алғаш рет Аристотель </a:t>
            </a:r>
          </a:p>
          <a:p>
            <a:r>
              <a:rPr lang="kk-KZ" sz="2000" b="1" dirty="0" smtClean="0">
                <a:solidFill>
                  <a:srgbClr val="002060"/>
                </a:solidFill>
                <a:latin typeface="Times New Roman" pitchFamily="18" charset="0"/>
                <a:cs typeface="Times New Roman" pitchFamily="18" charset="0"/>
              </a:rPr>
              <a:t>еңбектерінде жазылған(б.э.д.384-322жж).</a:t>
            </a:r>
          </a:p>
          <a:p>
            <a:r>
              <a:rPr lang="kk-KZ" sz="2000" b="1" dirty="0" smtClean="0">
                <a:solidFill>
                  <a:srgbClr val="002060"/>
                </a:solidFill>
                <a:latin typeface="Times New Roman" pitchFamily="18" charset="0"/>
                <a:cs typeface="Times New Roman" pitchFamily="18" charset="0"/>
              </a:rPr>
              <a:t>Биомеханиканың қалыптасуына үлес қосқан ертедегі ойшылдар:</a:t>
            </a:r>
          </a:p>
          <a:p>
            <a:r>
              <a:rPr lang="kk-KZ" sz="2000" b="1" dirty="0" smtClean="0">
                <a:solidFill>
                  <a:srgbClr val="002060"/>
                </a:solidFill>
                <a:latin typeface="Times New Roman" pitchFamily="18" charset="0"/>
                <a:cs typeface="Times New Roman" pitchFamily="18" charset="0"/>
              </a:rPr>
              <a:t>Гален (131-202жж), Леонардо да Винчи(1452-1519жж), Микеланджело (1475-1564жж),  Джованни Альфонсо Борелли  (1608-1679жж)- бірінші биомеханика туралы «Жануарлар қозғалысы» кітабының авторлары.    </a:t>
            </a:r>
          </a:p>
          <a:p>
            <a:r>
              <a:rPr lang="kk-KZ" sz="2000" b="1" dirty="0" smtClean="0">
                <a:solidFill>
                  <a:srgbClr val="002060"/>
                </a:solidFill>
                <a:latin typeface="Times New Roman" pitchFamily="18" charset="0"/>
                <a:cs typeface="Times New Roman" pitchFamily="18" charset="0"/>
              </a:rPr>
              <a:t>И.М.Сеченов (1829-1905жж),  П.Ф.Лесгафт(1837-1909жж), А.А.Ухтомский(1875-1942жж)  және отандық биомеханика мектебінің негізін қалаушы Н.А.Бернштейн (1896-1966) биомеханика ғылымының дамуына көп еңбектенген. </a:t>
            </a:r>
          </a:p>
          <a:p>
            <a:endParaRPr lang="ru-RU" dirty="0"/>
          </a:p>
        </p:txBody>
      </p:sp>
    </p:spTree>
    <p:extLst>
      <p:ext uri="{BB962C8B-B14F-4D97-AF65-F5344CB8AC3E}">
        <p14:creationId xmlns:p14="http://schemas.microsoft.com/office/powerpoint/2010/main" val="853130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22376" y="1820206"/>
            <a:ext cx="7772400" cy="3697026"/>
          </a:xfrm>
        </p:spPr>
        <p:txBody>
          <a:bodyPr>
            <a:normAutofit/>
          </a:bodyPr>
          <a:lstStyle/>
          <a:p>
            <a:pPr marL="342900" lvl="0" indent="-342900" algn="l">
              <a:lnSpc>
                <a:spcPct val="115000"/>
              </a:lnSpc>
              <a:spcAft>
                <a:spcPts val="0"/>
              </a:spcAft>
              <a:buFont typeface="+mj-lt"/>
              <a:buAutoNum type="arabicPeriod"/>
            </a:pPr>
            <a:r>
              <a:rPr lang="ru-RU" sz="3200" dirty="0">
                <a:effectLst/>
                <a:latin typeface="Calibri"/>
                <a:ea typeface="Calibri"/>
                <a:cs typeface="Calibri"/>
              </a:rPr>
              <a:t> </a:t>
            </a:r>
            <a:r>
              <a:rPr lang="kk-KZ" sz="3200" u="sng" dirty="0">
                <a:solidFill>
                  <a:srgbClr val="0000FF"/>
                </a:solidFill>
                <a:effectLst/>
                <a:latin typeface="Times New Roman"/>
                <a:ea typeface="Times New Roman"/>
                <a:cs typeface="Times New Roman"/>
                <a:hlinkClick r:id="rId2"/>
              </a:rPr>
              <a:t>https://youtu.be/2Xd27c-pz4Y</a:t>
            </a:r>
            <a:r>
              <a:rPr lang="ru-RU" sz="3200" dirty="0">
                <a:effectLst/>
                <a:latin typeface="Calibri"/>
                <a:ea typeface="Calibri"/>
                <a:cs typeface="Times New Roman"/>
              </a:rPr>
              <a:t/>
            </a:r>
            <a:br>
              <a:rPr lang="ru-RU" sz="3200" dirty="0">
                <a:effectLst/>
                <a:latin typeface="Calibri"/>
                <a:ea typeface="Calibri"/>
                <a:cs typeface="Times New Roman"/>
              </a:rPr>
            </a:br>
            <a:r>
              <a:rPr lang="kk-KZ" sz="3200" dirty="0">
                <a:effectLst/>
                <a:latin typeface="Times New Roman"/>
                <a:ea typeface="Calibri"/>
                <a:cs typeface="Times New Roman"/>
              </a:rPr>
              <a:t>Бейне жазбаны қараңыз. </a:t>
            </a:r>
            <a:r>
              <a:rPr lang="kk-KZ" sz="3200" dirty="0" smtClean="0">
                <a:effectLst/>
                <a:latin typeface="Times New Roman"/>
                <a:ea typeface="Calibri"/>
                <a:cs typeface="Times New Roman"/>
              </a:rPr>
              <a:t/>
            </a:r>
            <a:br>
              <a:rPr lang="kk-KZ" sz="3200" dirty="0" smtClean="0">
                <a:effectLst/>
                <a:latin typeface="Times New Roman"/>
                <a:ea typeface="Calibri"/>
                <a:cs typeface="Times New Roman"/>
              </a:rPr>
            </a:br>
            <a:r>
              <a:rPr lang="kk-KZ" sz="3200" dirty="0" smtClean="0">
                <a:effectLst/>
                <a:latin typeface="Times New Roman"/>
                <a:ea typeface="Calibri"/>
                <a:cs typeface="Times New Roman"/>
              </a:rPr>
              <a:t>« </a:t>
            </a:r>
            <a:r>
              <a:rPr lang="kk-KZ" sz="3200" dirty="0">
                <a:effectLst/>
                <a:latin typeface="Times New Roman"/>
                <a:ea typeface="Calibri"/>
                <a:cs typeface="Times New Roman"/>
              </a:rPr>
              <a:t>Робототехниканы биомеханикада қолдану»</a:t>
            </a:r>
            <a:r>
              <a:rPr lang="ru-RU" sz="3200" dirty="0">
                <a:effectLst/>
                <a:latin typeface="Calibri"/>
                <a:ea typeface="Calibri"/>
                <a:cs typeface="Times New Roman"/>
              </a:rPr>
              <a:t/>
            </a:r>
            <a:br>
              <a:rPr lang="ru-RU" sz="3200" dirty="0">
                <a:effectLst/>
                <a:latin typeface="Calibri"/>
                <a:ea typeface="Calibri"/>
                <a:cs typeface="Times New Roman"/>
              </a:rPr>
            </a:br>
            <a:r>
              <a:rPr lang="kk-KZ" sz="3200" dirty="0">
                <a:effectLst/>
                <a:latin typeface="Calibri"/>
                <a:ea typeface="Calibri"/>
                <a:cs typeface="Calibri"/>
              </a:rPr>
              <a:t>                </a:t>
            </a:r>
            <a:r>
              <a:rPr lang="kk-KZ" sz="3200" u="sng" dirty="0">
                <a:solidFill>
                  <a:srgbClr val="0000FF"/>
                </a:solidFill>
                <a:effectLst/>
                <a:latin typeface="Calibri"/>
                <a:ea typeface="Calibri"/>
                <a:cs typeface="Calibri"/>
                <a:hlinkClick r:id="rId3"/>
              </a:rPr>
              <a:t>https://youtu.be/o-aCWwF4dQo</a:t>
            </a:r>
            <a:r>
              <a:rPr lang="ru-RU" sz="3200" dirty="0">
                <a:effectLst/>
                <a:latin typeface="Calibri"/>
                <a:ea typeface="Calibri"/>
                <a:cs typeface="Times New Roman"/>
              </a:rPr>
              <a:t/>
            </a:r>
            <a:br>
              <a:rPr lang="ru-RU" sz="3200" dirty="0">
                <a:effectLst/>
                <a:latin typeface="Calibri"/>
                <a:ea typeface="Calibri"/>
                <a:cs typeface="Times New Roman"/>
              </a:rPr>
            </a:br>
            <a:endParaRPr lang="ru-RU" sz="3200" dirty="0"/>
          </a:p>
        </p:txBody>
      </p:sp>
    </p:spTree>
    <p:extLst>
      <p:ext uri="{BB962C8B-B14F-4D97-AF65-F5344CB8AC3E}">
        <p14:creationId xmlns:p14="http://schemas.microsoft.com/office/powerpoint/2010/main" val="733692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548680"/>
            <a:ext cx="8183880" cy="720080"/>
          </a:xfrm>
        </p:spPr>
        <p:txBody>
          <a:bodyPr>
            <a:noAutofit/>
          </a:bodyPr>
          <a:lstStyle/>
          <a:p>
            <a:pPr algn="ctr"/>
            <a:r>
              <a:rPr lang="kk-KZ" sz="2400" dirty="0" smtClean="0"/>
              <a:t>Роботтарды қозғалту және іске қосу жүйелері  </a:t>
            </a:r>
            <a:endParaRPr lang="ru-RU" sz="2400" dirty="0"/>
          </a:p>
        </p:txBody>
      </p:sp>
      <p:sp>
        <p:nvSpPr>
          <p:cNvPr id="3" name="Объект 2"/>
          <p:cNvSpPr>
            <a:spLocks noGrp="1"/>
          </p:cNvSpPr>
          <p:nvPr>
            <p:ph sz="half" idx="1"/>
          </p:nvPr>
        </p:nvSpPr>
        <p:spPr>
          <a:xfrm>
            <a:off x="467544" y="1196752"/>
            <a:ext cx="4392488" cy="4176464"/>
          </a:xfrm>
        </p:spPr>
        <p:txBody>
          <a:bodyPr>
            <a:noAutofit/>
          </a:bodyPr>
          <a:lstStyle/>
          <a:p>
            <a:pPr marL="0" indent="0">
              <a:buNone/>
            </a:pPr>
            <a:r>
              <a:rPr lang="kk-KZ" sz="2800" dirty="0" smtClean="0">
                <a:solidFill>
                  <a:srgbClr val="002060"/>
                </a:solidFill>
                <a:latin typeface="Times New Roman" pitchFamily="18" charset="0"/>
                <a:cs typeface="Times New Roman" pitchFamily="18" charset="0"/>
              </a:rPr>
              <a:t>Ауа бұлшықеттері.</a:t>
            </a:r>
          </a:p>
          <a:p>
            <a:pPr marL="0" indent="0">
              <a:buNone/>
            </a:pPr>
            <a:r>
              <a:rPr lang="kk-KZ" sz="2800" dirty="0" smtClean="0">
                <a:latin typeface="Times New Roman" pitchFamily="18" charset="0"/>
                <a:cs typeface="Times New Roman" pitchFamily="18" charset="0"/>
              </a:rPr>
              <a:t>1950жылы Дж.Л.Мак Кибен ұсынған қарапайым құрылғы болып табылады.Ауа бұлшықеті биологиялық прототипті(түпнұсқасы)</a:t>
            </a:r>
          </a:p>
          <a:p>
            <a:pPr marL="0" indent="0">
              <a:buNone/>
            </a:pPr>
            <a:r>
              <a:rPr lang="kk-KZ" sz="2800" dirty="0" smtClean="0">
                <a:latin typeface="Times New Roman" pitchFamily="18" charset="0"/>
                <a:cs typeface="Times New Roman" pitchFamily="18" charset="0"/>
              </a:rPr>
              <a:t>сияқты белсенділігін арттырғанда жиырылады. </a:t>
            </a:r>
            <a:endParaRPr lang="ru-RU" sz="2800" dirty="0">
              <a:latin typeface="Times New Roman" pitchFamily="18" charset="0"/>
              <a:cs typeface="Times New Roman" pitchFamily="18" charset="0"/>
            </a:endParaRPr>
          </a:p>
        </p:txBody>
      </p:sp>
      <p:sp>
        <p:nvSpPr>
          <p:cNvPr id="4" name="Объект 3"/>
          <p:cNvSpPr>
            <a:spLocks noGrp="1"/>
          </p:cNvSpPr>
          <p:nvPr>
            <p:ph sz="half" idx="2"/>
          </p:nvPr>
        </p:nvSpPr>
        <p:spPr>
          <a:xfrm>
            <a:off x="4788024" y="1268760"/>
            <a:ext cx="3899256" cy="3650712"/>
          </a:xfrm>
        </p:spPr>
        <p:txBody>
          <a:bodyPr>
            <a:normAutofit lnSpcReduction="10000"/>
          </a:bodyPr>
          <a:lstStyle/>
          <a:p>
            <a:r>
              <a:rPr lang="kk-KZ" dirty="0" smtClean="0">
                <a:solidFill>
                  <a:srgbClr val="002060"/>
                </a:solidFill>
                <a:latin typeface="Times New Roman" pitchFamily="18" charset="0"/>
                <a:cs typeface="Times New Roman" pitchFamily="18" charset="0"/>
              </a:rPr>
              <a:t>Нитинолды сымдар.</a:t>
            </a:r>
          </a:p>
          <a:p>
            <a:pPr marL="0" indent="0">
              <a:buNone/>
            </a:pPr>
            <a:r>
              <a:rPr lang="kk-KZ" sz="2800" dirty="0" smtClean="0">
                <a:latin typeface="Times New Roman" pitchFamily="18" charset="0"/>
                <a:cs typeface="Times New Roman" pitchFamily="18" charset="0"/>
              </a:rPr>
              <a:t>Нитинол форманы «есте сақтау» қабілеті бар материалдар класына жататын қоспа болып табылады.Нитинолды әдетте сым түрінде қолданады. </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3111091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373216"/>
            <a:ext cx="8229600" cy="690400"/>
          </a:xfrm>
        </p:spPr>
        <p:txBody>
          <a:bodyPr>
            <a:normAutofit fontScale="90000"/>
          </a:bodyPr>
          <a:lstStyle/>
          <a:p>
            <a:r>
              <a:rPr lang="kk-KZ" b="1" dirty="0" smtClean="0">
                <a:solidFill>
                  <a:srgbClr val="002060"/>
                </a:solidFill>
                <a:latin typeface="Times New Roman" pitchFamily="18" charset="0"/>
                <a:cs typeface="Times New Roman" pitchFamily="18" charset="0"/>
              </a:rPr>
              <a:t>Ауа бұлшықетінің жұмыс істеу қағидасы</a:t>
            </a:r>
            <a:endParaRPr lang="ru-RU" b="1" dirty="0">
              <a:solidFill>
                <a:srgbClr val="002060"/>
              </a:solidFill>
              <a:latin typeface="Times New Roman" pitchFamily="18" charset="0"/>
              <a:cs typeface="Times New Roman" pitchFamily="18" charset="0"/>
            </a:endParaRPr>
          </a:p>
        </p:txBody>
      </p:sp>
      <p:sp>
        <p:nvSpPr>
          <p:cNvPr id="3" name="Текст 2"/>
          <p:cNvSpPr>
            <a:spLocks noGrp="1"/>
          </p:cNvSpPr>
          <p:nvPr>
            <p:ph type="body" sz="half" idx="2"/>
          </p:nvPr>
        </p:nvSpPr>
        <p:spPr>
          <a:xfrm>
            <a:off x="6462712" y="533400"/>
            <a:ext cx="2240280" cy="4623792"/>
          </a:xfrm>
        </p:spPr>
        <p:txBody>
          <a:bodyPr>
            <a:normAutofit lnSpcReduction="10000"/>
          </a:bodyPr>
          <a:lstStyle/>
          <a:p>
            <a:r>
              <a:rPr lang="kk-KZ" sz="1600" dirty="0" smtClean="0">
                <a:latin typeface="Times New Roman" pitchFamily="18" charset="0"/>
                <a:cs typeface="Times New Roman" pitchFamily="18" charset="0"/>
              </a:rPr>
              <a:t>Ауа бұлшықеті екі негізгі бөлімнен тұрады:</a:t>
            </a:r>
          </a:p>
          <a:p>
            <a:pPr marL="388620" indent="-342900">
              <a:buAutoNum type="arabicPeriod"/>
            </a:pPr>
            <a:r>
              <a:rPr lang="kk-KZ" sz="1600" dirty="0" smtClean="0">
                <a:latin typeface="Times New Roman" pitchFamily="18" charset="0"/>
                <a:cs typeface="Times New Roman" pitchFamily="18" charset="0"/>
              </a:rPr>
              <a:t>Ішкі созылмалы жұмысақ резеңке түтікшелер.</a:t>
            </a:r>
          </a:p>
          <a:p>
            <a:pPr marL="388620" indent="-342900">
              <a:buAutoNum type="arabicPeriod"/>
            </a:pPr>
            <a:r>
              <a:rPr lang="kk-KZ" sz="1600" dirty="0">
                <a:latin typeface="Times New Roman" pitchFamily="18" charset="0"/>
                <a:cs typeface="Times New Roman" pitchFamily="18" charset="0"/>
              </a:rPr>
              <a:t> К</a:t>
            </a:r>
            <a:r>
              <a:rPr lang="kk-KZ" sz="1600" dirty="0" smtClean="0">
                <a:latin typeface="Times New Roman" pitchFamily="18" charset="0"/>
                <a:cs typeface="Times New Roman" pitchFamily="18" charset="0"/>
              </a:rPr>
              <a:t>апроннан дайындалған сыртқы торлы ұяшықты жеңі (ұстағышы). Резеңке түтікшелер «ішкі көпіршік</a:t>
            </a:r>
            <a:r>
              <a:rPr lang="kk-KZ" sz="1800" dirty="0" smtClean="0">
                <a:latin typeface="Times New Roman" pitchFamily="18" charset="0"/>
                <a:cs typeface="Times New Roman" pitchFamily="18" charset="0"/>
              </a:rPr>
              <a:t>» деп аталады және ұстағышы бар жең ішінде  орналасады.</a:t>
            </a:r>
            <a:endParaRPr lang="ru-RU" sz="1800" dirty="0">
              <a:latin typeface="Times New Roman" pitchFamily="18" charset="0"/>
              <a:cs typeface="Times New Roman" pitchFamily="18" charset="0"/>
            </a:endParaRPr>
          </a:p>
        </p:txBody>
      </p:sp>
      <p:pic>
        <p:nvPicPr>
          <p:cNvPr id="5" name="Рисунок 4" descr="Системы движения и привода роботов - Робототехника- Портал ..."/>
          <p:cNvPicPr>
            <a:picLocks noGrp="1"/>
          </p:cNvPicPr>
          <p:nvPr>
            <p:ph type="pic" idx="1"/>
          </p:nvPr>
        </p:nvPicPr>
        <p:blipFill>
          <a:blip r:embed="rId2" cstate="print">
            <a:extLst>
              <a:ext uri="{28A0092B-C50C-407E-A947-70E740481C1C}">
                <a14:useLocalDpi xmlns:a14="http://schemas.microsoft.com/office/drawing/2010/main" val="0"/>
              </a:ext>
            </a:extLst>
          </a:blip>
          <a:srcRect l="739" r="739"/>
          <a:stretch>
            <a:fillRect/>
          </a:stretch>
        </p:blipFill>
        <p:spPr bwMode="auto">
          <a:prstGeom prst="rect">
            <a:avLst/>
          </a:prstGeom>
          <a:noFill/>
          <a:ln>
            <a:noFill/>
          </a:ln>
        </p:spPr>
      </p:pic>
    </p:spTree>
    <p:extLst>
      <p:ext uri="{BB962C8B-B14F-4D97-AF65-F5344CB8AC3E}">
        <p14:creationId xmlns:p14="http://schemas.microsoft.com/office/powerpoint/2010/main" val="783696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p:txBody>
          <a:bodyPr/>
          <a:lstStyle/>
          <a:p>
            <a:r>
              <a:rPr lang="kk-KZ" dirty="0" smtClean="0"/>
              <a:t>Қолдану .</a:t>
            </a:r>
            <a:endParaRPr lang="ru-RU" dirty="0"/>
          </a:p>
        </p:txBody>
      </p:sp>
      <p:sp>
        <p:nvSpPr>
          <p:cNvPr id="4" name="Текст 3"/>
          <p:cNvSpPr>
            <a:spLocks noGrp="1"/>
          </p:cNvSpPr>
          <p:nvPr>
            <p:ph type="body" sz="half" idx="3"/>
          </p:nvPr>
        </p:nvSpPr>
        <p:spPr/>
        <p:txBody>
          <a:bodyPr/>
          <a:lstStyle/>
          <a:p>
            <a:r>
              <a:rPr lang="kk-KZ" dirty="0" smtClean="0"/>
              <a:t>Нитинолды сымдар. </a:t>
            </a:r>
            <a:endParaRPr lang="ru-RU" dirty="0"/>
          </a:p>
        </p:txBody>
      </p:sp>
      <p:sp>
        <p:nvSpPr>
          <p:cNvPr id="5" name="Объект 4"/>
          <p:cNvSpPr>
            <a:spLocks noGrp="1"/>
          </p:cNvSpPr>
          <p:nvPr>
            <p:ph sz="quarter" idx="2"/>
          </p:nvPr>
        </p:nvSpPr>
        <p:spPr>
          <a:xfrm>
            <a:off x="467544" y="1124744"/>
            <a:ext cx="4071600" cy="3813016"/>
          </a:xfrm>
        </p:spPr>
        <p:txBody>
          <a:bodyPr>
            <a:noAutofit/>
          </a:bodyPr>
          <a:lstStyle/>
          <a:p>
            <a:r>
              <a:rPr lang="kk-KZ" sz="1600" b="1" dirty="0" smtClean="0">
                <a:solidFill>
                  <a:srgbClr val="002060"/>
                </a:solidFill>
                <a:latin typeface="Times New Roman" pitchFamily="18" charset="0"/>
                <a:cs typeface="Times New Roman" pitchFamily="18" charset="0"/>
              </a:rPr>
              <a:t>Ауа бұлшықетін робототехникада, биомеханикада, жасанды аяқ-қол протездерін жасауда және өнеркәсіпте қолданады.Эксперимент жасаушылар мен әуесқойлардың жиі пайдалану себебі, ауа бұлшықеттерінің конструкциясы қарапайым және кәдімгі пневматикалық цилиндрмен салыстырғанда  қолданылуы оңай.Ауа бұлшықеттерінің салмағы аз, «икемді»конструкция және өз салмағына қарағанда күшін біртіндеп дамытуы жоғары қатынаста болады (400:1). Сонымен қатар олар ұзын бойы бұрауға шыдамды, параллельді ұштарын бекітуді талап етпейді және жұмысына кедергі келтірмей –ақ сыртқы шектеушілерге тап болғанда иіле алады. </a:t>
            </a:r>
            <a:endParaRPr lang="ru-RU" sz="1600" b="1" dirty="0">
              <a:solidFill>
                <a:srgbClr val="002060"/>
              </a:solidFill>
              <a:latin typeface="Times New Roman" pitchFamily="18" charset="0"/>
              <a:cs typeface="Times New Roman" pitchFamily="18" charset="0"/>
            </a:endParaRPr>
          </a:p>
        </p:txBody>
      </p:sp>
      <p:sp>
        <p:nvSpPr>
          <p:cNvPr id="6" name="Объект 5"/>
          <p:cNvSpPr>
            <a:spLocks noGrp="1"/>
          </p:cNvSpPr>
          <p:nvPr>
            <p:ph sz="quarter" idx="4"/>
          </p:nvPr>
        </p:nvSpPr>
        <p:spPr>
          <a:xfrm>
            <a:off x="4652169" y="1196752"/>
            <a:ext cx="3931920" cy="3741008"/>
          </a:xfrm>
        </p:spPr>
        <p:txBody>
          <a:bodyPr>
            <a:noAutofit/>
          </a:bodyPr>
          <a:lstStyle/>
          <a:p>
            <a:r>
              <a:rPr lang="kk-KZ" sz="1400" b="1" dirty="0" smtClean="0">
                <a:solidFill>
                  <a:srgbClr val="7030A0"/>
                </a:solidFill>
                <a:latin typeface="Times New Roman" pitchFamily="18" charset="0"/>
                <a:cs typeface="Times New Roman" pitchFamily="18" charset="0"/>
              </a:rPr>
              <a:t>Нитинолды қыздырған кезде ол алғашқы ұзындығын 10</a:t>
            </a:r>
            <a:r>
              <a:rPr lang="ru-RU" sz="1400" b="1" dirty="0" smtClean="0">
                <a:solidFill>
                  <a:srgbClr val="7030A0"/>
                </a:solidFill>
                <a:latin typeface="Times New Roman" pitchFamily="18" charset="0"/>
                <a:cs typeface="Times New Roman" pitchFamily="18" charset="0"/>
              </a:rPr>
              <a:t>%</a:t>
            </a:r>
            <a:r>
              <a:rPr lang="kk-KZ" sz="1400" b="1" dirty="0" smtClean="0">
                <a:solidFill>
                  <a:srgbClr val="7030A0"/>
                </a:solidFill>
                <a:latin typeface="Times New Roman" pitchFamily="18" charset="0"/>
                <a:cs typeface="Times New Roman" pitchFamily="18" charset="0"/>
              </a:rPr>
              <a:t>-ға дейін қысқарта алады.Бұл жиырылу сызықтық қозғалыс тудырады.Жиырылу қасиетінен басқа қоспада «есте сақтау»қабілеті болады. </a:t>
            </a:r>
            <a:r>
              <a:rPr lang="kk-KZ" sz="1400" b="1" dirty="0" smtClean="0">
                <a:solidFill>
                  <a:srgbClr val="C00000"/>
                </a:solidFill>
                <a:latin typeface="Times New Roman" pitchFamily="18" charset="0"/>
                <a:cs typeface="Times New Roman" pitchFamily="18" charset="0"/>
              </a:rPr>
              <a:t>«Есте сақтау » эффектісі </a:t>
            </a:r>
            <a:r>
              <a:rPr lang="kk-KZ" sz="1400" b="1" dirty="0" smtClean="0">
                <a:solidFill>
                  <a:srgbClr val="7030A0"/>
                </a:solidFill>
                <a:latin typeface="Times New Roman" pitchFamily="18" charset="0"/>
                <a:cs typeface="Times New Roman" pitchFamily="18" charset="0"/>
              </a:rPr>
              <a:t>–қоспа үшін ерекше қасиет.Қоспаны ауыспалы күйге жеткізетін температураға дейін қыздырғанда ол автоматты түрде алғашқы берілген формасына қайта қалпына келеді. Материал есте сақтайтын алғашқы берілгени форманы қайталау процесі </a:t>
            </a:r>
            <a:r>
              <a:rPr lang="kk-KZ" sz="1400" b="1" dirty="0" smtClean="0">
                <a:solidFill>
                  <a:srgbClr val="C00000"/>
                </a:solidFill>
                <a:latin typeface="Times New Roman" pitchFamily="18" charset="0"/>
                <a:cs typeface="Times New Roman" pitchFamily="18" charset="0"/>
              </a:rPr>
              <a:t>термалды босаңсыту процедурасы</a:t>
            </a:r>
            <a:r>
              <a:rPr lang="kk-KZ" sz="1400" b="1" dirty="0" smtClean="0">
                <a:solidFill>
                  <a:srgbClr val="7030A0"/>
                </a:solidFill>
                <a:latin typeface="Times New Roman" pitchFamily="18" charset="0"/>
                <a:cs typeface="Times New Roman" pitchFamily="18" charset="0"/>
              </a:rPr>
              <a:t> деп аталады. Бұл процес қоспаның кристалдық торын өзгертеді. Осыдан кейін температураны арттырған сайын есте сақтаған алғашқы берілген формасы қалпына келеді. Мұндай материалдан дайындалған бұйымды июге немесе бұрауға болады, бірақ оны қыздырғанда міндетті түрде бастапқы қалпына келеді.   </a:t>
            </a:r>
            <a:endParaRPr lang="ru-RU" sz="1400" b="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2067135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22376" y="692696"/>
            <a:ext cx="7772400" cy="5400600"/>
          </a:xfrm>
        </p:spPr>
        <p:txBody>
          <a:bodyPr>
            <a:normAutofit fontScale="90000"/>
          </a:bodyPr>
          <a:lstStyle/>
          <a:p>
            <a:pPr algn="l">
              <a:lnSpc>
                <a:spcPct val="115000"/>
              </a:lnSpc>
              <a:spcAft>
                <a:spcPts val="0"/>
              </a:spcAft>
            </a:pPr>
            <a:r>
              <a:rPr lang="kk-KZ" sz="4800" dirty="0" smtClean="0">
                <a:effectLst/>
                <a:latin typeface="Times New Roman"/>
                <a:ea typeface="Times New Roman"/>
                <a:cs typeface="Times New Roman"/>
              </a:rPr>
              <a:t/>
            </a:r>
            <a:br>
              <a:rPr lang="kk-KZ" sz="4800" dirty="0" smtClean="0">
                <a:effectLst/>
                <a:latin typeface="Times New Roman"/>
                <a:ea typeface="Times New Roman"/>
                <a:cs typeface="Times New Roman"/>
              </a:rPr>
            </a:br>
            <a:r>
              <a:rPr lang="kk-KZ" sz="4800" dirty="0">
                <a:effectLst/>
                <a:latin typeface="Times New Roman"/>
                <a:ea typeface="Times New Roman"/>
                <a:cs typeface="Times New Roman"/>
              </a:rPr>
              <a:t/>
            </a:r>
            <a:br>
              <a:rPr lang="kk-KZ" sz="4800" dirty="0">
                <a:effectLst/>
                <a:latin typeface="Times New Roman"/>
                <a:ea typeface="Times New Roman"/>
                <a:cs typeface="Times New Roman"/>
              </a:rPr>
            </a:br>
            <a:r>
              <a:rPr lang="kk-KZ" sz="4800" dirty="0" smtClean="0">
                <a:effectLst/>
                <a:latin typeface="Times New Roman"/>
                <a:ea typeface="Times New Roman"/>
                <a:cs typeface="Times New Roman"/>
              </a:rPr>
              <a:t/>
            </a:r>
            <a:br>
              <a:rPr lang="kk-KZ" sz="4800" dirty="0" smtClean="0">
                <a:effectLst/>
                <a:latin typeface="Times New Roman"/>
                <a:ea typeface="Times New Roman"/>
                <a:cs typeface="Times New Roman"/>
              </a:rPr>
            </a:br>
            <a:r>
              <a:rPr lang="kk-KZ" sz="4800" dirty="0">
                <a:effectLst/>
                <a:latin typeface="Times New Roman"/>
                <a:ea typeface="Times New Roman"/>
                <a:cs typeface="Times New Roman"/>
              </a:rPr>
              <a:t/>
            </a:r>
            <a:br>
              <a:rPr lang="kk-KZ" sz="4800" dirty="0">
                <a:effectLst/>
                <a:latin typeface="Times New Roman"/>
                <a:ea typeface="Times New Roman"/>
                <a:cs typeface="Times New Roman"/>
              </a:rPr>
            </a:br>
            <a:r>
              <a:rPr lang="kk-KZ" sz="4800" dirty="0" smtClean="0">
                <a:effectLst/>
                <a:latin typeface="Times New Roman"/>
                <a:ea typeface="Times New Roman"/>
                <a:cs typeface="Times New Roman"/>
              </a:rPr>
              <a:t/>
            </a:r>
            <a:br>
              <a:rPr lang="kk-KZ" sz="4800" dirty="0" smtClean="0">
                <a:effectLst/>
                <a:latin typeface="Times New Roman"/>
                <a:ea typeface="Times New Roman"/>
                <a:cs typeface="Times New Roman"/>
              </a:rPr>
            </a:br>
            <a:r>
              <a:rPr lang="kk-KZ" sz="3100" dirty="0" smtClean="0">
                <a:effectLst/>
                <a:latin typeface="Times New Roman"/>
                <a:ea typeface="Times New Roman"/>
                <a:cs typeface="Times New Roman"/>
              </a:rPr>
              <a:t>Тапсырма </a:t>
            </a:r>
            <a:r>
              <a:rPr lang="kk-KZ" sz="3100" dirty="0">
                <a:effectLst/>
                <a:latin typeface="Times New Roman"/>
                <a:ea typeface="Times New Roman"/>
                <a:cs typeface="Times New Roman"/>
              </a:rPr>
              <a:t>№1. </a:t>
            </a:r>
            <a:r>
              <a:rPr lang="kk-KZ" sz="3100" dirty="0" smtClean="0">
                <a:effectLst/>
                <a:latin typeface="Times New Roman"/>
                <a:ea typeface="Times New Roman"/>
                <a:cs typeface="Times New Roman"/>
              </a:rPr>
              <a:t>Терминдерге </a:t>
            </a:r>
            <a:r>
              <a:rPr lang="kk-KZ" sz="3100" dirty="0">
                <a:effectLst/>
                <a:latin typeface="Times New Roman"/>
                <a:ea typeface="Times New Roman"/>
                <a:cs typeface="Times New Roman"/>
              </a:rPr>
              <a:t>анықтама бер. </a:t>
            </a:r>
            <a:r>
              <a:rPr lang="ru-RU" sz="3100" dirty="0">
                <a:effectLst/>
                <a:latin typeface="Calibri"/>
                <a:ea typeface="Calibri"/>
                <a:cs typeface="Times New Roman"/>
              </a:rPr>
              <a:t/>
            </a:r>
            <a:br>
              <a:rPr lang="ru-RU" sz="3100" dirty="0">
                <a:effectLst/>
                <a:latin typeface="Calibri"/>
                <a:ea typeface="Calibri"/>
                <a:cs typeface="Times New Roman"/>
              </a:rPr>
            </a:br>
            <a:r>
              <a:rPr lang="kk-KZ" sz="3100" dirty="0">
                <a:effectLst/>
                <a:latin typeface="Times New Roman"/>
                <a:ea typeface="Times New Roman"/>
                <a:cs typeface="Times New Roman"/>
              </a:rPr>
              <a:t>Биомеханика –бұл...</a:t>
            </a:r>
            <a:r>
              <a:rPr lang="ru-RU" sz="3100" dirty="0">
                <a:effectLst/>
                <a:latin typeface="Calibri"/>
                <a:ea typeface="Calibri"/>
                <a:cs typeface="Times New Roman"/>
              </a:rPr>
              <a:t/>
            </a:r>
            <a:br>
              <a:rPr lang="ru-RU" sz="3100" dirty="0">
                <a:effectLst/>
                <a:latin typeface="Calibri"/>
                <a:ea typeface="Calibri"/>
                <a:cs typeface="Times New Roman"/>
              </a:rPr>
            </a:br>
            <a:r>
              <a:rPr lang="kk-KZ" sz="3100" dirty="0">
                <a:effectLst/>
                <a:latin typeface="Times New Roman"/>
                <a:ea typeface="Times New Roman"/>
                <a:cs typeface="Times New Roman"/>
              </a:rPr>
              <a:t>Робототехника –бұл ...</a:t>
            </a:r>
            <a:r>
              <a:rPr lang="ru-RU" sz="3100" dirty="0">
                <a:effectLst/>
                <a:latin typeface="Calibri"/>
                <a:ea typeface="Calibri"/>
                <a:cs typeface="Times New Roman"/>
              </a:rPr>
              <a:t/>
            </a:r>
            <a:br>
              <a:rPr lang="ru-RU" sz="3100" dirty="0">
                <a:effectLst/>
                <a:latin typeface="Calibri"/>
                <a:ea typeface="Calibri"/>
                <a:cs typeface="Times New Roman"/>
              </a:rPr>
            </a:br>
            <a:r>
              <a:rPr lang="kk-KZ" sz="3100" dirty="0">
                <a:effectLst/>
                <a:latin typeface="Times New Roman"/>
                <a:ea typeface="Times New Roman"/>
                <a:cs typeface="Times New Roman"/>
              </a:rPr>
              <a:t>Тапсырма №2. Суретерге қарап түсініктеме беріңдер </a:t>
            </a:r>
            <a:r>
              <a:rPr lang="kk-KZ" sz="3100" dirty="0" smtClean="0">
                <a:effectLst/>
                <a:latin typeface="Times New Roman"/>
                <a:ea typeface="Times New Roman"/>
                <a:cs typeface="Times New Roman"/>
              </a:rPr>
              <a:t>.( 1,2,3)</a:t>
            </a:r>
            <a:br>
              <a:rPr lang="kk-KZ" sz="3100" dirty="0" smtClean="0">
                <a:effectLst/>
                <a:latin typeface="Times New Roman"/>
                <a:ea typeface="Times New Roman"/>
                <a:cs typeface="Times New Roman"/>
              </a:rPr>
            </a:br>
            <a:r>
              <a:rPr lang="kk-KZ" sz="3100" dirty="0" smtClean="0">
                <a:effectLst/>
                <a:latin typeface="Times New Roman"/>
                <a:ea typeface="Times New Roman"/>
                <a:cs typeface="Times New Roman"/>
              </a:rPr>
              <a:t>4 суретте:</a:t>
            </a:r>
            <a:r>
              <a:rPr lang="kk-KZ" sz="3200" i="1" dirty="0">
                <a:effectLst/>
                <a:latin typeface="Times New Roman"/>
                <a:ea typeface="Times New Roman"/>
                <a:cs typeface="Times New Roman"/>
              </a:rPr>
              <a:t>«Ойлан, тап»</a:t>
            </a:r>
            <a:r>
              <a:rPr lang="ru-RU" sz="2800" dirty="0">
                <a:effectLst/>
                <a:latin typeface="Calibri"/>
                <a:ea typeface="Calibri"/>
                <a:cs typeface="Times New Roman"/>
              </a:rPr>
              <a:t/>
            </a:r>
            <a:br>
              <a:rPr lang="ru-RU" sz="2800" dirty="0">
                <a:effectLst/>
                <a:latin typeface="Calibri"/>
                <a:ea typeface="Calibri"/>
                <a:cs typeface="Times New Roman"/>
              </a:rPr>
            </a:br>
            <a:r>
              <a:rPr lang="kk-KZ" sz="3200" i="1" dirty="0" smtClean="0">
                <a:effectLst/>
                <a:latin typeface="Times New Roman"/>
                <a:ea typeface="Times New Roman"/>
              </a:rPr>
              <a:t>Нитинолды </a:t>
            </a:r>
            <a:r>
              <a:rPr lang="kk-KZ" sz="3200" i="1" dirty="0">
                <a:effectLst/>
                <a:latin typeface="Times New Roman"/>
                <a:ea typeface="Times New Roman"/>
              </a:rPr>
              <a:t>көбелектің жұмыс істеу принципі қандай?Қайда қолданады?</a:t>
            </a:r>
            <a:r>
              <a:rPr lang="ru-RU" sz="3100" dirty="0">
                <a:effectLst/>
                <a:latin typeface="Calibri"/>
                <a:ea typeface="Calibri"/>
                <a:cs typeface="Times New Roman"/>
              </a:rPr>
              <a:t/>
            </a:r>
            <a:br>
              <a:rPr lang="ru-RU" sz="3100" dirty="0">
                <a:effectLst/>
                <a:latin typeface="Calibri"/>
                <a:ea typeface="Calibri"/>
                <a:cs typeface="Times New Roman"/>
              </a:rPr>
            </a:br>
            <a:endParaRPr lang="ru-RU" sz="3100" dirty="0"/>
          </a:p>
        </p:txBody>
      </p:sp>
    </p:spTree>
    <p:extLst>
      <p:ext uri="{BB962C8B-B14F-4D97-AF65-F5344CB8AC3E}">
        <p14:creationId xmlns:p14="http://schemas.microsoft.com/office/powerpoint/2010/main" val="7263523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1930</TotalTime>
  <Words>453</Words>
  <Application>Microsoft Office PowerPoint</Application>
  <PresentationFormat>Экран (4:3)</PresentationFormat>
  <Paragraphs>43</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Аспект</vt:lpstr>
      <vt:lpstr>Азанбекова Бейбіткүл Жұмаханқызы  </vt:lpstr>
      <vt:lpstr>Сабақтың тақырыбы: Биомеханиканы робототехникада қолдану . </vt:lpstr>
      <vt:lpstr> Биомеханиканың салалары: -инженерлік биомеханика (робототехникамен байланысы)  -медициналық биомеханика (тавматизм мен протездеу профилактикасы )  -эргономикалық биомеханика (адамның тірі табиғатпен байланысы)       </vt:lpstr>
      <vt:lpstr>Презентация PowerPoint</vt:lpstr>
      <vt:lpstr> https://youtu.be/2Xd27c-pz4Y Бейне жазбаны қараңыз.  « Робототехниканы биомеханикада қолдану»                 https://youtu.be/o-aCWwF4dQo </vt:lpstr>
      <vt:lpstr>Роботтарды қозғалту және іске қосу жүйелері  </vt:lpstr>
      <vt:lpstr>Ауа бұлшықетінің жұмыс істеу қағидасы</vt:lpstr>
      <vt:lpstr>Презентация PowerPoint</vt:lpstr>
      <vt:lpstr>     Тапсырма №1. Терминдерге анықтама бер.  Биомеханика –бұл... Робототехника –бұл ... Тапсырма №2. Суретерге қарап түсініктеме беріңдер .( 1,2,3) 4 суретте:«Ойлан, тап» Нитинолды көбелектің жұмыс істеу принципі қандай?Қайда қолданады? </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Сабақтың тақырыбы: Мидың құрылысы мен қызметтері.</dc:title>
  <dc:creator>User</dc:creator>
  <cp:lastModifiedBy>user</cp:lastModifiedBy>
  <cp:revision>25</cp:revision>
  <dcterms:created xsi:type="dcterms:W3CDTF">2020-03-30T13:55:24Z</dcterms:created>
  <dcterms:modified xsi:type="dcterms:W3CDTF">2020-04-29T17:38:13Z</dcterms:modified>
</cp:coreProperties>
</file>