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56" r:id="rId1"/>
  </p:sldMasterIdLst>
  <p:notesMasterIdLst>
    <p:notesMasterId r:id="rId15"/>
  </p:notesMasterIdLst>
  <p:sldIdLst>
    <p:sldId id="256" r:id="rId2"/>
    <p:sldId id="269" r:id="rId3"/>
    <p:sldId id="297" r:id="rId4"/>
    <p:sldId id="308" r:id="rId5"/>
    <p:sldId id="299" r:id="rId6"/>
    <p:sldId id="261" r:id="rId7"/>
    <p:sldId id="262" r:id="rId8"/>
    <p:sldId id="303" r:id="rId9"/>
    <p:sldId id="304" r:id="rId10"/>
    <p:sldId id="307" r:id="rId11"/>
    <p:sldId id="305" r:id="rId12"/>
    <p:sldId id="306" r:id="rId13"/>
    <p:sldId id="302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992" autoAdjust="0"/>
    <p:restoredTop sz="94624" autoAdjust="0"/>
  </p:normalViewPr>
  <p:slideViewPr>
    <p:cSldViewPr>
      <p:cViewPr varScale="1">
        <p:scale>
          <a:sx n="68" d="100"/>
          <a:sy n="68" d="100"/>
        </p:scale>
        <p:origin x="-1260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493F24F-B309-4D99-8B10-345EE465A147}" type="datetimeFigureOut">
              <a:rPr lang="ru-RU" smtClean="0"/>
              <a:pPr/>
              <a:t>20.11.2018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E03AD03-BC3F-4523-AF18-B4EB3B6C97B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966928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E611617-2B1D-484B-8A94-961A8DF2108C}" type="datetime1">
              <a:rPr lang="ru-RU" smtClean="0"/>
              <a:pPr/>
              <a:t>20.11.2018</a:t>
            </a:fld>
            <a:endParaRPr lang="ru-RU" dirty="0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FABA246-FB75-4B64-A195-FA2CE3DFE11B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  <p:transition>
    <p:pull dir="r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79D1E6B-5DCD-4852-9325-AA8A20DFAAD2}" type="datetime1">
              <a:rPr lang="ru-RU" smtClean="0"/>
              <a:pPr/>
              <a:t>20.11.2018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FABA246-FB75-4B64-A195-FA2CE3DFE11B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>
    <p:pull dir="r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1CCC320-333B-4E1C-BD78-FFC6B3B4844E}" type="datetime1">
              <a:rPr lang="ru-RU" smtClean="0"/>
              <a:pPr/>
              <a:t>20.11.2018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FABA246-FB75-4B64-A195-FA2CE3DFE11B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>
    <p:pull dir="r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B8C2ACB-9D1C-4A57-AD1A-A088D3DFB8D9}" type="datetime1">
              <a:rPr lang="ru-RU" smtClean="0"/>
              <a:pPr/>
              <a:t>20.11.2018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FABA246-FB75-4B64-A195-FA2CE3DFE11B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>
    <p:pull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C24FF94-8B7A-49FE-A9EF-7C7AE1C21B1D}" type="datetime1">
              <a:rPr lang="ru-RU" smtClean="0"/>
              <a:pPr/>
              <a:t>20.11.2018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FABA246-FB75-4B64-A195-FA2CE3DFE11B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  <p:transition>
    <p:pull dir="r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B52D839-04D4-4BDB-B58F-62ED07D742C8}" type="datetime1">
              <a:rPr lang="ru-RU" smtClean="0"/>
              <a:pPr/>
              <a:t>20.11.2018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FABA246-FB75-4B64-A195-FA2CE3DFE11B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>
    <p:pull dir="r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89A997B-2D45-4D5D-BA92-22B657BAF83E}" type="datetime1">
              <a:rPr lang="ru-RU" smtClean="0"/>
              <a:pPr/>
              <a:t>20.11.2018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FABA246-FB75-4B64-A195-FA2CE3DFE11B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>
    <p:pull dir="r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95AF65F-F934-48C2-B587-460F832D29D4}" type="datetime1">
              <a:rPr lang="ru-RU" smtClean="0"/>
              <a:pPr/>
              <a:t>20.11.2018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FABA246-FB75-4B64-A195-FA2CE3DFE11B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>
    <p:pull dir="r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D5C424B-38B7-42F5-B643-626786D60F7B}" type="datetime1">
              <a:rPr lang="ru-RU" smtClean="0"/>
              <a:pPr/>
              <a:t>20.11.2018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FABA246-FB75-4B64-A195-FA2CE3DFE11B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  <p:transition>
    <p:pull dir="r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7B7AE94-7AD0-4279-8236-AC621FCFA4EA}" type="datetime1">
              <a:rPr lang="ru-RU" smtClean="0"/>
              <a:pPr/>
              <a:t>20.11.2018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FABA246-FB75-4B64-A195-FA2CE3DFE11B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>
    <p:pull dir="r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1445230-14EC-4F6D-A229-6B7B93F616EC}" type="datetime1">
              <a:rPr lang="ru-RU" smtClean="0"/>
              <a:pPr/>
              <a:t>20.11.2018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FABA246-FB75-4B64-A195-FA2CE3DFE11B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dirty="0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  <p:transition>
    <p:pull dir="r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F34A1983-D98C-4B9D-9B54-406F24617431}" type="datetime1">
              <a:rPr lang="ru-RU" smtClean="0"/>
              <a:pPr/>
              <a:t>20.11.2018</a:t>
            </a:fld>
            <a:endParaRPr lang="ru-RU" dirty="0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ru-RU" dirty="0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DFABA246-FB75-4B64-A195-FA2CE3DFE11B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ransition>
    <p:pull dir="r"/>
  </p:transition>
  <p:hf sldNum="0" hdr="0" ftr="0" dt="0"/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572000" y="6021288"/>
            <a:ext cx="7608022" cy="2071702"/>
          </a:xfrm>
        </p:spPr>
        <p:txBody>
          <a:bodyPr>
            <a:no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r>
              <a:rPr lang="ru-RU" sz="6000" b="1" dirty="0" smtClean="0">
                <a:ln/>
                <a:solidFill>
                  <a:schemeClr val="accent3"/>
                </a:solidFill>
                <a:effectLst/>
                <a:latin typeface="Times New Roman" pitchFamily="18" charset="0"/>
                <a:cs typeface="Times New Roman" pitchFamily="18" charset="0"/>
              </a:rPr>
              <a:t>  </a:t>
            </a:r>
            <a:endParaRPr lang="ru-RU" sz="6000" b="1" dirty="0">
              <a:ln/>
              <a:solidFill>
                <a:schemeClr val="accent3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 flipV="1">
            <a:off x="6444208" y="8395842"/>
            <a:ext cx="792088" cy="433758"/>
          </a:xfrm>
        </p:spPr>
        <p:txBody>
          <a:bodyPr>
            <a:no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endParaRPr lang="ru-RU" sz="2400" b="1" dirty="0">
              <a:ln/>
              <a:solidFill>
                <a:schemeClr val="accent3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одзаголовок 2"/>
          <p:cNvSpPr txBox="1">
            <a:spLocks/>
          </p:cNvSpPr>
          <p:nvPr/>
        </p:nvSpPr>
        <p:spPr>
          <a:xfrm>
            <a:off x="-1764704" y="6858000"/>
            <a:ext cx="7416824" cy="864096"/>
          </a:xfrm>
          <a:prstGeom prst="rect">
            <a:avLst/>
          </a:prstGeom>
        </p:spPr>
        <p:txBody>
          <a:bodyPr tIns="0">
            <a:no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marL="27432" marR="0" lvl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r>
              <a:rPr lang="ru-RU" sz="2000" b="1" noProof="0" dirty="0" smtClean="0">
                <a:ln/>
                <a:solidFill>
                  <a:schemeClr val="accent3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kumimoji="0" lang="ru-RU" sz="2000" b="1" i="0" u="none" strike="noStrike" kern="1200" normalizeH="0" baseline="0" noProof="0" dirty="0">
              <a:ln/>
              <a:solidFill>
                <a:schemeClr val="accent3"/>
              </a:solidFill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Рисунок 6" descr="99901159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86148" cy="6858000"/>
          </a:xfrm>
          <a:prstGeom prst="rect">
            <a:avLst/>
          </a:prstGeom>
        </p:spPr>
      </p:pic>
      <p:sp>
        <p:nvSpPr>
          <p:cNvPr id="8" name="Прямоугольник 7"/>
          <p:cNvSpPr/>
          <p:nvPr/>
        </p:nvSpPr>
        <p:spPr>
          <a:xfrm>
            <a:off x="4290901" y="332656"/>
            <a:ext cx="44307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7432" lvl="0" algn="ctr">
              <a:spcBef>
                <a:spcPts val="600"/>
              </a:spcBef>
              <a:buClr>
                <a:schemeClr val="accent1"/>
              </a:buClr>
              <a:buSzPct val="80000"/>
              <a:defRPr/>
            </a:pPr>
            <a:r>
              <a:rPr lang="ru-RU" sz="2400" b="1" dirty="0" smtClean="0">
                <a:ln/>
                <a:solidFill>
                  <a:schemeClr val="accent3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endParaRPr lang="ru-RU" sz="2400" b="1" dirty="0">
              <a:ln/>
              <a:solidFill>
                <a:schemeClr val="accent3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755576" y="1556792"/>
            <a:ext cx="7811323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5400" dirty="0" smtClean="0">
                <a:solidFill>
                  <a:srgbClr val="C00000"/>
                </a:solidFill>
                <a:latin typeface="Monotype Corsiva" panose="03010101010201010101" pitchFamily="66" charset="0"/>
              </a:rPr>
              <a:t>Двадцатое ноября</a:t>
            </a:r>
          </a:p>
          <a:p>
            <a:pPr algn="ctr"/>
            <a:r>
              <a:rPr lang="ru-RU" sz="5400" dirty="0" smtClean="0">
                <a:solidFill>
                  <a:srgbClr val="C00000"/>
                </a:solidFill>
                <a:latin typeface="Monotype Corsiva" panose="03010101010201010101" pitchFamily="66" charset="0"/>
              </a:rPr>
              <a:t>Время </a:t>
            </a:r>
          </a:p>
          <a:p>
            <a:pPr algn="ctr"/>
            <a:r>
              <a:rPr lang="ru-RU" sz="5400" dirty="0" smtClean="0">
                <a:solidFill>
                  <a:srgbClr val="C00000"/>
                </a:solidFill>
                <a:latin typeface="Monotype Corsiva" panose="03010101010201010101" pitchFamily="66" charset="0"/>
              </a:rPr>
              <a:t>Круглый год</a:t>
            </a:r>
          </a:p>
          <a:p>
            <a:pPr algn="ctr"/>
            <a:endParaRPr lang="ru-RU" sz="5400" dirty="0">
              <a:solidFill>
                <a:srgbClr val="C00000"/>
              </a:solidFill>
              <a:latin typeface="Monotype Corsiva" panose="03010101010201010101" pitchFamily="66" charset="0"/>
            </a:endParaRP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0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99901159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715" y="0"/>
            <a:ext cx="9138285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195736" y="692696"/>
            <a:ext cx="3774303" cy="57861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Сколько меяцев в году?</a:t>
            </a:r>
          </a:p>
          <a:p>
            <a:r>
              <a:rPr lang="kk-KZ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Вечно следом друг за другом</a:t>
            </a:r>
          </a:p>
          <a:p>
            <a:r>
              <a:rPr lang="kk-KZ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Ходят месяцы по кругу:</a:t>
            </a:r>
          </a:p>
          <a:p>
            <a:r>
              <a:rPr lang="kk-KZ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kk-KZ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январе</a:t>
            </a:r>
            <a:r>
              <a:rPr lang="kk-KZ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и в </a:t>
            </a:r>
            <a:r>
              <a:rPr lang="kk-KZ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феврале</a:t>
            </a:r>
          </a:p>
          <a:p>
            <a:r>
              <a:rPr lang="kk-KZ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Снег лежит по всей земле.</a:t>
            </a:r>
          </a:p>
          <a:p>
            <a:r>
              <a:rPr lang="kk-KZ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kk-KZ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марте</a:t>
            </a:r>
            <a:r>
              <a:rPr lang="kk-KZ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и в </a:t>
            </a:r>
            <a:r>
              <a:rPr lang="kk-KZ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апреле</a:t>
            </a:r>
          </a:p>
          <a:p>
            <a:r>
              <a:rPr lang="kk-KZ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Слышан звон капели.</a:t>
            </a:r>
          </a:p>
          <a:p>
            <a:r>
              <a:rPr lang="kk-KZ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К</a:t>
            </a:r>
            <a:r>
              <a:rPr lang="kk-KZ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ак растают снег и лед,</a:t>
            </a:r>
          </a:p>
          <a:p>
            <a:r>
              <a:rPr lang="kk-KZ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Май </a:t>
            </a:r>
            <a:r>
              <a:rPr lang="kk-KZ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 цветами к нам придет,</a:t>
            </a:r>
          </a:p>
          <a:p>
            <a:r>
              <a:rPr lang="kk-KZ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Но в </a:t>
            </a:r>
            <a:r>
              <a:rPr lang="kk-KZ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июне</a:t>
            </a:r>
            <a:r>
              <a:rPr lang="kk-KZ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и в </a:t>
            </a:r>
            <a:r>
              <a:rPr lang="kk-KZ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июле</a:t>
            </a:r>
          </a:p>
          <a:p>
            <a:r>
              <a:rPr lang="kk-KZ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Станет жарко как в касртюле.</a:t>
            </a:r>
          </a:p>
          <a:p>
            <a:r>
              <a:rPr lang="kk-KZ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 за </a:t>
            </a:r>
            <a:r>
              <a:rPr lang="kk-KZ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август</a:t>
            </a:r>
            <a:r>
              <a:rPr lang="kk-KZ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с </a:t>
            </a:r>
            <a:r>
              <a:rPr lang="kk-KZ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сентябрем</a:t>
            </a:r>
          </a:p>
          <a:p>
            <a:r>
              <a:rPr lang="kk-KZ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Урожай мы соберем.</a:t>
            </a:r>
          </a:p>
          <a:p>
            <a:r>
              <a:rPr lang="kk-KZ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kk-KZ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октябре</a:t>
            </a:r>
            <a:r>
              <a:rPr lang="kk-KZ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и в </a:t>
            </a:r>
            <a:r>
              <a:rPr lang="kk-KZ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ноябре</a:t>
            </a:r>
          </a:p>
          <a:p>
            <a:r>
              <a:rPr lang="kk-KZ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Зверь лесной уснет в норе</a:t>
            </a:r>
          </a:p>
          <a:p>
            <a:r>
              <a:rPr lang="kk-KZ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 когда </a:t>
            </a:r>
            <a:r>
              <a:rPr lang="kk-KZ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декабрь</a:t>
            </a:r>
            <a:r>
              <a:rPr lang="kk-KZ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пройдет,</a:t>
            </a:r>
          </a:p>
          <a:p>
            <a:r>
              <a:rPr lang="kk-KZ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Будет праздник-Новый год!</a:t>
            </a:r>
          </a:p>
          <a:p>
            <a:r>
              <a:rPr lang="kk-KZ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Купим новый Календарь</a:t>
            </a:r>
          </a:p>
          <a:p>
            <a:r>
              <a:rPr lang="kk-KZ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 наступит вновь январь.</a:t>
            </a:r>
          </a:p>
          <a:p>
            <a:endParaRPr lang="ru-RU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pull dir="r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" name="Содержимое 4" descr="99901159.jp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-4290"/>
            <a:ext cx="9144000" cy="6862290"/>
          </a:xfrm>
        </p:spPr>
      </p:pic>
      <p:sp>
        <p:nvSpPr>
          <p:cNvPr id="6" name="TextBox 5"/>
          <p:cNvSpPr txBox="1"/>
          <p:nvPr/>
        </p:nvSpPr>
        <p:spPr>
          <a:xfrm>
            <a:off x="1907704" y="819158"/>
            <a:ext cx="4400692" cy="1107996"/>
          </a:xfrm>
          <a:prstGeom prst="rect">
            <a:avLst/>
          </a:prstGeom>
          <a:noFill/>
        </p:spPr>
        <p:txBody>
          <a:bodyPr wrap="none" rtlCol="0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r>
              <a:rPr lang="kk-KZ" sz="6600" b="1" dirty="0" smtClean="0">
                <a:ln/>
                <a:solidFill>
                  <a:schemeClr val="accent3"/>
                </a:solidFill>
              </a:rPr>
              <a:t>Рефлексия </a:t>
            </a:r>
            <a:endParaRPr lang="ru-RU" sz="6600" b="1" dirty="0">
              <a:ln/>
              <a:solidFill>
                <a:schemeClr val="accent3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403648" y="1916832"/>
            <a:ext cx="290002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sz="2000" i="1" dirty="0" smtClean="0"/>
              <a:t>Сегодня на уроке я (мне):</a:t>
            </a:r>
            <a:endParaRPr lang="ru-RU" sz="2000" i="1" dirty="0"/>
          </a:p>
        </p:txBody>
      </p:sp>
      <p:graphicFrame>
        <p:nvGraphicFramePr>
          <p:cNvPr id="14" name="Содержимое 13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812947755"/>
              </p:ext>
            </p:extLst>
          </p:nvPr>
        </p:nvGraphicFramePr>
        <p:xfrm>
          <a:off x="1331640" y="2636912"/>
          <a:ext cx="6192688" cy="2664296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4392488"/>
                <a:gridCol w="1800200"/>
              </a:tblGrid>
              <a:tr h="666074">
                <a:tc gridSpan="2">
                  <a:txBody>
                    <a:bodyPr/>
                    <a:lstStyle/>
                    <a:p>
                      <a:r>
                        <a:rPr lang="kk-KZ" dirty="0" smtClean="0">
                          <a:solidFill>
                            <a:srgbClr val="FF0000"/>
                          </a:solidFill>
                        </a:rPr>
                        <a:t>Научился</a:t>
                      </a:r>
                      <a:r>
                        <a:rPr lang="kk-KZ" dirty="0" smtClean="0"/>
                        <a:t>...</a:t>
                      </a:r>
                      <a:endParaRPr lang="ru-RU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666074">
                <a:tc>
                  <a:txBody>
                    <a:bodyPr/>
                    <a:lstStyle/>
                    <a:p>
                      <a:r>
                        <a:rPr lang="kk-KZ" dirty="0" smtClean="0"/>
                        <a:t>Было</a:t>
                      </a:r>
                      <a:r>
                        <a:rPr lang="kk-KZ" baseline="0" dirty="0" smtClean="0"/>
                        <a:t> интересно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666074">
                <a:tc>
                  <a:txBody>
                    <a:bodyPr/>
                    <a:lstStyle/>
                    <a:p>
                      <a:r>
                        <a:rPr lang="kk-KZ" dirty="0" smtClean="0"/>
                        <a:t>Было</a:t>
                      </a:r>
                      <a:r>
                        <a:rPr lang="kk-KZ" baseline="0" dirty="0" smtClean="0"/>
                        <a:t> трудно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666074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>
    <p:cover dir="d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" name="Содержимое 4" descr="99901159.jp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38284" cy="6858000"/>
          </a:xfrm>
        </p:spPr>
      </p:pic>
      <p:sp>
        <p:nvSpPr>
          <p:cNvPr id="6" name="TextBox 5"/>
          <p:cNvSpPr txBox="1"/>
          <p:nvPr/>
        </p:nvSpPr>
        <p:spPr>
          <a:xfrm>
            <a:off x="2555776" y="548680"/>
            <a:ext cx="4270080" cy="646331"/>
          </a:xfrm>
          <a:prstGeom prst="rect">
            <a:avLst/>
          </a:prstGeom>
          <a:noFill/>
        </p:spPr>
        <p:txBody>
          <a:bodyPr wrap="none" rtlCol="0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r>
              <a:rPr lang="ru-RU" sz="3600" b="1" smtClean="0">
                <a:ln/>
                <a:solidFill>
                  <a:schemeClr val="accent3"/>
                </a:solidFill>
              </a:rPr>
              <a:t>Домашнее  задание</a:t>
            </a:r>
            <a:endParaRPr lang="ru-RU" sz="3600" b="1" dirty="0">
              <a:ln/>
              <a:solidFill>
                <a:schemeClr val="accent3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115616" y="1700808"/>
            <a:ext cx="6480720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>
                <a:latin typeface="Times New Roman" pitchFamily="18" charset="0"/>
                <a:cs typeface="Times New Roman" pitchFamily="18" charset="0"/>
              </a:rPr>
              <a:t>Домашнее  задание. </a:t>
            </a:r>
            <a:endParaRPr lang="ru-RU" sz="32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>
                <a:latin typeface="Times New Roman" pitchFamily="18" charset="0"/>
                <a:cs typeface="Times New Roman" pitchFamily="18" charset="0"/>
              </a:rPr>
              <a:t>Упражнение  7.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Придумай свой способ запоминания количества  дней  в  месяце.  Запиши 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в тетрадь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	название	месяцев	и количество дней в них.</a:t>
            </a:r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99901159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2050" name="AutoShape 2" descr="https://encrypted-tbn0.gstatic.com/images?q=tbn:ANd9GcQ2bujQUSOZDxDT0baCs3HRQa8b1v9_jGZnG02VR5nwWxlchqkIEQ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</p:spTree>
  </p:cSld>
  <p:clrMapOvr>
    <a:masterClrMapping/>
  </p:clrMapOvr>
  <p:transition>
    <p:checker dir="vert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63888" y="6237312"/>
            <a:ext cx="4854874" cy="778098"/>
          </a:xfrm>
        </p:spPr>
        <p:txBody>
          <a:bodyPr>
            <a:norm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r>
              <a:rPr lang="ru-RU" sz="4400" b="1" i="1" dirty="0" smtClean="0">
                <a:ln/>
                <a:solidFill>
                  <a:schemeClr val="accent3"/>
                </a:solidFill>
                <a:effectLst/>
              </a:rPr>
              <a:t>Цели  урока</a:t>
            </a:r>
            <a:r>
              <a:rPr lang="kk-KZ" sz="4400" b="1" i="1" dirty="0" smtClean="0">
                <a:ln/>
                <a:solidFill>
                  <a:schemeClr val="accent3"/>
                </a:solidFill>
                <a:effectLst/>
              </a:rPr>
              <a:t>:</a:t>
            </a:r>
            <a:endParaRPr lang="ru-RU" b="1" dirty="0">
              <a:ln/>
              <a:solidFill>
                <a:schemeClr val="accent3"/>
              </a:solidFill>
              <a:effectLst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143372" y="3500438"/>
            <a:ext cx="4790316" cy="1656754"/>
          </a:xfrm>
        </p:spPr>
        <p:txBody>
          <a:bodyPr>
            <a:normAutofit/>
          </a:bodyPr>
          <a:lstStyle/>
          <a:p>
            <a:pPr lvl="0"/>
            <a:endParaRPr lang="ru-RU" dirty="0" smtClean="0"/>
          </a:p>
          <a:p>
            <a:endParaRPr lang="ru-RU" dirty="0"/>
          </a:p>
        </p:txBody>
      </p:sp>
      <p:sp>
        <p:nvSpPr>
          <p:cNvPr id="14337" name="Rectangle 1"/>
          <p:cNvSpPr>
            <a:spLocks noChangeArrowheads="1"/>
          </p:cNvSpPr>
          <p:nvPr/>
        </p:nvSpPr>
        <p:spPr bwMode="auto">
          <a:xfrm>
            <a:off x="2555776" y="8469560"/>
            <a:ext cx="7242028" cy="41549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kk-KZ" sz="2400" b="1" i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С3 Понимание содержания сообщения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kk-KZ" sz="2400" b="1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24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С4</a:t>
            </a:r>
            <a:r>
              <a:rPr kumimoji="0" lang="kk-KZ" sz="2400" b="1" i="1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Понимание главной и второстепенной информации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kk-KZ" sz="2400" b="1" i="1" baseline="0" dirty="0" smtClean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kk-KZ" sz="2400" b="1" i="1" baseline="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Ч2</a:t>
            </a:r>
            <a:r>
              <a:rPr lang="kk-KZ" sz="2400" b="1" i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Понимание содержание текста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kk-KZ" sz="2400" b="1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24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Ч3 Определение стилей и текстов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kk-KZ" sz="2400" b="1" i="1" dirty="0" smtClean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kk-KZ" sz="2400" b="1" i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Ч5 Извлечение информации из различных источников</a:t>
            </a:r>
            <a:endParaRPr kumimoji="0" lang="kk-KZ" sz="2400" b="1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</p:txBody>
      </p:sp>
      <p:pic>
        <p:nvPicPr>
          <p:cNvPr id="12" name="Рисунок 11" descr="99901159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4" name="Прямоугольник 13"/>
          <p:cNvSpPr/>
          <p:nvPr/>
        </p:nvSpPr>
        <p:spPr>
          <a:xfrm>
            <a:off x="2051720" y="548680"/>
            <a:ext cx="4342900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400" b="1" i="1" dirty="0" smtClean="0">
                <a:ln/>
                <a:solidFill>
                  <a:schemeClr val="accent3"/>
                </a:solidFill>
              </a:rPr>
              <a:t>      Цели  урока</a:t>
            </a:r>
            <a:r>
              <a:rPr lang="kk-KZ" sz="4400" b="1" i="1" dirty="0" smtClean="0">
                <a:ln/>
                <a:solidFill>
                  <a:schemeClr val="accent3"/>
                </a:solidFill>
              </a:rPr>
              <a:t>:</a:t>
            </a:r>
            <a:endParaRPr lang="ru-RU" sz="4400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1012160" y="1710602"/>
            <a:ext cx="6984776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Создавать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высказывание на основе темы, предложенной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учителем</a:t>
            </a:r>
          </a:p>
          <a:p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пределять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тексты разных жанров (стихотворение, сказка, загадка, рассказ, пословицы), различать текст-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повествование/описание</a:t>
            </a:r>
          </a:p>
          <a:p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Р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азличать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и использовать в письменной и устной речи слова-предметы/слова-признаки/слова-действия и изменять их по числам</a:t>
            </a:r>
          </a:p>
        </p:txBody>
      </p:sp>
    </p:spTree>
  </p:cSld>
  <p:clrMapOvr>
    <a:masterClrMapping/>
  </p:clrMapOvr>
  <p:transition>
    <p:wheel spokes="2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3" name="WordArt 4"/>
          <p:cNvSpPr>
            <a:spLocks noChangeArrowheads="1" noChangeShapeType="1" noTextEdit="1"/>
          </p:cNvSpPr>
          <p:nvPr/>
        </p:nvSpPr>
        <p:spPr bwMode="auto">
          <a:xfrm>
            <a:off x="1692275" y="533400"/>
            <a:ext cx="6080125" cy="121920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Wave1">
              <a:avLst>
                <a:gd name="adj1" fmla="val 13005"/>
                <a:gd name="adj2" fmla="val 0"/>
              </a:avLst>
            </a:prstTxWarp>
          </a:bodyPr>
          <a:lstStyle/>
          <a:p>
            <a:pPr algn="ctr"/>
            <a:endParaRPr lang="ru-RU" sz="3600" b="1" kern="10" dirty="0">
              <a:solidFill>
                <a:srgbClr val="FF0000"/>
              </a:solidFill>
              <a:effectLst>
                <a:outerShdw dist="53882" dir="2700000" algn="ctr" rotWithShape="0">
                  <a:srgbClr val="C0C0C0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9224" name="Rectangle 3"/>
          <p:cNvSpPr>
            <a:spLocks noChangeArrowheads="1"/>
          </p:cNvSpPr>
          <p:nvPr/>
        </p:nvSpPr>
        <p:spPr bwMode="auto">
          <a:xfrm>
            <a:off x="467544" y="1196752"/>
            <a:ext cx="8893175" cy="2031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endParaRPr lang="kk-KZ" altLang="ru-RU" sz="3600" b="1" i="1" dirty="0"/>
          </a:p>
          <a:p>
            <a:endParaRPr lang="kk-KZ" altLang="ru-RU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endParaRPr lang="ru-RU" altLang="ru-RU" sz="2400" b="1" i="1" dirty="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8" name="Рисунок 7" descr="99901159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-4289"/>
            <a:ext cx="9144000" cy="6862289"/>
          </a:xfrm>
          <a:prstGeom prst="rect">
            <a:avLst/>
          </a:prstGeom>
        </p:spPr>
      </p:pic>
      <p:sp>
        <p:nvSpPr>
          <p:cNvPr id="9" name="Прямоугольник 8"/>
          <p:cNvSpPr/>
          <p:nvPr/>
        </p:nvSpPr>
        <p:spPr>
          <a:xfrm>
            <a:off x="2771800" y="548680"/>
            <a:ext cx="4248472" cy="1107996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r>
              <a:rPr lang="ru-RU" sz="6600" b="1" dirty="0" smtClean="0">
                <a:ln/>
                <a:solidFill>
                  <a:schemeClr val="accent3"/>
                </a:solidFill>
              </a:rPr>
              <a:t>Ход урока</a:t>
            </a:r>
            <a:endParaRPr lang="ru-RU" sz="6600" b="1" dirty="0">
              <a:ln/>
              <a:solidFill>
                <a:schemeClr val="accent3"/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90035" y="1612249"/>
            <a:ext cx="669674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2400" b="1" i="1" dirty="0" smtClean="0"/>
              <a:t>І</a:t>
            </a:r>
            <a:r>
              <a:rPr lang="ru-RU" sz="24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 Организационный этап.</a:t>
            </a:r>
            <a:endParaRPr lang="ru-RU" sz="2400" i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ru-RU" sz="2400" b="1" i="1" dirty="0" smtClean="0"/>
              <a:t>    </a:t>
            </a:r>
            <a:endParaRPr lang="ru-RU" sz="2400" i="1" dirty="0" smtClean="0"/>
          </a:p>
        </p:txBody>
      </p:sp>
      <p:sp>
        <p:nvSpPr>
          <p:cNvPr id="2" name="Прямоугольник 1"/>
          <p:cNvSpPr/>
          <p:nvPr/>
        </p:nvSpPr>
        <p:spPr>
          <a:xfrm>
            <a:off x="755576" y="2212414"/>
            <a:ext cx="6800800" cy="36009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Психологический настрой</a:t>
            </a:r>
            <a:endParaRPr lang="ru-RU" sz="2800" dirty="0"/>
          </a:p>
          <a:p>
            <a:r>
              <a:rPr lang="ru-RU" sz="2800" b="1" dirty="0" smtClean="0">
                <a:solidFill>
                  <a:srgbClr val="C00000"/>
                </a:solidFill>
                <a:latin typeface="Monotype Corsiva" panose="03010101010201010101" pitchFamily="66" charset="0"/>
              </a:rPr>
              <a:t>Здравствуйте</a:t>
            </a:r>
            <a:r>
              <a:rPr lang="ru-RU" sz="2800" b="1" dirty="0">
                <a:solidFill>
                  <a:srgbClr val="C00000"/>
                </a:solidFill>
                <a:latin typeface="Monotype Corsiva" panose="03010101010201010101" pitchFamily="66" charset="0"/>
              </a:rPr>
              <a:t>!</a:t>
            </a:r>
          </a:p>
          <a:p>
            <a:r>
              <a:rPr lang="ru-RU" sz="2800" b="1" dirty="0">
                <a:solidFill>
                  <a:srgbClr val="C00000"/>
                </a:solidFill>
                <a:latin typeface="Monotype Corsiva" panose="03010101010201010101" pitchFamily="66" charset="0"/>
              </a:rPr>
              <a:t>Слово какое чудесное,</a:t>
            </a:r>
          </a:p>
          <a:p>
            <a:r>
              <a:rPr lang="ru-RU" sz="2800" b="1" dirty="0">
                <a:solidFill>
                  <a:srgbClr val="C00000"/>
                </a:solidFill>
                <a:latin typeface="Monotype Corsiva" panose="03010101010201010101" pitchFamily="66" charset="0"/>
              </a:rPr>
              <a:t>Чуточку доброе, чуточку нежное.</a:t>
            </a:r>
          </a:p>
          <a:p>
            <a:r>
              <a:rPr lang="ru-RU" sz="2800" b="1" dirty="0">
                <a:solidFill>
                  <a:srgbClr val="C00000"/>
                </a:solidFill>
                <a:latin typeface="Monotype Corsiva" panose="03010101010201010101" pitchFamily="66" charset="0"/>
              </a:rPr>
              <a:t>Здравствуйте!</a:t>
            </a:r>
          </a:p>
          <a:p>
            <a:r>
              <a:rPr lang="ru-RU" sz="2800" b="1" dirty="0">
                <a:solidFill>
                  <a:srgbClr val="C00000"/>
                </a:solidFill>
                <a:latin typeface="Monotype Corsiva" panose="03010101010201010101" pitchFamily="66" charset="0"/>
              </a:rPr>
              <a:t>Скажем мы этому дню,</a:t>
            </a:r>
          </a:p>
          <a:p>
            <a:r>
              <a:rPr lang="ru-RU" sz="2800" b="1" dirty="0">
                <a:solidFill>
                  <a:srgbClr val="C00000"/>
                </a:solidFill>
                <a:latin typeface="Monotype Corsiva" panose="03010101010201010101" pitchFamily="66" charset="0"/>
              </a:rPr>
              <a:t>Здравствуйте!</a:t>
            </a:r>
          </a:p>
          <a:p>
            <a:r>
              <a:rPr lang="ru-RU" sz="2800" b="1" dirty="0">
                <a:solidFill>
                  <a:srgbClr val="C00000"/>
                </a:solidFill>
                <a:latin typeface="Monotype Corsiva" panose="03010101010201010101" pitchFamily="66" charset="0"/>
              </a:rPr>
              <a:t>Скажем мы Всем и всему</a:t>
            </a:r>
            <a:r>
              <a:rPr lang="ru-RU" b="1" dirty="0">
                <a:solidFill>
                  <a:srgbClr val="C00000"/>
                </a:solidFill>
                <a:latin typeface="Monotype Corsiva" panose="03010101010201010101" pitchFamily="66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163435040"/>
      </p:ext>
    </p:extLst>
  </p:cSld>
  <p:clrMapOvr>
    <a:masterClrMapping/>
  </p:clrMapOvr>
  <p:transition spd="slow">
    <p:dissolv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99901159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-4289"/>
            <a:ext cx="9144000" cy="6862289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666337" y="579922"/>
            <a:ext cx="7811323" cy="58785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4800" dirty="0" smtClean="0">
                <a:solidFill>
                  <a:srgbClr val="C00000"/>
                </a:solidFill>
                <a:latin typeface="Monotype Corsiva" panose="03010101010201010101" pitchFamily="66" charset="0"/>
              </a:rPr>
              <a:t>Закрепить домашнее задание:</a:t>
            </a:r>
          </a:p>
          <a:p>
            <a:pPr algn="ctr"/>
            <a:r>
              <a:rPr lang="kk-KZ" sz="4800" dirty="0" smtClean="0">
                <a:solidFill>
                  <a:srgbClr val="C00000"/>
                </a:solidFill>
                <a:latin typeface="Monotype Corsiva" panose="03010101010201010101" pitchFamily="66" charset="0"/>
              </a:rPr>
              <a:t>Игра: «Лото»</a:t>
            </a:r>
          </a:p>
          <a:p>
            <a:pPr algn="ctr"/>
            <a:endParaRPr lang="kk-KZ" sz="4800" dirty="0">
              <a:solidFill>
                <a:srgbClr val="C00000"/>
              </a:solidFill>
              <a:latin typeface="Monotype Corsiva" panose="03010101010201010101" pitchFamily="66" charset="0"/>
            </a:endParaRPr>
          </a:p>
          <a:p>
            <a:pPr algn="ctr"/>
            <a:endParaRPr lang="kk-KZ" sz="4800" dirty="0" smtClean="0">
              <a:solidFill>
                <a:srgbClr val="C00000"/>
              </a:solidFill>
              <a:latin typeface="Monotype Corsiva" panose="03010101010201010101" pitchFamily="66" charset="0"/>
            </a:endParaRPr>
          </a:p>
          <a:p>
            <a:pPr algn="ctr"/>
            <a:endParaRPr lang="kk-KZ" sz="4800" dirty="0">
              <a:solidFill>
                <a:srgbClr val="C00000"/>
              </a:solidFill>
              <a:latin typeface="Monotype Corsiva" panose="03010101010201010101" pitchFamily="66" charset="0"/>
            </a:endParaRPr>
          </a:p>
          <a:p>
            <a:pPr algn="ctr"/>
            <a:endParaRPr lang="ru-RU" sz="4800" dirty="0" smtClean="0">
              <a:solidFill>
                <a:srgbClr val="C00000"/>
              </a:solidFill>
              <a:latin typeface="Monotype Corsiva" panose="03010101010201010101" pitchFamily="66" charset="0"/>
            </a:endParaRPr>
          </a:p>
          <a:p>
            <a:pPr algn="ctr"/>
            <a:endParaRPr lang="ru-RU" sz="200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Найти </a:t>
            </a:r>
            <a:r>
              <a:rPr lang="ru-RU" sz="20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друзей с частями одной картинки, соединить части, составив картинку</a:t>
            </a:r>
            <a:r>
              <a:rPr lang="ru-RU" sz="40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4800" dirty="0"/>
              <a:t> </a:t>
            </a:r>
            <a:endParaRPr lang="ru-RU" sz="4800" dirty="0">
              <a:solidFill>
                <a:srgbClr val="C00000"/>
              </a:solidFill>
              <a:latin typeface="Monotype Corsiva" panose="03010101010201010101" pitchFamily="66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80693" y="2060848"/>
            <a:ext cx="4296735" cy="32225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92262834"/>
      </p:ext>
    </p:extLst>
  </p:cSld>
  <p:clrMapOvr>
    <a:masterClrMapping/>
  </p:clrMapOvr>
  <p:transition>
    <p:pull dir="r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3" name="WordArt 4"/>
          <p:cNvSpPr>
            <a:spLocks noChangeArrowheads="1" noChangeShapeType="1" noTextEdit="1"/>
          </p:cNvSpPr>
          <p:nvPr/>
        </p:nvSpPr>
        <p:spPr bwMode="auto">
          <a:xfrm>
            <a:off x="1979712" y="404664"/>
            <a:ext cx="6080125" cy="121920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Wave1">
              <a:avLst>
                <a:gd name="adj1" fmla="val 13005"/>
                <a:gd name="adj2" fmla="val 0"/>
              </a:avLst>
            </a:prstTxWarp>
          </a:bodyPr>
          <a:lstStyle/>
          <a:p>
            <a:pPr algn="ctr"/>
            <a:endParaRPr lang="ru-RU" sz="3600" b="1" kern="10" dirty="0">
              <a:solidFill>
                <a:srgbClr val="FF0000"/>
              </a:solidFill>
              <a:effectLst>
                <a:outerShdw dist="53882" dir="2700000" algn="ctr" rotWithShape="0">
                  <a:srgbClr val="C0C0C0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9224" name="Rectangle 3"/>
          <p:cNvSpPr>
            <a:spLocks noChangeArrowheads="1"/>
          </p:cNvSpPr>
          <p:nvPr/>
        </p:nvSpPr>
        <p:spPr bwMode="auto">
          <a:xfrm>
            <a:off x="1500167" y="357166"/>
            <a:ext cx="6429420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/>
            <a:endParaRPr lang="kk-KZ" altLang="ru-RU" sz="3600" b="1" i="1" dirty="0"/>
          </a:p>
          <a:p>
            <a:endParaRPr lang="kk-KZ" alt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9" name="Рисунок 8" descr="99901159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-4289"/>
            <a:ext cx="9144000" cy="6862289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2411760" y="692696"/>
            <a:ext cx="4773358" cy="769441"/>
          </a:xfrm>
          <a:prstGeom prst="rect">
            <a:avLst/>
          </a:prstGeom>
          <a:noFill/>
        </p:spPr>
        <p:txBody>
          <a:bodyPr wrap="none" rtlCol="0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r>
              <a:rPr lang="ru-RU" sz="4400" b="1" dirty="0" smtClean="0">
                <a:ln/>
                <a:solidFill>
                  <a:schemeClr val="accent3"/>
                </a:solidFill>
              </a:rPr>
              <a:t>Словарная работа</a:t>
            </a:r>
            <a:endParaRPr lang="ru-RU" sz="4400" b="1" dirty="0">
              <a:ln/>
              <a:solidFill>
                <a:schemeClr val="accent3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539552" y="1623864"/>
            <a:ext cx="5501186" cy="34163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sz="2400" b="1" dirty="0" smtClean="0">
                <a:latin typeface="Times New Roman" pitchFamily="18" charset="0"/>
                <a:cs typeface="Times New Roman" pitchFamily="18" charset="0"/>
              </a:rPr>
              <a:t>Годичные кольца-жылдық сақиналар</a:t>
            </a:r>
          </a:p>
          <a:p>
            <a:endParaRPr lang="kk-KZ" sz="2400" b="1" dirty="0">
              <a:latin typeface="Times New Roman" pitchFamily="18" charset="0"/>
              <a:cs typeface="Times New Roman" pitchFamily="18" charset="0"/>
            </a:endParaRPr>
          </a:p>
          <a:p>
            <a:endParaRPr lang="kk-KZ" sz="24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2400" b="1" dirty="0" smtClean="0">
                <a:latin typeface="Times New Roman" pitchFamily="18" charset="0"/>
                <a:cs typeface="Times New Roman" pitchFamily="18" charset="0"/>
              </a:rPr>
              <a:t>Сруб дерева- ағаш кесіндісі</a:t>
            </a:r>
          </a:p>
          <a:p>
            <a:endParaRPr lang="kk-KZ" sz="2400" b="1" dirty="0">
              <a:latin typeface="Times New Roman" pitchFamily="18" charset="0"/>
              <a:cs typeface="Times New Roman" pitchFamily="18" charset="0"/>
            </a:endParaRPr>
          </a:p>
          <a:p>
            <a:endParaRPr lang="kk-KZ" sz="24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kk-KZ" sz="2400" b="1" dirty="0">
              <a:latin typeface="Times New Roman" pitchFamily="18" charset="0"/>
              <a:cs typeface="Times New Roman" pitchFamily="18" charset="0"/>
            </a:endParaRPr>
          </a:p>
          <a:p>
            <a:endParaRPr lang="kk-KZ" sz="24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2400" b="1" dirty="0" smtClean="0">
                <a:latin typeface="Times New Roman" pitchFamily="18" charset="0"/>
                <a:cs typeface="Times New Roman" pitchFamily="18" charset="0"/>
              </a:rPr>
              <a:t>Високосный год кібісе жыл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4876" y="4509120"/>
            <a:ext cx="2809451" cy="7858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73356" y="1377810"/>
            <a:ext cx="1824544" cy="15471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Стрелка вправо 1"/>
          <p:cNvSpPr/>
          <p:nvPr/>
        </p:nvSpPr>
        <p:spPr>
          <a:xfrm rot="12353980">
            <a:off x="7465851" y="2195480"/>
            <a:ext cx="864097" cy="36004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5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2536956"/>
            <a:ext cx="1284724" cy="10893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63435040"/>
      </p:ext>
    </p:extLst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-1260648" y="7029400"/>
            <a:ext cx="8501122" cy="32008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b="1" i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b="1" i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kk-KZ" sz="2800" b="1" u="sng" dirty="0" smtClean="0">
                <a:solidFill>
                  <a:srgbClr val="66CCFF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sz="2800" b="1" u="sng" dirty="0" smtClean="0">
                <a:solidFill>
                  <a:srgbClr val="66CCFF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2800" b="1" u="sng" dirty="0" smtClean="0">
                <a:solidFill>
                  <a:srgbClr val="66CCFF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sz="2800" b="1" u="sng" dirty="0" smtClean="0">
                <a:solidFill>
                  <a:srgbClr val="66CCFF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95536" y="3789040"/>
            <a:ext cx="671517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kk-KZ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Рисунок 3" descr="99901159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 flipH="1">
            <a:off x="-29760" y="0"/>
            <a:ext cx="9144000" cy="6862285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1187623" y="1773103"/>
            <a:ext cx="4050532" cy="403187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sz="3200" dirty="0" smtClean="0">
                <a:latin typeface="Times New Roman" pitchFamily="18" charset="0"/>
                <a:cs typeface="Times New Roman" pitchFamily="18" charset="0"/>
              </a:rPr>
              <a:t>Солнце ....                    </a:t>
            </a:r>
          </a:p>
          <a:p>
            <a:endParaRPr lang="kk-KZ" sz="3200" dirty="0">
              <a:latin typeface="Times New Roman" pitchFamily="18" charset="0"/>
              <a:cs typeface="Times New Roman" pitchFamily="18" charset="0"/>
            </a:endParaRPr>
          </a:p>
          <a:p>
            <a:endParaRPr lang="kk-KZ" sz="32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3200" dirty="0" smtClean="0">
                <a:latin typeface="Times New Roman" pitchFamily="18" charset="0"/>
                <a:cs typeface="Times New Roman" pitchFamily="18" charset="0"/>
              </a:rPr>
              <a:t>Дуб ....                       </a:t>
            </a:r>
          </a:p>
          <a:p>
            <a:endParaRPr lang="kk-KZ" sz="3200" dirty="0">
              <a:latin typeface="Times New Roman" pitchFamily="18" charset="0"/>
              <a:cs typeface="Times New Roman" pitchFamily="18" charset="0"/>
            </a:endParaRPr>
          </a:p>
          <a:p>
            <a:endParaRPr lang="kk-KZ" sz="32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kk-KZ" sz="32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3200" dirty="0" smtClean="0">
                <a:latin typeface="Times New Roman" pitchFamily="18" charset="0"/>
                <a:cs typeface="Times New Roman" pitchFamily="18" charset="0"/>
              </a:rPr>
              <a:t>Елка...</a:t>
            </a:r>
            <a:r>
              <a:rPr lang="kk-KZ" dirty="0" smtClean="0"/>
              <a:t>.</a:t>
            </a:r>
            <a:endParaRPr lang="ru-RU" dirty="0"/>
          </a:p>
        </p:txBody>
      </p:sp>
      <p:sp>
        <p:nvSpPr>
          <p:cNvPr id="3" name="TextBox 2"/>
          <p:cNvSpPr txBox="1"/>
          <p:nvPr/>
        </p:nvSpPr>
        <p:spPr>
          <a:xfrm>
            <a:off x="1763688" y="980728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/>
          </a:p>
        </p:txBody>
      </p:sp>
      <p:sp>
        <p:nvSpPr>
          <p:cNvPr id="8" name="TextBox 7"/>
          <p:cNvSpPr txBox="1"/>
          <p:nvPr/>
        </p:nvSpPr>
        <p:spPr>
          <a:xfrm>
            <a:off x="1648272" y="826840"/>
            <a:ext cx="430566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Подберем слово-действие</a:t>
            </a:r>
            <a:endParaRPr lang="ru-RU" sz="28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93537" y="2861120"/>
            <a:ext cx="1365438" cy="13047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73370" y="1484784"/>
            <a:ext cx="1205771" cy="1193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66319" y="4847714"/>
            <a:ext cx="1036637" cy="9572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>
    <p:pull dir="u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721" name="Rectangle 1"/>
          <p:cNvSpPr>
            <a:spLocks noChangeArrowheads="1"/>
          </p:cNvSpPr>
          <p:nvPr/>
        </p:nvSpPr>
        <p:spPr bwMode="auto">
          <a:xfrm>
            <a:off x="1071538" y="1285860"/>
            <a:ext cx="5643602" cy="1015663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1" i="1" u="sng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kk-KZ" sz="2000" b="1" i="1" u="sng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722" name="Rectangle 2"/>
          <p:cNvSpPr>
            <a:spLocks noChangeArrowheads="1"/>
          </p:cNvSpPr>
          <p:nvPr/>
        </p:nvSpPr>
        <p:spPr bwMode="auto">
          <a:xfrm>
            <a:off x="1285852" y="3292902"/>
            <a:ext cx="6858048" cy="52322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7" fontAlgn="base">
              <a:spcBef>
                <a:spcPct val="0"/>
              </a:spcBef>
              <a:spcAft>
                <a:spcPct val="0"/>
              </a:spcAft>
              <a:buFontTx/>
              <a:buChar char="-"/>
            </a:pP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Рисунок 4" descr="99901159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-1"/>
            <a:ext cx="9144000" cy="6862289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2195736" y="548680"/>
            <a:ext cx="5400600" cy="830997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r>
              <a:rPr lang="kk-KZ" sz="4800" b="1" dirty="0" smtClean="0">
                <a:ln/>
                <a:solidFill>
                  <a:schemeClr val="accent3"/>
                </a:solidFill>
              </a:rPr>
              <a:t>ФИЗМИНУТКА </a:t>
            </a:r>
            <a:endParaRPr lang="ru-RU" sz="4800" b="1" dirty="0">
              <a:ln/>
              <a:solidFill>
                <a:schemeClr val="accent3"/>
              </a:solidFill>
            </a:endParaRPr>
          </a:p>
        </p:txBody>
      </p:sp>
      <p:sp>
        <p:nvSpPr>
          <p:cNvPr id="8193" name="Rectangle 1"/>
          <p:cNvSpPr>
            <a:spLocks noChangeArrowheads="1"/>
          </p:cNvSpPr>
          <p:nvPr/>
        </p:nvSpPr>
        <p:spPr bwMode="auto">
          <a:xfrm>
            <a:off x="0" y="-17622"/>
            <a:ext cx="2066591" cy="49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1828800" marR="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457200" algn="l"/>
              </a:tabLst>
            </a:pP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8197" name="Picture 5" descr="http://razvitiedetei.info/wp-content/uploads/2014/09/fizminutka-dly-3-let1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27584" y="1484784"/>
            <a:ext cx="7632848" cy="4464496"/>
          </a:xfrm>
          <a:prstGeom prst="rect">
            <a:avLst/>
          </a:prstGeom>
          <a:noFill/>
        </p:spPr>
      </p:pic>
    </p:spTree>
  </p:cSld>
  <p:clrMapOvr>
    <a:masterClrMapping/>
  </p:clrMapOvr>
  <p:transition>
    <p:pull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5" name="Содержимое 4" descr="99901159.jp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62290"/>
          </a:xfrm>
        </p:spPr>
      </p:pic>
      <p:sp>
        <p:nvSpPr>
          <p:cNvPr id="6" name="TextBox 5"/>
          <p:cNvSpPr txBox="1"/>
          <p:nvPr/>
        </p:nvSpPr>
        <p:spPr>
          <a:xfrm>
            <a:off x="2339752" y="548680"/>
            <a:ext cx="5040560" cy="769441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r>
              <a:rPr lang="kk-KZ" sz="4400" b="1" dirty="0" smtClean="0">
                <a:ln/>
                <a:solidFill>
                  <a:schemeClr val="accent3"/>
                </a:solidFill>
              </a:rPr>
              <a:t> Игра   «Аукцион»</a:t>
            </a:r>
            <a:endParaRPr lang="ru-RU" sz="4400" b="1" dirty="0">
              <a:ln/>
              <a:solidFill>
                <a:schemeClr val="accent3"/>
              </a:solidFill>
            </a:endParaRPr>
          </a:p>
        </p:txBody>
      </p:sp>
      <p:sp>
        <p:nvSpPr>
          <p:cNvPr id="7" name="Овал 6"/>
          <p:cNvSpPr/>
          <p:nvPr/>
        </p:nvSpPr>
        <p:spPr>
          <a:xfrm>
            <a:off x="4771384" y="2240868"/>
            <a:ext cx="1512168" cy="72008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8" name="Овал 7"/>
          <p:cNvSpPr/>
          <p:nvPr/>
        </p:nvSpPr>
        <p:spPr>
          <a:xfrm>
            <a:off x="683568" y="2204864"/>
            <a:ext cx="1584176" cy="64807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dirty="0" smtClean="0"/>
              <a:t>Он, мой,-</a:t>
            </a:r>
            <a:endParaRPr lang="ru-RU" dirty="0"/>
          </a:p>
        </p:txBody>
      </p:sp>
      <p:sp>
        <p:nvSpPr>
          <p:cNvPr id="9" name="Овал 8"/>
          <p:cNvSpPr/>
          <p:nvPr/>
        </p:nvSpPr>
        <p:spPr>
          <a:xfrm>
            <a:off x="539552" y="3284984"/>
            <a:ext cx="1728192" cy="72008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dirty="0" smtClean="0"/>
              <a:t>Она, моя-</a:t>
            </a:r>
            <a:endParaRPr lang="ru-RU" dirty="0"/>
          </a:p>
        </p:txBody>
      </p:sp>
      <p:sp>
        <p:nvSpPr>
          <p:cNvPr id="10" name="Овал 9"/>
          <p:cNvSpPr/>
          <p:nvPr/>
        </p:nvSpPr>
        <p:spPr>
          <a:xfrm>
            <a:off x="2843808" y="2204864"/>
            <a:ext cx="1584176" cy="79208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dirty="0" smtClean="0"/>
              <a:t>дуб</a:t>
            </a:r>
            <a:endParaRPr lang="ru-RU" dirty="0"/>
          </a:p>
        </p:txBody>
      </p:sp>
      <p:sp>
        <p:nvSpPr>
          <p:cNvPr id="11" name="TextBox 10"/>
          <p:cNvSpPr txBox="1"/>
          <p:nvPr/>
        </p:nvSpPr>
        <p:spPr>
          <a:xfrm>
            <a:off x="1043608" y="1628800"/>
            <a:ext cx="60486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Продолжи  каждый ряд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Овал 11"/>
          <p:cNvSpPr/>
          <p:nvPr/>
        </p:nvSpPr>
        <p:spPr>
          <a:xfrm>
            <a:off x="6624228" y="2204864"/>
            <a:ext cx="1512168" cy="79208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3" name="Овал 12"/>
          <p:cNvSpPr/>
          <p:nvPr/>
        </p:nvSpPr>
        <p:spPr>
          <a:xfrm>
            <a:off x="2555776" y="3284984"/>
            <a:ext cx="1368152" cy="72008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dirty="0" smtClean="0"/>
              <a:t>елка</a:t>
            </a:r>
            <a:endParaRPr lang="ru-RU" dirty="0"/>
          </a:p>
        </p:txBody>
      </p:sp>
      <p:sp>
        <p:nvSpPr>
          <p:cNvPr id="14" name="Овал 13"/>
          <p:cNvSpPr/>
          <p:nvPr/>
        </p:nvSpPr>
        <p:spPr>
          <a:xfrm>
            <a:off x="4627368" y="3248980"/>
            <a:ext cx="1656184" cy="72008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5" name="Овал 14"/>
          <p:cNvSpPr/>
          <p:nvPr/>
        </p:nvSpPr>
        <p:spPr>
          <a:xfrm>
            <a:off x="6509827" y="3212976"/>
            <a:ext cx="1626424" cy="79208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6" name="Овал 15"/>
          <p:cNvSpPr/>
          <p:nvPr/>
        </p:nvSpPr>
        <p:spPr>
          <a:xfrm>
            <a:off x="683568" y="4149080"/>
            <a:ext cx="1656184" cy="79208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dirty="0" smtClean="0"/>
              <a:t>Оно, мое-</a:t>
            </a:r>
            <a:endParaRPr lang="ru-RU" dirty="0"/>
          </a:p>
        </p:txBody>
      </p:sp>
      <p:sp>
        <p:nvSpPr>
          <p:cNvPr id="18" name="Овал 17"/>
          <p:cNvSpPr/>
          <p:nvPr/>
        </p:nvSpPr>
        <p:spPr>
          <a:xfrm>
            <a:off x="2461019" y="4221088"/>
            <a:ext cx="1656184" cy="72008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dirty="0" smtClean="0"/>
              <a:t>солнце</a:t>
            </a:r>
            <a:endParaRPr lang="ru-RU" dirty="0"/>
          </a:p>
        </p:txBody>
      </p:sp>
      <p:sp>
        <p:nvSpPr>
          <p:cNvPr id="19" name="Овал 18"/>
          <p:cNvSpPr/>
          <p:nvPr/>
        </p:nvSpPr>
        <p:spPr>
          <a:xfrm>
            <a:off x="4335761" y="4185084"/>
            <a:ext cx="1656184" cy="72008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0" name="Овал 19"/>
          <p:cNvSpPr/>
          <p:nvPr/>
        </p:nvSpPr>
        <p:spPr>
          <a:xfrm>
            <a:off x="6297055" y="4166916"/>
            <a:ext cx="1656184" cy="72008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ru-RU" dirty="0" err="1" smtClean="0"/>
              <a:t>ву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ru-RU" dirty="0" err="1" smtClean="0"/>
              <a:t>вувв</a:t>
            </a:r>
            <a:endParaRPr lang="ru-RU" dirty="0"/>
          </a:p>
        </p:txBody>
      </p:sp>
      <p:pic>
        <p:nvPicPr>
          <p:cNvPr id="5" name="Рисунок 4" descr="99901159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252520" cy="694373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2699792" y="1196752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/>
          </a:p>
        </p:txBody>
      </p:sp>
      <p:sp>
        <p:nvSpPr>
          <p:cNvPr id="9" name="TextBox 8"/>
          <p:cNvSpPr txBox="1"/>
          <p:nvPr/>
        </p:nvSpPr>
        <p:spPr>
          <a:xfrm>
            <a:off x="1270815" y="1252290"/>
            <a:ext cx="5688632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i="1" dirty="0" smtClean="0">
                <a:solidFill>
                  <a:srgbClr val="22019B"/>
                </a:solidFill>
                <a:latin typeface="Times New Roman" pitchFamily="18" charset="0"/>
              </a:rPr>
              <a:t>Согласуй слова признаки со словами предметами.</a:t>
            </a:r>
            <a:r>
              <a:rPr lang="ru-RU" sz="2400" b="1" i="1" dirty="0" smtClean="0">
                <a:solidFill>
                  <a:srgbClr val="006600"/>
                </a:solidFill>
              </a:rPr>
              <a:t> </a:t>
            </a:r>
          </a:p>
          <a:p>
            <a:endParaRPr lang="ru-RU" dirty="0"/>
          </a:p>
        </p:txBody>
      </p:sp>
      <p:sp>
        <p:nvSpPr>
          <p:cNvPr id="10" name="TextBox 9"/>
          <p:cNvSpPr txBox="1"/>
          <p:nvPr/>
        </p:nvSpPr>
        <p:spPr>
          <a:xfrm>
            <a:off x="899592" y="2204864"/>
            <a:ext cx="756084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i="1" dirty="0">
                <a:solidFill>
                  <a:srgbClr val="9A0D02"/>
                </a:solidFill>
              </a:rPr>
              <a:t>И</a:t>
            </a:r>
            <a:r>
              <a:rPr lang="ru-RU" sz="2400" b="1" i="1" dirty="0" smtClean="0">
                <a:solidFill>
                  <a:srgbClr val="9A0D02"/>
                </a:solidFill>
              </a:rPr>
              <a:t>з золота- </a:t>
            </a:r>
            <a:r>
              <a:rPr lang="ru-RU" sz="2400" b="1" i="1" dirty="0" err="1" smtClean="0">
                <a:solidFill>
                  <a:srgbClr val="9A0D02"/>
                </a:solidFill>
              </a:rPr>
              <a:t>золо</a:t>
            </a:r>
            <a:r>
              <a:rPr lang="ru-RU" sz="2400" b="1" i="1" dirty="0" smtClean="0">
                <a:solidFill>
                  <a:srgbClr val="9A0D02"/>
                </a:solidFill>
              </a:rPr>
              <a:t>… кольцо, </a:t>
            </a:r>
            <a:r>
              <a:rPr lang="ru-RU" sz="2400" b="1" i="1" dirty="0" err="1" smtClean="0">
                <a:solidFill>
                  <a:srgbClr val="9A0D02"/>
                </a:solidFill>
              </a:rPr>
              <a:t>золот</a:t>
            </a:r>
            <a:r>
              <a:rPr lang="ru-RU" sz="2400" b="1" i="1" dirty="0" smtClean="0">
                <a:solidFill>
                  <a:srgbClr val="9A0D02"/>
                </a:solidFill>
              </a:rPr>
              <a:t>… кольца-алтын </a:t>
            </a:r>
            <a:r>
              <a:rPr lang="ru-RU" sz="2400" b="1" i="1" dirty="0" err="1" smtClean="0">
                <a:solidFill>
                  <a:srgbClr val="9A0D02"/>
                </a:solidFill>
              </a:rPr>
              <a:t>сақина</a:t>
            </a:r>
            <a:r>
              <a:rPr lang="ru-RU" sz="2400" b="1" i="1" dirty="0" smtClean="0">
                <a:solidFill>
                  <a:srgbClr val="9A0D02"/>
                </a:solidFill>
              </a:rPr>
              <a:t>, </a:t>
            </a:r>
            <a:r>
              <a:rPr lang="ru-RU" sz="2400" b="1" i="1" dirty="0" err="1" smtClean="0">
                <a:solidFill>
                  <a:srgbClr val="9A0D02"/>
                </a:solidFill>
              </a:rPr>
              <a:t>сақиналар</a:t>
            </a:r>
            <a:endParaRPr lang="ru-RU" sz="2400" b="1" i="1" dirty="0" smtClean="0">
              <a:solidFill>
                <a:srgbClr val="9A0D02"/>
              </a:solidFill>
            </a:endParaRPr>
          </a:p>
          <a:p>
            <a:endParaRPr lang="kk-KZ" sz="2400" b="1" i="1" dirty="0" smtClean="0">
              <a:solidFill>
                <a:srgbClr val="9A0D02"/>
              </a:solidFill>
            </a:endParaRPr>
          </a:p>
          <a:p>
            <a:r>
              <a:rPr lang="kk-KZ" sz="2400" b="1" i="1" dirty="0" smtClean="0">
                <a:solidFill>
                  <a:srgbClr val="9A0D02"/>
                </a:solidFill>
              </a:rPr>
              <a:t>Из меди-медн... </a:t>
            </a:r>
            <a:r>
              <a:rPr lang="kk-KZ" sz="2400" b="1" i="1" dirty="0">
                <a:solidFill>
                  <a:srgbClr val="9A0D02"/>
                </a:solidFill>
              </a:rPr>
              <a:t>т</a:t>
            </a:r>
            <a:r>
              <a:rPr lang="kk-KZ" sz="2400" b="1" i="1" dirty="0" smtClean="0">
                <a:solidFill>
                  <a:srgbClr val="9A0D02"/>
                </a:solidFill>
              </a:rPr>
              <a:t>руба, медн... </a:t>
            </a:r>
            <a:r>
              <a:rPr lang="kk-KZ" sz="2400" b="1" i="1" dirty="0">
                <a:solidFill>
                  <a:srgbClr val="9A0D02"/>
                </a:solidFill>
              </a:rPr>
              <a:t>т</a:t>
            </a:r>
            <a:r>
              <a:rPr lang="kk-KZ" sz="2400" b="1" i="1" dirty="0" smtClean="0">
                <a:solidFill>
                  <a:srgbClr val="9A0D02"/>
                </a:solidFill>
              </a:rPr>
              <a:t>рубы-мыс керней, кернейлер </a:t>
            </a:r>
          </a:p>
          <a:p>
            <a:endParaRPr lang="kk-KZ" sz="2400" b="1" i="1" dirty="0">
              <a:solidFill>
                <a:srgbClr val="9A0D02"/>
              </a:solidFill>
            </a:endParaRPr>
          </a:p>
          <a:p>
            <a:r>
              <a:rPr lang="kk-KZ" sz="2400" b="1" i="1" dirty="0" smtClean="0">
                <a:solidFill>
                  <a:srgbClr val="9A0D02"/>
                </a:solidFill>
              </a:rPr>
              <a:t>Из железа-желез... обруч, железн... обручи-темір шеңберлер</a:t>
            </a:r>
            <a:endParaRPr lang="kk-KZ" sz="2400" b="1" i="1" dirty="0">
              <a:solidFill>
                <a:srgbClr val="9A0D02"/>
              </a:solidFill>
            </a:endParaRPr>
          </a:p>
          <a:p>
            <a:endParaRPr lang="ru-RU" sz="2400" b="1" i="1" dirty="0" smtClean="0">
              <a:solidFill>
                <a:srgbClr val="9A0D02"/>
              </a:solidFill>
            </a:endParaRPr>
          </a:p>
          <a:p>
            <a:endParaRPr lang="ru-RU" sz="2400" dirty="0"/>
          </a:p>
        </p:txBody>
      </p:sp>
    </p:spTree>
  </p:cSld>
  <p:clrMapOvr>
    <a:masterClrMapping/>
  </p:clrMapOvr>
  <p:transition>
    <p:split orient="vert" dir="in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1522</TotalTime>
  <Words>363</Words>
  <Application>Microsoft Office PowerPoint</Application>
  <PresentationFormat>Экран (4:3)</PresentationFormat>
  <Paragraphs>119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Солнцестояние</vt:lpstr>
      <vt:lpstr>  </vt:lpstr>
      <vt:lpstr>Цели  урока: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в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Manager>Великанова Ю.А.</Manager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«Овощи + фрукты + ягоды = здоровье»</dc:title>
  <dc:creator>Великанова Ю.А.</dc:creator>
  <cp:lastModifiedBy>Windows User</cp:lastModifiedBy>
  <cp:revision>120</cp:revision>
  <dcterms:created xsi:type="dcterms:W3CDTF">2011-11-18T16:12:31Z</dcterms:created>
  <dcterms:modified xsi:type="dcterms:W3CDTF">2018-11-19T19:42:46Z</dcterms:modified>
</cp:coreProperties>
</file>