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2" r:id="rId16"/>
    <p:sldId id="273" r:id="rId17"/>
    <p:sldId id="274" r:id="rId18"/>
    <p:sldId id="276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2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0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3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2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5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4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C987-6E4D-4A5A-8185-482DA6CE3F23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6593-811A-4765-85DB-A1A238233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8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Autofit/>
          </a:bodyPr>
          <a:lstStyle/>
          <a:p>
            <a:r>
              <a:rPr lang="kk-KZ" sz="8000" b="1" dirty="0">
                <a:solidFill>
                  <a:srgbClr val="FF0000"/>
                </a:solidFill>
                <a:latin typeface="Times New Roman"/>
                <a:ea typeface="Times New Roman"/>
              </a:rPr>
              <a:t>Аспан сферасы. Sky sphere.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AutoShape 2" descr="Картинки по запросу Sky sp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Sky sphe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Sky 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80" y="3284984"/>
            <a:ext cx="3254669" cy="3286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6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9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sz="6000" b="1" dirty="0" smtClean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6000" b="1" dirty="0" smtClean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60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Fact</a:t>
            </a:r>
            <a:r>
              <a:rPr lang="kk-KZ" sz="60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Факт</a:t>
            </a:r>
            <a:r>
              <a:rPr lang="az-Latn-AZ" sz="3600" b="1" dirty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az-Latn-AZ" sz="3600" b="1" dirty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LiberationSerif"/>
              </a:rPr>
              <a:t>First </a:t>
            </a:r>
            <a:r>
              <a:rPr lang="en-US" dirty="0">
                <a:latin typeface="LiberationSerif"/>
              </a:rPr>
              <a:t>patented telescope was made in 1608 in Netherland by </a:t>
            </a:r>
            <a:r>
              <a:rPr lang="en-US" dirty="0" smtClean="0">
                <a:latin typeface="LiberationSerif"/>
              </a:rPr>
              <a:t>Hans</a:t>
            </a:r>
            <a:r>
              <a:rPr lang="kk-KZ" dirty="0" smtClean="0">
                <a:latin typeface="LiberationSerif"/>
              </a:rPr>
              <a:t> </a:t>
            </a:r>
            <a:r>
              <a:rPr lang="az-Latn-AZ" dirty="0" smtClean="0">
                <a:latin typeface="LiberationSerif"/>
              </a:rPr>
              <a:t>Lippershey.</a:t>
            </a:r>
            <a:endParaRPr lang="kk-KZ" dirty="0" smtClean="0">
              <a:latin typeface="LiberationSerif"/>
            </a:endParaRPr>
          </a:p>
          <a:p>
            <a:pPr algn="just"/>
            <a:endParaRPr lang="kk-KZ" dirty="0">
              <a:latin typeface="LiberationSerif"/>
            </a:endParaRPr>
          </a:p>
          <a:p>
            <a:pPr algn="just"/>
            <a:r>
              <a:rPr lang="ru-RU" dirty="0" err="1">
                <a:latin typeface="LiberationSerif"/>
              </a:rPr>
              <a:t>Алғашқы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патенттелген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телескопты</a:t>
            </a:r>
            <a:r>
              <a:rPr lang="ru-RU" dirty="0">
                <a:latin typeface="LiberationSerif"/>
              </a:rPr>
              <a:t> 1608 </a:t>
            </a:r>
            <a:r>
              <a:rPr lang="ru-RU" dirty="0" err="1">
                <a:latin typeface="LiberationSerif"/>
              </a:rPr>
              <a:t>жылы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Нидерландыда</a:t>
            </a:r>
            <a:r>
              <a:rPr lang="ru-RU" dirty="0">
                <a:latin typeface="LiberationSerif"/>
              </a:rPr>
              <a:t> Ганс </a:t>
            </a:r>
            <a:r>
              <a:rPr lang="ru-RU" dirty="0" err="1">
                <a:latin typeface="LiberationSerif"/>
              </a:rPr>
              <a:t>Липперсей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 smtClean="0">
                <a:latin typeface="LiberationSerif"/>
              </a:rPr>
              <a:t>жасаған</a:t>
            </a:r>
            <a:r>
              <a:rPr lang="ru-RU" dirty="0">
                <a:latin typeface="LiberationSerif"/>
              </a:rPr>
              <a:t>.</a:t>
            </a:r>
            <a:endParaRPr lang="az-Latn-AZ" dirty="0">
              <a:latin typeface="LiberationSerif"/>
            </a:endParaRPr>
          </a:p>
        </p:txBody>
      </p:sp>
    </p:spTree>
    <p:extLst>
      <p:ext uri="{BB962C8B-B14F-4D97-AF65-F5344CB8AC3E}">
        <p14:creationId xmlns:p14="http://schemas.microsoft.com/office/powerpoint/2010/main" val="94674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Телескопты Галилео ойлап тапқан жоқ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0"/>
            <a:ext cx="9167292" cy="68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6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64896" cy="583264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b="1" dirty="0" err="1"/>
              <a:t>Қызық</a:t>
            </a:r>
            <a:r>
              <a:rPr lang="ru-RU" sz="3600" b="1" dirty="0"/>
              <a:t> </a:t>
            </a:r>
            <a:r>
              <a:rPr lang="ru-RU" sz="3600" b="1" dirty="0" err="1"/>
              <a:t>нәрсе</a:t>
            </a:r>
            <a:r>
              <a:rPr lang="ru-RU" sz="3600" b="1" dirty="0"/>
              <a:t> </a:t>
            </a:r>
            <a:r>
              <a:rPr lang="ru-RU" sz="3600" b="1" dirty="0" err="1"/>
              <a:t>айтайыншы</a:t>
            </a:r>
            <a:r>
              <a:rPr lang="ru-RU" sz="3600" b="1" dirty="0"/>
              <a:t>... </a:t>
            </a:r>
            <a:endParaRPr lang="ru-RU" sz="3600" b="1" dirty="0" smtClean="0"/>
          </a:p>
          <a:p>
            <a:pPr marL="0" indent="0" algn="just">
              <a:buNone/>
            </a:pPr>
            <a:r>
              <a:rPr lang="ru-RU" sz="3600" dirty="0" err="1" smtClean="0"/>
              <a:t>Біздер</a:t>
            </a:r>
            <a:r>
              <a:rPr lang="ru-RU" sz="3600" dirty="0" smtClean="0"/>
              <a:t> </a:t>
            </a:r>
            <a:r>
              <a:rPr lang="ru-RU" sz="3600" dirty="0" err="1"/>
              <a:t>мектеп</a:t>
            </a:r>
            <a:r>
              <a:rPr lang="ru-RU" sz="3600" dirty="0"/>
              <a:t> </a:t>
            </a:r>
            <a:r>
              <a:rPr lang="ru-RU" sz="3600" dirty="0" err="1"/>
              <a:t>кезінен</a:t>
            </a:r>
            <a:r>
              <a:rPr lang="ru-RU" sz="3600" dirty="0"/>
              <a:t> </a:t>
            </a:r>
            <a:r>
              <a:rPr lang="ru-RU" sz="3600" dirty="0" err="1"/>
              <a:t>итальяндық</a:t>
            </a:r>
            <a:r>
              <a:rPr lang="ru-RU" sz="3600" dirty="0"/>
              <a:t> физик, механик, астроном Галилео Галилей </a:t>
            </a:r>
            <a:r>
              <a:rPr lang="ru-RU" sz="3600" dirty="0" err="1"/>
              <a:t>телескопты</a:t>
            </a:r>
            <a:r>
              <a:rPr lang="ru-RU" sz="3600" dirty="0"/>
              <a:t> </a:t>
            </a:r>
            <a:r>
              <a:rPr lang="ru-RU" sz="3600" dirty="0" err="1"/>
              <a:t>алғаш</a:t>
            </a:r>
            <a:r>
              <a:rPr lang="ru-RU" sz="3600" dirty="0"/>
              <a:t> </a:t>
            </a:r>
            <a:r>
              <a:rPr lang="ru-RU" sz="3600" dirty="0" err="1"/>
              <a:t>ойлап</a:t>
            </a:r>
            <a:r>
              <a:rPr lang="ru-RU" sz="3600" dirty="0"/>
              <a:t> </a:t>
            </a:r>
            <a:r>
              <a:rPr lang="ru-RU" sz="3600" dirty="0" err="1"/>
              <a:t>таппаған</a:t>
            </a:r>
            <a:r>
              <a:rPr lang="ru-RU" sz="3600" dirty="0"/>
              <a:t> </a:t>
            </a:r>
            <a:r>
              <a:rPr lang="ru-RU" sz="3600" dirty="0" err="1"/>
              <a:t>екен</a:t>
            </a:r>
            <a:r>
              <a:rPr lang="ru-RU" sz="3600" dirty="0"/>
              <a:t> </a:t>
            </a:r>
            <a:r>
              <a:rPr lang="ru-RU" sz="3600" dirty="0" err="1"/>
              <a:t>деп</a:t>
            </a:r>
            <a:r>
              <a:rPr lang="ru-RU" sz="3600" dirty="0"/>
              <a:t> </a:t>
            </a:r>
            <a:r>
              <a:rPr lang="ru-RU" sz="3600" dirty="0" err="1"/>
              <a:t>оқыған</a:t>
            </a:r>
            <a:r>
              <a:rPr lang="ru-RU" sz="3600" dirty="0"/>
              <a:t> </a:t>
            </a:r>
            <a:r>
              <a:rPr lang="ru-RU" sz="3600" dirty="0" err="1"/>
              <a:t>болатынбыз</a:t>
            </a:r>
            <a:r>
              <a:rPr lang="ru-RU" sz="3600" dirty="0"/>
              <a:t>. </a:t>
            </a:r>
            <a:r>
              <a:rPr lang="ru-RU" sz="3600" dirty="0" err="1"/>
              <a:t>Бірақ</a:t>
            </a:r>
            <a:r>
              <a:rPr lang="ru-RU" sz="3600" dirty="0"/>
              <a:t> </a:t>
            </a:r>
            <a:r>
              <a:rPr lang="ru-RU" sz="3600" dirty="0" err="1"/>
              <a:t>ол</a:t>
            </a:r>
            <a:r>
              <a:rPr lang="ru-RU" sz="3600" dirty="0"/>
              <a:t> тек </a:t>
            </a:r>
            <a:r>
              <a:rPr lang="ru-RU" sz="3600" dirty="0" err="1"/>
              <a:t>аталған</a:t>
            </a:r>
            <a:r>
              <a:rPr lang="ru-RU" sz="3600" dirty="0"/>
              <a:t> </a:t>
            </a:r>
            <a:r>
              <a:rPr lang="ru-RU" sz="3600" dirty="0" err="1"/>
              <a:t>аспаптың</a:t>
            </a:r>
            <a:r>
              <a:rPr lang="ru-RU" sz="3600" dirty="0"/>
              <a:t> </a:t>
            </a:r>
            <a:r>
              <a:rPr lang="ru-RU" sz="3600" dirty="0" err="1"/>
              <a:t>көмегімен</a:t>
            </a:r>
            <a:r>
              <a:rPr lang="ru-RU" sz="3600" dirty="0"/>
              <a:t> </a:t>
            </a:r>
            <a:r>
              <a:rPr lang="ru-RU" sz="3600" dirty="0" err="1"/>
              <a:t>жасалған</a:t>
            </a:r>
            <a:r>
              <a:rPr lang="ru-RU" sz="3600" dirty="0"/>
              <a:t> </a:t>
            </a:r>
            <a:r>
              <a:rPr lang="ru-RU" sz="3600" dirty="0" err="1"/>
              <a:t>ғылыми</a:t>
            </a:r>
            <a:r>
              <a:rPr lang="ru-RU" sz="3600" dirty="0"/>
              <a:t> </a:t>
            </a:r>
            <a:r>
              <a:rPr lang="ru-RU" sz="3600" dirty="0" err="1"/>
              <a:t>жаңалықтың</a:t>
            </a:r>
            <a:r>
              <a:rPr lang="ru-RU" sz="3600" dirty="0"/>
              <a:t> </a:t>
            </a:r>
            <a:r>
              <a:rPr lang="ru-RU" sz="3600" dirty="0" err="1"/>
              <a:t>нәтижесін</a:t>
            </a:r>
            <a:r>
              <a:rPr lang="ru-RU" sz="3600" dirty="0"/>
              <a:t> </a:t>
            </a:r>
            <a:r>
              <a:rPr lang="ru-RU" sz="3600" dirty="0" err="1"/>
              <a:t>баспасөзде</a:t>
            </a:r>
            <a:r>
              <a:rPr lang="ru-RU" sz="3600" dirty="0"/>
              <a:t> </a:t>
            </a:r>
            <a:r>
              <a:rPr lang="ru-RU" sz="3600" dirty="0" err="1"/>
              <a:t>бірінші</a:t>
            </a:r>
            <a:r>
              <a:rPr lang="ru-RU" sz="3600" dirty="0"/>
              <a:t> </a:t>
            </a:r>
            <a:r>
              <a:rPr lang="ru-RU" sz="3600" dirty="0" err="1"/>
              <a:t>болып</a:t>
            </a:r>
            <a:r>
              <a:rPr lang="ru-RU" sz="3600" dirty="0"/>
              <a:t> </a:t>
            </a:r>
            <a:r>
              <a:rPr lang="ru-RU" sz="3600" dirty="0" err="1"/>
              <a:t>жариялаған</a:t>
            </a:r>
            <a:r>
              <a:rPr lang="ru-RU" sz="3600" dirty="0"/>
              <a:t> </a:t>
            </a:r>
            <a:r>
              <a:rPr lang="ru-RU" sz="3600" dirty="0" err="1"/>
              <a:t>адам</a:t>
            </a:r>
            <a:r>
              <a:rPr lang="ru-RU" sz="3600" dirty="0"/>
              <a:t>! </a:t>
            </a:r>
            <a:r>
              <a:rPr lang="ru-RU" sz="3600" dirty="0" err="1"/>
              <a:t>Тарихи</a:t>
            </a:r>
            <a:r>
              <a:rPr lang="ru-RU" sz="3600" dirty="0"/>
              <a:t> </a:t>
            </a:r>
            <a:r>
              <a:rPr lang="ru-RU" sz="3600" dirty="0" err="1"/>
              <a:t>шындыққа</a:t>
            </a:r>
            <a:r>
              <a:rPr lang="ru-RU" sz="3600" dirty="0"/>
              <a:t> </a:t>
            </a:r>
            <a:r>
              <a:rPr lang="ru-RU" sz="3600" dirty="0" err="1"/>
              <a:t>жүгінсек</a:t>
            </a:r>
            <a:r>
              <a:rPr lang="ru-RU" sz="3600" dirty="0"/>
              <a:t>, </a:t>
            </a:r>
            <a:r>
              <a:rPr lang="ru-RU" sz="3600" dirty="0" err="1"/>
              <a:t>телескопты</a:t>
            </a:r>
            <a:r>
              <a:rPr lang="ru-RU" sz="3600" dirty="0"/>
              <a:t> </a:t>
            </a:r>
            <a:r>
              <a:rPr lang="ru-RU" sz="3600" dirty="0" err="1"/>
              <a:t>ең</a:t>
            </a:r>
            <a:r>
              <a:rPr lang="ru-RU" sz="3600" dirty="0"/>
              <a:t>  </a:t>
            </a:r>
            <a:r>
              <a:rPr lang="ru-RU" sz="3600" dirty="0" err="1"/>
              <a:t>бірінші</a:t>
            </a:r>
            <a:r>
              <a:rPr lang="ru-RU" sz="3600" dirty="0"/>
              <a:t> </a:t>
            </a:r>
            <a:r>
              <a:rPr lang="ru-RU" sz="3600" dirty="0" err="1"/>
              <a:t>рет</a:t>
            </a:r>
            <a:r>
              <a:rPr lang="ru-RU" sz="3600" dirty="0"/>
              <a:t> 1608 </a:t>
            </a:r>
            <a:r>
              <a:rPr lang="ru-RU" sz="3600" dirty="0" err="1"/>
              <a:t>жылы</a:t>
            </a:r>
            <a:r>
              <a:rPr lang="ru-RU" sz="3600" dirty="0"/>
              <a:t> </a:t>
            </a:r>
            <a:r>
              <a:rPr lang="ru-RU" sz="3600" dirty="0" err="1"/>
              <a:t>Голландияның</a:t>
            </a:r>
            <a:r>
              <a:rPr lang="ru-RU" sz="3600" dirty="0"/>
              <a:t> Гаага </a:t>
            </a:r>
            <a:r>
              <a:rPr lang="ru-RU" sz="3600" dirty="0" err="1"/>
              <a:t>қаласында</a:t>
            </a:r>
            <a:r>
              <a:rPr lang="ru-RU" sz="3600" dirty="0"/>
              <a:t> </a:t>
            </a:r>
            <a:r>
              <a:rPr lang="ru-RU" sz="3600" dirty="0" err="1"/>
              <a:t>көзәйнек</a:t>
            </a:r>
            <a:r>
              <a:rPr lang="ru-RU" sz="3600" dirty="0"/>
              <a:t> </a:t>
            </a:r>
            <a:r>
              <a:rPr lang="ru-RU" sz="3600" dirty="0" err="1"/>
              <a:t>шебері</a:t>
            </a:r>
            <a:r>
              <a:rPr lang="ru-RU" sz="3600" dirty="0"/>
              <a:t> Иоанн </a:t>
            </a:r>
            <a:r>
              <a:rPr lang="ru-RU" sz="3600" dirty="0" err="1"/>
              <a:t>Липперсгей</a:t>
            </a:r>
            <a:r>
              <a:rPr lang="ru-RU" sz="3600" dirty="0"/>
              <a:t> </a:t>
            </a:r>
            <a:r>
              <a:rPr lang="ru-RU" sz="3600" dirty="0" err="1"/>
              <a:t>дейтін</a:t>
            </a:r>
            <a:r>
              <a:rPr lang="ru-RU" sz="3600" dirty="0"/>
              <a:t> </a:t>
            </a:r>
            <a:r>
              <a:rPr lang="ru-RU" sz="3600" dirty="0" err="1"/>
              <a:t>өнертапқыш</a:t>
            </a:r>
            <a:r>
              <a:rPr lang="ru-RU" sz="3600" dirty="0"/>
              <a:t> </a:t>
            </a:r>
            <a:r>
              <a:rPr lang="ru-RU" sz="3600" dirty="0" err="1"/>
              <a:t>таныстырыпты</a:t>
            </a:r>
            <a:r>
              <a:rPr lang="ru-RU" sz="3600" dirty="0"/>
              <a:t>. </a:t>
            </a:r>
            <a:r>
              <a:rPr lang="ru-RU" sz="3600" dirty="0" err="1"/>
              <a:t>Алайда</a:t>
            </a:r>
            <a:r>
              <a:rPr lang="ru-RU" sz="3600" dirty="0"/>
              <a:t> </a:t>
            </a:r>
            <a:r>
              <a:rPr lang="ru-RU" sz="3600" dirty="0" err="1"/>
              <a:t>оның</a:t>
            </a:r>
            <a:r>
              <a:rPr lang="ru-RU" sz="3600" dirty="0"/>
              <a:t> </a:t>
            </a:r>
            <a:r>
              <a:rPr lang="ru-RU" sz="3600" dirty="0" err="1"/>
              <a:t>бұл</a:t>
            </a:r>
            <a:r>
              <a:rPr lang="ru-RU" sz="3600" dirty="0"/>
              <a:t> </a:t>
            </a:r>
            <a:r>
              <a:rPr lang="ru-RU" sz="3600" dirty="0" err="1"/>
              <a:t>туындысына</a:t>
            </a:r>
            <a:r>
              <a:rPr lang="ru-RU" sz="3600" dirty="0"/>
              <a:t> патент </a:t>
            </a:r>
            <a:r>
              <a:rPr lang="ru-RU" sz="3600" dirty="0" err="1"/>
              <a:t>берілмейді</a:t>
            </a:r>
            <a:r>
              <a:rPr lang="ru-RU" sz="3600" dirty="0"/>
              <a:t>, </a:t>
            </a:r>
            <a:r>
              <a:rPr lang="ru-RU" sz="3600" dirty="0" err="1"/>
              <a:t>өйткені</a:t>
            </a:r>
            <a:r>
              <a:rPr lang="ru-RU" sz="3600" dirty="0"/>
              <a:t>, </a:t>
            </a:r>
            <a:r>
              <a:rPr lang="ru-RU" sz="3600" dirty="0" err="1"/>
              <a:t>дәл</a:t>
            </a:r>
            <a:r>
              <a:rPr lang="ru-RU" sz="3600" dirty="0"/>
              <a:t> </a:t>
            </a:r>
            <a:r>
              <a:rPr lang="ru-RU" sz="3600" dirty="0" err="1"/>
              <a:t>осындай</a:t>
            </a:r>
            <a:r>
              <a:rPr lang="ru-RU" sz="3600" dirty="0"/>
              <a:t> </a:t>
            </a:r>
            <a:r>
              <a:rPr lang="ru-RU" sz="3600" dirty="0" err="1"/>
              <a:t>дүрбі</a:t>
            </a:r>
            <a:r>
              <a:rPr lang="ru-RU" sz="3600" dirty="0"/>
              <a:t> </a:t>
            </a:r>
            <a:r>
              <a:rPr lang="ru-RU" sz="3600" dirty="0" err="1"/>
              <a:t>Голландияда</a:t>
            </a:r>
            <a:r>
              <a:rPr lang="ru-RU" sz="3600" dirty="0"/>
              <a:t> </a:t>
            </a:r>
            <a:r>
              <a:rPr lang="ru-RU" sz="3600" dirty="0" err="1"/>
              <a:t>оған</a:t>
            </a:r>
            <a:r>
              <a:rPr lang="ru-RU" sz="3600" dirty="0"/>
              <a:t> </a:t>
            </a:r>
            <a:r>
              <a:rPr lang="ru-RU" sz="3600" dirty="0" err="1"/>
              <a:t>дейін</a:t>
            </a:r>
            <a:r>
              <a:rPr lang="ru-RU" sz="3600" dirty="0"/>
              <a:t> де </a:t>
            </a:r>
            <a:r>
              <a:rPr lang="ru-RU" sz="3600" dirty="0" err="1"/>
              <a:t>болыпты</a:t>
            </a:r>
            <a:r>
              <a:rPr lang="ru-RU" sz="3600" dirty="0"/>
              <a:t>. </a:t>
            </a:r>
            <a:r>
              <a:rPr lang="ru-RU" sz="3600" dirty="0" err="1"/>
              <a:t>Нақтырақ</a:t>
            </a:r>
            <a:r>
              <a:rPr lang="ru-RU" sz="3600" dirty="0"/>
              <a:t> </a:t>
            </a:r>
            <a:r>
              <a:rPr lang="ru-RU" sz="3600" dirty="0" err="1"/>
              <a:t>айтқанда</a:t>
            </a:r>
            <a:r>
              <a:rPr lang="ru-RU" sz="3600" dirty="0"/>
              <a:t>, телескоп </a:t>
            </a:r>
            <a:r>
              <a:rPr lang="ru-RU" sz="3600" dirty="0" err="1"/>
              <a:t>аспабының</a:t>
            </a:r>
            <a:r>
              <a:rPr lang="ru-RU" sz="3600" dirty="0"/>
              <a:t> </a:t>
            </a:r>
            <a:r>
              <a:rPr lang="ru-RU" sz="3600" dirty="0" err="1"/>
              <a:t>қарапайым</a:t>
            </a:r>
            <a:r>
              <a:rPr lang="ru-RU" sz="3600" dirty="0"/>
              <a:t> </a:t>
            </a:r>
            <a:r>
              <a:rPr lang="ru-RU" sz="3600" dirty="0" err="1"/>
              <a:t>түрі</a:t>
            </a:r>
            <a:r>
              <a:rPr lang="ru-RU" sz="3600" dirty="0"/>
              <a:t> 1509 </a:t>
            </a:r>
            <a:r>
              <a:rPr lang="ru-RU" sz="3600" dirty="0" err="1"/>
              <a:t>жылы</a:t>
            </a:r>
            <a:r>
              <a:rPr lang="ru-RU" sz="3600" dirty="0"/>
              <a:t> </a:t>
            </a:r>
            <a:r>
              <a:rPr lang="ru-RU" sz="3600" dirty="0" err="1"/>
              <a:t>әйгілі</a:t>
            </a:r>
            <a:r>
              <a:rPr lang="ru-RU" sz="3600" dirty="0"/>
              <a:t> Леонардо да </a:t>
            </a:r>
            <a:r>
              <a:rPr lang="ru-RU" sz="3600" dirty="0" err="1"/>
              <a:t>Винчидің</a:t>
            </a:r>
            <a:r>
              <a:rPr lang="ru-RU" sz="3600" dirty="0"/>
              <a:t> </a:t>
            </a:r>
            <a:r>
              <a:rPr lang="ru-RU" sz="3600" dirty="0" err="1"/>
              <a:t>сызбаларында</a:t>
            </a:r>
            <a:r>
              <a:rPr lang="ru-RU" sz="3600" dirty="0"/>
              <a:t> </a:t>
            </a:r>
            <a:r>
              <a:rPr lang="ru-RU" sz="3600" dirty="0" err="1"/>
              <a:t>көрініс</a:t>
            </a:r>
            <a:r>
              <a:rPr lang="ru-RU" sz="3600" dirty="0"/>
              <a:t> </a:t>
            </a:r>
            <a:r>
              <a:rPr lang="ru-RU" sz="3600" dirty="0" err="1"/>
              <a:t>тапқан</a:t>
            </a:r>
            <a:r>
              <a:rPr lang="ru-RU" sz="3600" dirty="0"/>
              <a:t>. </a:t>
            </a:r>
            <a:r>
              <a:rPr lang="ru-RU" sz="3600" dirty="0" err="1"/>
              <a:t>Шамасы</a:t>
            </a:r>
            <a:r>
              <a:rPr lang="ru-RU" sz="3600" dirty="0"/>
              <a:t> </a:t>
            </a:r>
            <a:r>
              <a:rPr lang="ru-RU" sz="3600" dirty="0" err="1"/>
              <a:t>бұл</a:t>
            </a:r>
            <a:r>
              <a:rPr lang="ru-RU" sz="3600" dirty="0"/>
              <a:t> </a:t>
            </a:r>
            <a:r>
              <a:rPr lang="ru-RU" sz="3600" dirty="0" err="1"/>
              <a:t>оқиғаны</a:t>
            </a:r>
            <a:r>
              <a:rPr lang="ru-RU" sz="3600" dirty="0"/>
              <a:t> Галилей-мен </a:t>
            </a:r>
            <a:r>
              <a:rPr lang="ru-RU" sz="3600" dirty="0" err="1"/>
              <a:t>шатастырудың</a:t>
            </a:r>
            <a:r>
              <a:rPr lang="ru-RU" sz="3600" dirty="0"/>
              <a:t> </a:t>
            </a:r>
            <a:r>
              <a:rPr lang="ru-RU" sz="3600" dirty="0" err="1"/>
              <a:t>төркіні</a:t>
            </a:r>
            <a:r>
              <a:rPr lang="ru-RU" sz="3600" dirty="0"/>
              <a:t> </a:t>
            </a:r>
            <a:r>
              <a:rPr lang="ru-RU" sz="3600" dirty="0" err="1"/>
              <a:t>итальяндық</a:t>
            </a:r>
            <a:r>
              <a:rPr lang="ru-RU" sz="3600" dirty="0"/>
              <a:t> </a:t>
            </a:r>
            <a:r>
              <a:rPr lang="ru-RU" sz="3600" dirty="0" err="1"/>
              <a:t>астрономның</a:t>
            </a:r>
            <a:r>
              <a:rPr lang="ru-RU" sz="3600" dirty="0"/>
              <a:t> 1610 </a:t>
            </a:r>
            <a:r>
              <a:rPr lang="ru-RU" sz="3600" dirty="0" err="1"/>
              <a:t>жылы</a:t>
            </a:r>
            <a:r>
              <a:rPr lang="ru-RU" sz="3600" dirty="0"/>
              <a:t> </a:t>
            </a:r>
            <a:r>
              <a:rPr lang="ru-RU" sz="3600" dirty="0" err="1"/>
              <a:t>жарияланған</a:t>
            </a:r>
            <a:r>
              <a:rPr lang="ru-RU" sz="3600" dirty="0"/>
              <a:t> «</a:t>
            </a:r>
            <a:r>
              <a:rPr lang="ru-RU" sz="3600" dirty="0" err="1"/>
              <a:t>Жұлдызды</a:t>
            </a:r>
            <a:r>
              <a:rPr lang="ru-RU" sz="3600" dirty="0"/>
              <a:t> </a:t>
            </a:r>
            <a:r>
              <a:rPr lang="ru-RU" sz="3600" dirty="0" err="1"/>
              <a:t>хабаршы</a:t>
            </a:r>
            <a:r>
              <a:rPr lang="ru-RU" sz="3600" dirty="0"/>
              <a:t>» </a:t>
            </a:r>
            <a:r>
              <a:rPr lang="ru-RU" sz="3600" dirty="0" err="1"/>
              <a:t>мақаласымен</a:t>
            </a:r>
            <a:r>
              <a:rPr lang="ru-RU" sz="3600" dirty="0"/>
              <a:t> </a:t>
            </a:r>
            <a:r>
              <a:rPr lang="ru-RU" sz="3600" dirty="0" err="1"/>
              <a:t>байланысты</a:t>
            </a:r>
            <a:r>
              <a:rPr lang="ru-RU" sz="3600" dirty="0"/>
              <a:t> </a:t>
            </a:r>
            <a:r>
              <a:rPr lang="ru-RU" sz="3600" dirty="0" err="1"/>
              <a:t>болса</a:t>
            </a:r>
            <a:r>
              <a:rPr lang="ru-RU" sz="3600" dirty="0"/>
              <a:t> </a:t>
            </a:r>
            <a:r>
              <a:rPr lang="ru-RU" sz="3600" dirty="0" err="1"/>
              <a:t>керек</a:t>
            </a:r>
            <a:r>
              <a:rPr lang="ru-RU" sz="3600" dirty="0"/>
              <a:t>. </a:t>
            </a:r>
            <a:r>
              <a:rPr lang="ru-RU" sz="3600" dirty="0" err="1"/>
              <a:t>Аталған</a:t>
            </a:r>
            <a:r>
              <a:rPr lang="ru-RU" sz="3600" dirty="0"/>
              <a:t> </a:t>
            </a:r>
            <a:r>
              <a:rPr lang="ru-RU" sz="3600" dirty="0" err="1"/>
              <a:t>мақалада</a:t>
            </a:r>
            <a:r>
              <a:rPr lang="ru-RU" sz="3600" dirty="0"/>
              <a:t> «</a:t>
            </a:r>
            <a:r>
              <a:rPr lang="ru-RU" sz="3600" dirty="0" err="1"/>
              <a:t>ол</a:t>
            </a:r>
            <a:r>
              <a:rPr lang="ru-RU" sz="3600" dirty="0"/>
              <a:t> </a:t>
            </a:r>
            <a:r>
              <a:rPr lang="ru-RU" sz="3600" dirty="0" err="1"/>
              <a:t>телескопты</a:t>
            </a:r>
            <a:r>
              <a:rPr lang="ru-RU" sz="3600" dirty="0"/>
              <a:t> </a:t>
            </a:r>
            <a:r>
              <a:rPr lang="ru-RU" sz="3600" dirty="0" err="1"/>
              <a:t>аштым</a:t>
            </a:r>
            <a:r>
              <a:rPr lang="ru-RU" sz="3600" dirty="0"/>
              <a:t> (</a:t>
            </a:r>
            <a:r>
              <a:rPr lang="ru-RU" sz="3600" dirty="0" err="1"/>
              <a:t>ойлап</a:t>
            </a:r>
            <a:r>
              <a:rPr lang="ru-RU" sz="3600" dirty="0"/>
              <a:t> </a:t>
            </a:r>
            <a:r>
              <a:rPr lang="ru-RU" sz="3600" dirty="0" err="1"/>
              <a:t>таптым</a:t>
            </a:r>
            <a:r>
              <a:rPr lang="ru-RU" sz="3600" dirty="0"/>
              <a:t> </a:t>
            </a:r>
            <a:r>
              <a:rPr lang="ru-RU" sz="3600" dirty="0" err="1"/>
              <a:t>демейді</a:t>
            </a:r>
            <a:r>
              <a:rPr lang="ru-RU" sz="3600" dirty="0"/>
              <a:t> </a:t>
            </a:r>
            <a:r>
              <a:rPr lang="ru-RU" sz="3600" dirty="0" err="1"/>
              <a:t>деп</a:t>
            </a:r>
            <a:r>
              <a:rPr lang="ru-RU" sz="3600" dirty="0"/>
              <a:t> </a:t>
            </a:r>
            <a:r>
              <a:rPr lang="ru-RU" sz="3600" dirty="0" err="1"/>
              <a:t>айтқанын</a:t>
            </a:r>
            <a:r>
              <a:rPr lang="ru-RU" sz="3600" dirty="0"/>
              <a:t> </a:t>
            </a:r>
            <a:r>
              <a:rPr lang="ru-RU" sz="3600" dirty="0" err="1"/>
              <a:t>ескеруіміз</a:t>
            </a:r>
            <a:r>
              <a:rPr lang="ru-RU" sz="3600" dirty="0"/>
              <a:t> </a:t>
            </a:r>
            <a:r>
              <a:rPr lang="ru-RU" sz="3600" dirty="0" err="1"/>
              <a:t>керек</a:t>
            </a:r>
            <a:r>
              <a:rPr lang="ru-RU" sz="3600" dirty="0"/>
              <a:t> </a:t>
            </a:r>
            <a:r>
              <a:rPr lang="ru-RU" sz="3600" dirty="0" err="1"/>
              <a:t>сияқты</a:t>
            </a:r>
            <a:r>
              <a:rPr lang="ru-RU" sz="3600" dirty="0"/>
              <a:t>) </a:t>
            </a:r>
            <a:r>
              <a:rPr lang="ru-RU" sz="3600" dirty="0" err="1"/>
              <a:t>және</a:t>
            </a:r>
            <a:r>
              <a:rPr lang="ru-RU" sz="3600" dirty="0"/>
              <a:t> </a:t>
            </a:r>
            <a:r>
              <a:rPr lang="ru-RU" sz="3600" dirty="0" err="1"/>
              <a:t>тұңғыш</a:t>
            </a:r>
            <a:r>
              <a:rPr lang="ru-RU" sz="3600" dirty="0"/>
              <a:t> </a:t>
            </a:r>
            <a:r>
              <a:rPr lang="ru-RU" sz="3600" dirty="0" err="1"/>
              <a:t>рет</a:t>
            </a:r>
            <a:r>
              <a:rPr lang="ru-RU" sz="3600" dirty="0"/>
              <a:t> </a:t>
            </a:r>
            <a:r>
              <a:rPr lang="ru-RU" sz="3600" dirty="0" err="1"/>
              <a:t>аспан</a:t>
            </a:r>
            <a:r>
              <a:rPr lang="ru-RU" sz="3600" dirty="0"/>
              <a:t> </a:t>
            </a:r>
            <a:r>
              <a:rPr lang="ru-RU" sz="3600" dirty="0" err="1"/>
              <a:t>әлемінің</a:t>
            </a:r>
            <a:r>
              <a:rPr lang="ru-RU" sz="3600" dirty="0"/>
              <a:t> </a:t>
            </a:r>
            <a:r>
              <a:rPr lang="ru-RU" sz="3600" dirty="0" err="1"/>
              <a:t>құрылысын</a:t>
            </a:r>
            <a:r>
              <a:rPr lang="ru-RU" sz="3600" dirty="0"/>
              <a:t> </a:t>
            </a:r>
            <a:r>
              <a:rPr lang="ru-RU" sz="3600" dirty="0" err="1"/>
              <a:t>түсіндім</a:t>
            </a:r>
            <a:r>
              <a:rPr lang="ru-RU" sz="3600" dirty="0"/>
              <a:t>» </a:t>
            </a:r>
            <a:r>
              <a:rPr lang="ru-RU" sz="3600" dirty="0" err="1"/>
              <a:t>деп</a:t>
            </a:r>
            <a:r>
              <a:rPr lang="ru-RU" sz="3600" dirty="0"/>
              <a:t> </a:t>
            </a:r>
            <a:r>
              <a:rPr lang="ru-RU" sz="3600" dirty="0" err="1"/>
              <a:t>жазыпты</a:t>
            </a:r>
            <a:r>
              <a:rPr lang="ru-RU" sz="3600" dirty="0"/>
              <a:t>. </a:t>
            </a:r>
            <a:r>
              <a:rPr lang="ru-RU" sz="3600" dirty="0" err="1"/>
              <a:t>Сондай-ақ</a:t>
            </a:r>
            <a:r>
              <a:rPr lang="ru-RU" sz="3600" dirty="0"/>
              <a:t> Галилей </a:t>
            </a:r>
            <a:r>
              <a:rPr lang="ru-RU" sz="3600" dirty="0" err="1"/>
              <a:t>телескоптың</a:t>
            </a:r>
            <a:r>
              <a:rPr lang="ru-RU" sz="3600" dirty="0"/>
              <a:t> </a:t>
            </a:r>
            <a:r>
              <a:rPr lang="ru-RU" sz="3600" dirty="0" err="1"/>
              <a:t>көмегімен</a:t>
            </a:r>
            <a:r>
              <a:rPr lang="ru-RU" sz="3600" dirty="0"/>
              <a:t> </a:t>
            </a:r>
            <a:r>
              <a:rPr lang="ru-RU" sz="3600" dirty="0" err="1"/>
              <a:t>ғылыми</a:t>
            </a:r>
            <a:r>
              <a:rPr lang="ru-RU" sz="3600" dirty="0"/>
              <a:t> </a:t>
            </a:r>
            <a:r>
              <a:rPr lang="ru-RU" sz="3600" dirty="0" err="1"/>
              <a:t>жаңалық</a:t>
            </a:r>
            <a:r>
              <a:rPr lang="ru-RU" sz="3600" dirty="0"/>
              <a:t> </a:t>
            </a:r>
            <a:r>
              <a:rPr lang="ru-RU" sz="3600" dirty="0" err="1"/>
              <a:t>ашпаған</a:t>
            </a:r>
            <a:r>
              <a:rPr lang="ru-RU" sz="3600" dirty="0"/>
              <a:t>, </a:t>
            </a:r>
            <a:r>
              <a:rPr lang="ru-RU" sz="3600" dirty="0" err="1"/>
              <a:t>ол</a:t>
            </a:r>
            <a:r>
              <a:rPr lang="ru-RU" sz="3600" dirty="0"/>
              <a:t> тек </a:t>
            </a:r>
            <a:r>
              <a:rPr lang="ru-RU" sz="3600" dirty="0" err="1"/>
              <a:t>ағылшын</a:t>
            </a:r>
            <a:r>
              <a:rPr lang="ru-RU" sz="3600" dirty="0"/>
              <a:t> астрономы, математик, этнограф </a:t>
            </a:r>
            <a:r>
              <a:rPr lang="ru-RU" sz="3600" dirty="0" err="1"/>
              <a:t>және</a:t>
            </a:r>
            <a:r>
              <a:rPr lang="ru-RU" sz="3600" dirty="0"/>
              <a:t> </a:t>
            </a:r>
            <a:r>
              <a:rPr lang="ru-RU" sz="3600" dirty="0" err="1"/>
              <a:t>аудармашы</a:t>
            </a:r>
            <a:r>
              <a:rPr lang="ru-RU" sz="3600" dirty="0"/>
              <a:t> Томас </a:t>
            </a:r>
            <a:r>
              <a:rPr lang="ru-RU" sz="3600" dirty="0" err="1"/>
              <a:t>Хэрриэттің</a:t>
            </a:r>
            <a:r>
              <a:rPr lang="ru-RU" sz="3600" dirty="0"/>
              <a:t> </a:t>
            </a:r>
            <a:r>
              <a:rPr lang="ru-RU" sz="3600" dirty="0" err="1"/>
              <a:t>жүргізген</a:t>
            </a:r>
            <a:r>
              <a:rPr lang="ru-RU" sz="3600" dirty="0"/>
              <a:t> </a:t>
            </a:r>
            <a:r>
              <a:rPr lang="ru-RU" sz="3600" dirty="0" err="1"/>
              <a:t>ғылыми</a:t>
            </a:r>
            <a:r>
              <a:rPr lang="ru-RU" sz="3600" dirty="0"/>
              <a:t> </a:t>
            </a:r>
            <a:r>
              <a:rPr lang="ru-RU" sz="3600" dirty="0" err="1"/>
              <a:t>тәжірибесінің</a:t>
            </a:r>
            <a:r>
              <a:rPr lang="ru-RU" sz="3600" dirty="0"/>
              <a:t> </a:t>
            </a:r>
            <a:r>
              <a:rPr lang="ru-RU" sz="3600" dirty="0" err="1"/>
              <a:t>нәтижесін</a:t>
            </a:r>
            <a:r>
              <a:rPr lang="ru-RU" sz="3600" dirty="0"/>
              <a:t> </a:t>
            </a:r>
            <a:r>
              <a:rPr lang="ru-RU" sz="3600" dirty="0" err="1"/>
              <a:t>баспасөзде</a:t>
            </a:r>
            <a:r>
              <a:rPr lang="ru-RU" sz="3600" dirty="0"/>
              <a:t> </a:t>
            </a:r>
            <a:r>
              <a:rPr lang="ru-RU" sz="3600" dirty="0" err="1"/>
              <a:t>жариялаған</a:t>
            </a:r>
            <a:r>
              <a:rPr lang="ru-RU" sz="3600" dirty="0"/>
              <a:t> </a:t>
            </a:r>
            <a:r>
              <a:rPr lang="ru-RU" sz="3600" dirty="0" err="1"/>
              <a:t>адам</a:t>
            </a:r>
            <a:r>
              <a:rPr lang="ru-RU" sz="3600" dirty="0"/>
              <a:t> </a:t>
            </a:r>
            <a:r>
              <a:rPr lang="ru-RU" sz="3600" dirty="0" err="1"/>
              <a:t>болыпты</a:t>
            </a:r>
            <a:r>
              <a:rPr lang="ru-RU" sz="3600" dirty="0"/>
              <a:t>. </a:t>
            </a:r>
            <a:r>
              <a:rPr lang="ru-RU" sz="3600" dirty="0" err="1"/>
              <a:t>Дегенменде</a:t>
            </a:r>
            <a:r>
              <a:rPr lang="ru-RU" sz="3600" dirty="0"/>
              <a:t> </a:t>
            </a:r>
            <a:r>
              <a:rPr lang="ru-RU" sz="3600" dirty="0" err="1"/>
              <a:t>адам</a:t>
            </a:r>
            <a:r>
              <a:rPr lang="ru-RU" sz="3600" dirty="0"/>
              <a:t> </a:t>
            </a:r>
            <a:r>
              <a:rPr lang="ru-RU" sz="3600" dirty="0" err="1"/>
              <a:t>баласының</a:t>
            </a:r>
            <a:r>
              <a:rPr lang="ru-RU" sz="3600" dirty="0"/>
              <a:t> </a:t>
            </a:r>
            <a:r>
              <a:rPr lang="ru-RU" sz="3600" dirty="0" err="1"/>
              <a:t>ішінде</a:t>
            </a:r>
            <a:r>
              <a:rPr lang="ru-RU" sz="3600" dirty="0"/>
              <a:t> </a:t>
            </a:r>
            <a:r>
              <a:rPr lang="ru-RU" sz="3600" dirty="0" err="1"/>
              <a:t>ең</a:t>
            </a:r>
            <a:r>
              <a:rPr lang="ru-RU" sz="3600" dirty="0"/>
              <a:t> </a:t>
            </a:r>
            <a:r>
              <a:rPr lang="ru-RU" sz="3600" dirty="0" err="1"/>
              <a:t>алғаш</a:t>
            </a:r>
            <a:r>
              <a:rPr lang="ru-RU" sz="3600" dirty="0"/>
              <a:t> </a:t>
            </a:r>
            <a:r>
              <a:rPr lang="ru-RU" sz="3600" dirty="0" err="1"/>
              <a:t>Айға</a:t>
            </a:r>
            <a:r>
              <a:rPr lang="ru-RU" sz="3600" dirty="0"/>
              <a:t> </a:t>
            </a:r>
            <a:r>
              <a:rPr lang="ru-RU" sz="3600" dirty="0" err="1"/>
              <a:t>дүрбі</a:t>
            </a:r>
            <a:r>
              <a:rPr lang="ru-RU" sz="3600" dirty="0"/>
              <a:t> </a:t>
            </a:r>
            <a:r>
              <a:rPr lang="ru-RU" sz="3600" dirty="0" err="1"/>
              <a:t>бағыттап</a:t>
            </a:r>
            <a:r>
              <a:rPr lang="ru-RU" sz="3600" dirty="0"/>
              <a:t>, </a:t>
            </a:r>
            <a:r>
              <a:rPr lang="ru-RU" sz="3600" dirty="0" err="1"/>
              <a:t>оның</a:t>
            </a:r>
            <a:r>
              <a:rPr lang="ru-RU" sz="3600" dirty="0"/>
              <a:t> </a:t>
            </a:r>
            <a:r>
              <a:rPr lang="ru-RU" sz="3600" dirty="0" err="1"/>
              <a:t>бетіндегі</a:t>
            </a:r>
            <a:r>
              <a:rPr lang="ru-RU" sz="3600" dirty="0"/>
              <a:t> </a:t>
            </a:r>
            <a:r>
              <a:rPr lang="ru-RU" sz="3600" dirty="0" err="1"/>
              <a:t>кескіндерді</a:t>
            </a:r>
            <a:r>
              <a:rPr lang="ru-RU" sz="3600" dirty="0"/>
              <a:t> </a:t>
            </a:r>
            <a:r>
              <a:rPr lang="ru-RU" sz="3600" dirty="0" err="1"/>
              <a:t>түсірген</a:t>
            </a:r>
            <a:r>
              <a:rPr lang="ru-RU" sz="3600" dirty="0"/>
              <a:t> осы </a:t>
            </a:r>
            <a:r>
              <a:rPr lang="ru-RU" sz="3600" dirty="0" err="1"/>
              <a:t>ағылшын</a:t>
            </a:r>
            <a:r>
              <a:rPr lang="ru-RU" sz="3600" dirty="0"/>
              <a:t> астрономы </a:t>
            </a:r>
            <a:r>
              <a:rPr lang="ru-RU" sz="3600" dirty="0" err="1"/>
              <a:t>болған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4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kk-K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kk-K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Art time</a:t>
            </a:r>
            <a:r>
              <a:rPr lang="kk-K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</a:t>
            </a:r>
            <a:r>
              <a:rPr lang="ru-RU" sz="4800" b="1" dirty="0" err="1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Өнер</a:t>
            </a:r>
            <a:r>
              <a:rPr lang="ru-RU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уақыты</a:t>
            </a:r>
            <a:r>
              <a:rPr lang="az-Latn-AZ" sz="48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az-Latn-AZ" sz="48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8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LiberationSerif"/>
              </a:rPr>
              <a:t>Make </a:t>
            </a:r>
            <a:r>
              <a:rPr lang="en-US" dirty="0">
                <a:latin typeface="LiberationSerif"/>
              </a:rPr>
              <a:t>“light painting” about some topic of astronomy (or </a:t>
            </a:r>
            <a:r>
              <a:rPr lang="en-US" dirty="0" smtClean="0">
                <a:latin typeface="LiberationSerif"/>
              </a:rPr>
              <a:t>long-exposure</a:t>
            </a:r>
            <a:r>
              <a:rPr lang="kk-KZ" dirty="0" smtClean="0">
                <a:latin typeface="LiberationSerif"/>
              </a:rPr>
              <a:t> </a:t>
            </a:r>
            <a:r>
              <a:rPr lang="az-Latn-AZ" dirty="0" smtClean="0">
                <a:latin typeface="LiberationSerif"/>
              </a:rPr>
              <a:t>photo </a:t>
            </a:r>
            <a:r>
              <a:rPr lang="az-Latn-AZ" dirty="0">
                <a:latin typeface="LiberationSerif"/>
              </a:rPr>
              <a:t>of night sky</a:t>
            </a:r>
            <a:r>
              <a:rPr lang="az-Latn-AZ" dirty="0" smtClean="0">
                <a:latin typeface="LiberationSerif"/>
              </a:rPr>
              <a:t>).</a:t>
            </a:r>
            <a:endParaRPr lang="kk-KZ" dirty="0" smtClean="0">
              <a:latin typeface="LiberationSerif"/>
            </a:endParaRPr>
          </a:p>
          <a:p>
            <a:pPr marL="0" indent="0" algn="just">
              <a:buNone/>
            </a:pPr>
            <a:endParaRPr lang="kk-KZ" dirty="0">
              <a:latin typeface="LiberationSerif"/>
            </a:endParaRPr>
          </a:p>
          <a:p>
            <a:pPr marL="0" indent="0" algn="just">
              <a:buNone/>
            </a:pPr>
            <a:r>
              <a:rPr lang="ru-RU" dirty="0" err="1">
                <a:latin typeface="LiberationSerif"/>
              </a:rPr>
              <a:t>Астрономияның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кейбір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тақырыбына</a:t>
            </a:r>
            <a:r>
              <a:rPr lang="ru-RU" dirty="0">
                <a:latin typeface="LiberationSerif"/>
              </a:rPr>
              <a:t> «</a:t>
            </a:r>
            <a:r>
              <a:rPr lang="ru-RU" dirty="0" err="1">
                <a:latin typeface="LiberationSerif"/>
              </a:rPr>
              <a:t>ашық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түсті</a:t>
            </a:r>
            <a:r>
              <a:rPr lang="ru-RU" dirty="0">
                <a:latin typeface="LiberationSerif"/>
              </a:rPr>
              <a:t>» </a:t>
            </a:r>
            <a:r>
              <a:rPr lang="ru-RU" dirty="0" err="1">
                <a:latin typeface="LiberationSerif"/>
              </a:rPr>
              <a:t>сурет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салыңыз</a:t>
            </a:r>
            <a:r>
              <a:rPr lang="ru-RU" dirty="0">
                <a:latin typeface="LiberationSerif"/>
              </a:rPr>
              <a:t> (</a:t>
            </a:r>
            <a:r>
              <a:rPr lang="ru-RU" dirty="0" err="1">
                <a:latin typeface="LiberationSerif"/>
              </a:rPr>
              <a:t>немесе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түнгі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аспанның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ұзақ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әсер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ететін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фотосы</a:t>
            </a:r>
            <a:r>
              <a:rPr lang="ru-RU" dirty="0">
                <a:latin typeface="LiberationSerif"/>
              </a:rPr>
              <a:t>).</a:t>
            </a:r>
            <a:endParaRPr lang="az-Latn-AZ" dirty="0">
              <a:latin typeface="LiberationSerif"/>
            </a:endParaRPr>
          </a:p>
        </p:txBody>
      </p:sp>
    </p:spTree>
    <p:extLst>
      <p:ext uri="{BB962C8B-B14F-4D97-AF65-F5344CB8AC3E}">
        <p14:creationId xmlns:p14="http://schemas.microsoft.com/office/powerpoint/2010/main" val="194517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sz="53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53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az-Latn-AZ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Terminology</a:t>
            </a:r>
            <a:r>
              <a:rPr lang="kk-KZ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</a:t>
            </a:r>
            <a:r>
              <a:rPr lang="ru-RU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ерминология</a:t>
            </a:r>
            <a:r>
              <a:rPr lang="az-Latn-AZ" sz="2000" b="1" dirty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az-Latn-AZ" sz="2000" b="1" dirty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z-Latn-AZ" dirty="0" smtClean="0">
                <a:latin typeface="LiberationSerif"/>
              </a:rPr>
              <a:t>vernal </a:t>
            </a:r>
            <a:r>
              <a:rPr lang="az-Latn-AZ" dirty="0">
                <a:latin typeface="LiberationSerif"/>
              </a:rPr>
              <a:t>equinox - </a:t>
            </a:r>
            <a:r>
              <a:rPr lang="ru-RU" dirty="0" err="1">
                <a:latin typeface="LiberationSerif"/>
              </a:rPr>
              <a:t>наурыз</a:t>
            </a:r>
            <a:r>
              <a:rPr lang="ru-RU" dirty="0">
                <a:latin typeface="LiberationSerif"/>
              </a:rPr>
              <a:t>, </a:t>
            </a:r>
            <a:r>
              <a:rPr lang="ru-RU" dirty="0" err="1">
                <a:latin typeface="LiberationSerif"/>
              </a:rPr>
              <a:t>көктемдегі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күн</a:t>
            </a:r>
            <a:r>
              <a:rPr lang="ru-RU" dirty="0">
                <a:latin typeface="LiberationSerif"/>
              </a:rPr>
              <a:t> мен </a:t>
            </a:r>
            <a:r>
              <a:rPr lang="ru-RU" dirty="0" err="1">
                <a:latin typeface="LiberationSerif"/>
              </a:rPr>
              <a:t>түннің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теңелуі</a:t>
            </a:r>
            <a:r>
              <a:rPr lang="ru-RU" dirty="0">
                <a:latin typeface="LiberationSerif"/>
              </a:rPr>
              <a:t> / </a:t>
            </a:r>
            <a:r>
              <a:rPr lang="ru-RU" dirty="0" smtClean="0">
                <a:latin typeface="LiberationSerif"/>
              </a:rPr>
              <a:t>весеннее равноденствие</a:t>
            </a:r>
            <a:endParaRPr lang="ru-RU" dirty="0">
              <a:latin typeface="LiberationSerif"/>
            </a:endParaRPr>
          </a:p>
          <a:p>
            <a:r>
              <a:rPr lang="az-Latn-AZ" dirty="0">
                <a:latin typeface="LiberationSerif"/>
              </a:rPr>
              <a:t>celestial - </a:t>
            </a:r>
            <a:r>
              <a:rPr lang="ru-RU" dirty="0" err="1">
                <a:latin typeface="LiberationSerif"/>
              </a:rPr>
              <a:t>аспанмен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байланысты</a:t>
            </a:r>
            <a:r>
              <a:rPr lang="ru-RU" dirty="0">
                <a:latin typeface="LiberationSerif"/>
              </a:rPr>
              <a:t> / небесный</a:t>
            </a:r>
          </a:p>
          <a:p>
            <a:r>
              <a:rPr lang="az-Latn-AZ" dirty="0">
                <a:latin typeface="LiberationSerif"/>
              </a:rPr>
              <a:t>planisphere - </a:t>
            </a:r>
            <a:r>
              <a:rPr lang="ru-RU" dirty="0" err="1">
                <a:latin typeface="LiberationSerif"/>
              </a:rPr>
              <a:t>жұлдызды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аспанның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жылжымалы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картасы</a:t>
            </a:r>
            <a:r>
              <a:rPr lang="ru-RU" dirty="0">
                <a:latin typeface="LiberationSerif"/>
              </a:rPr>
              <a:t> / </a:t>
            </a:r>
            <a:r>
              <a:rPr lang="ru-RU" dirty="0" smtClean="0">
                <a:latin typeface="LiberationSerif"/>
              </a:rPr>
              <a:t>подвижная карта </a:t>
            </a:r>
            <a:r>
              <a:rPr lang="ru-RU" dirty="0">
                <a:latin typeface="LiberationSerif"/>
              </a:rPr>
              <a:t>звездного неба</a:t>
            </a:r>
          </a:p>
          <a:p>
            <a:r>
              <a:rPr lang="az-Latn-AZ" dirty="0">
                <a:latin typeface="LiberationSerif"/>
              </a:rPr>
              <a:t>trail - </a:t>
            </a:r>
            <a:r>
              <a:rPr lang="ru-RU" dirty="0" err="1">
                <a:latin typeface="LiberationSerif"/>
              </a:rPr>
              <a:t>із</a:t>
            </a:r>
            <a:r>
              <a:rPr lang="ru-RU" dirty="0">
                <a:latin typeface="LiberationSerif"/>
              </a:rPr>
              <a:t> / след</a:t>
            </a:r>
          </a:p>
          <a:p>
            <a:r>
              <a:rPr lang="az-Latn-AZ" dirty="0">
                <a:latin typeface="LiberationSerif"/>
              </a:rPr>
              <a:t>latitude - </a:t>
            </a:r>
            <a:r>
              <a:rPr lang="ru-RU" dirty="0" err="1">
                <a:latin typeface="LiberationSerif"/>
              </a:rPr>
              <a:t>ендік</a:t>
            </a:r>
            <a:r>
              <a:rPr lang="ru-RU" dirty="0">
                <a:latin typeface="LiberationSerif"/>
              </a:rPr>
              <a:t> / широта</a:t>
            </a:r>
          </a:p>
          <a:p>
            <a:r>
              <a:rPr lang="az-Latn-AZ" dirty="0">
                <a:latin typeface="LiberationSerif"/>
              </a:rPr>
              <a:t>longitude - </a:t>
            </a:r>
            <a:r>
              <a:rPr lang="ru-RU" dirty="0" err="1">
                <a:latin typeface="LiberationSerif"/>
              </a:rPr>
              <a:t>бойлық</a:t>
            </a:r>
            <a:r>
              <a:rPr lang="ru-RU" dirty="0">
                <a:latin typeface="LiberationSerif"/>
              </a:rPr>
              <a:t> / долгота</a:t>
            </a:r>
          </a:p>
          <a:p>
            <a:r>
              <a:rPr lang="az-Latn-AZ" dirty="0">
                <a:latin typeface="LiberationSerif"/>
              </a:rPr>
              <a:t>declination - </a:t>
            </a:r>
            <a:r>
              <a:rPr lang="ru-RU" dirty="0" err="1">
                <a:latin typeface="LiberationSerif"/>
              </a:rPr>
              <a:t>еңістік</a:t>
            </a:r>
            <a:r>
              <a:rPr lang="ru-RU" dirty="0">
                <a:latin typeface="LiberationSerif"/>
              </a:rPr>
              <a:t> / склонение</a:t>
            </a:r>
          </a:p>
          <a:p>
            <a:r>
              <a:rPr lang="ru-RU" dirty="0" err="1">
                <a:latin typeface="LiberationSerif"/>
              </a:rPr>
              <a:t>right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ascension</a:t>
            </a:r>
            <a:r>
              <a:rPr lang="ru-RU" dirty="0">
                <a:latin typeface="LiberationSerif"/>
              </a:rPr>
              <a:t> - тура </a:t>
            </a:r>
            <a:r>
              <a:rPr lang="ru-RU" dirty="0" err="1">
                <a:latin typeface="LiberationSerif"/>
              </a:rPr>
              <a:t>көтерілу</a:t>
            </a:r>
            <a:r>
              <a:rPr lang="ru-RU" dirty="0">
                <a:latin typeface="LiberationSerif"/>
              </a:rPr>
              <a:t> / прямое восхождение</a:t>
            </a:r>
          </a:p>
          <a:p>
            <a:r>
              <a:rPr lang="az-Latn-AZ" dirty="0">
                <a:latin typeface="LiberationSerif"/>
              </a:rPr>
              <a:t>altitude - </a:t>
            </a:r>
            <a:r>
              <a:rPr lang="ru-RU" dirty="0" err="1">
                <a:latin typeface="LiberationSerif"/>
              </a:rPr>
              <a:t>шырақ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биіктігі</a:t>
            </a:r>
            <a:r>
              <a:rPr lang="ru-RU" dirty="0">
                <a:latin typeface="LiberationSerif"/>
              </a:rPr>
              <a:t> / высота светила</a:t>
            </a:r>
          </a:p>
          <a:p>
            <a:r>
              <a:rPr lang="az-Latn-AZ" dirty="0">
                <a:latin typeface="LiberationSerif"/>
              </a:rPr>
              <a:t>azimuth - </a:t>
            </a:r>
            <a:r>
              <a:rPr lang="ru-RU" dirty="0">
                <a:latin typeface="LiberationSerif"/>
              </a:rPr>
              <a:t>азимут / азимут</a:t>
            </a:r>
          </a:p>
          <a:p>
            <a:r>
              <a:rPr lang="az-Latn-AZ" dirty="0">
                <a:latin typeface="LiberationSerif"/>
              </a:rPr>
              <a:t>imaginary - </a:t>
            </a:r>
            <a:r>
              <a:rPr lang="ru-RU" dirty="0" err="1">
                <a:latin typeface="LiberationSerif"/>
              </a:rPr>
              <a:t>қияли</a:t>
            </a:r>
            <a:r>
              <a:rPr lang="ru-RU" dirty="0">
                <a:latin typeface="LiberationSerif"/>
              </a:rPr>
              <a:t> / воображаемый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64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sz="53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53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 descr="Картинки по запросу аспан сфера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46" y="312422"/>
            <a:ext cx="6980838" cy="62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3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tell basic elements of celestial 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0" y="-7654"/>
            <a:ext cx="7412540" cy="68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5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Картинки по запросу аспан сфер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аспан сферас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tell basic elements of celestial sphe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tell basic elements of celestial sphe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артинки по запросу tell basic elements of celestial 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8"/>
            <a:ext cx="9144000" cy="68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0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tell basic elements of celestial 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1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tell basic elements of celestial 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" y="1"/>
            <a:ext cx="9131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kk-KZ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31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You will</a:t>
            </a:r>
            <a:r>
              <a:rPr lang="kk-KZ" sz="31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.... </a:t>
            </a:r>
            <a:r>
              <a:rPr lang="kk-KZ" sz="31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/ Вы будете..../ Сіз істейсіз...</a:t>
            </a:r>
            <a:r>
              <a:rPr lang="az-Latn-AZ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az-Latn-AZ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LiberationSerif"/>
              </a:rPr>
              <a:t>tell </a:t>
            </a:r>
            <a:r>
              <a:rPr lang="en-US" dirty="0">
                <a:latin typeface="LiberationSerif"/>
              </a:rPr>
              <a:t>basic elements of celestial sphere;</a:t>
            </a:r>
          </a:p>
          <a:p>
            <a:pPr algn="just"/>
            <a:r>
              <a:rPr lang="en-US" dirty="0">
                <a:latin typeface="LiberationSerif"/>
              </a:rPr>
              <a:t>determine celestial coordinates by using </a:t>
            </a:r>
            <a:r>
              <a:rPr lang="en-US" dirty="0" err="1">
                <a:latin typeface="LiberationSerif"/>
              </a:rPr>
              <a:t>planisphere</a:t>
            </a:r>
            <a:r>
              <a:rPr lang="en-US" dirty="0" smtClean="0">
                <a:latin typeface="LiberationSerif"/>
              </a:rPr>
              <a:t>;</a:t>
            </a:r>
            <a:endParaRPr lang="ru-RU" dirty="0" smtClean="0">
              <a:latin typeface="LiberationSerif"/>
            </a:endParaRPr>
          </a:p>
          <a:p>
            <a:pPr algn="just"/>
            <a:endParaRPr lang="ru-RU" dirty="0">
              <a:latin typeface="LiberationSerif"/>
            </a:endParaRPr>
          </a:p>
          <a:p>
            <a:pPr algn="just"/>
            <a:r>
              <a:rPr lang="ru-RU" dirty="0" err="1">
                <a:latin typeface="LiberationSerif"/>
              </a:rPr>
              <a:t>аспан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сферасының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негізгі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элементтерін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айту</a:t>
            </a:r>
            <a:r>
              <a:rPr lang="ru-RU" dirty="0">
                <a:latin typeface="LiberationSerif"/>
              </a:rPr>
              <a:t>;</a:t>
            </a:r>
          </a:p>
          <a:p>
            <a:pPr algn="just"/>
            <a:r>
              <a:rPr lang="ru-RU" dirty="0" err="1">
                <a:latin typeface="LiberationSerif"/>
              </a:rPr>
              <a:t>аспан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координаттарын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планисфераның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көмегімен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 smtClean="0">
                <a:latin typeface="LiberationSerif"/>
              </a:rPr>
              <a:t>анықтау</a:t>
            </a:r>
            <a:r>
              <a:rPr lang="ru-RU" dirty="0" smtClean="0">
                <a:latin typeface="LiberationSerif"/>
              </a:rPr>
              <a:t>;</a:t>
            </a:r>
            <a:endParaRPr lang="en-US" dirty="0">
              <a:latin typeface="LiberationSerif"/>
            </a:endParaRPr>
          </a:p>
        </p:txBody>
      </p:sp>
    </p:spTree>
    <p:extLst>
      <p:ext uri="{BB962C8B-B14F-4D97-AF65-F5344CB8AC3E}">
        <p14:creationId xmlns:p14="http://schemas.microsoft.com/office/powerpoint/2010/main" val="137514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Картинки по запросу аспан сфера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0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kk-KZ" sz="48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48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az-Latn-AZ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Question</a:t>
            </a:r>
            <a:r>
              <a:rPr lang="kk-KZ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Вопрос / Сұрақ</a:t>
            </a:r>
            <a:r>
              <a:rPr lang="ru-RU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iberationSerif"/>
              </a:rPr>
              <a:t>You can see star trails on long exposure </a:t>
            </a:r>
            <a:r>
              <a:rPr lang="en-US" dirty="0" smtClean="0">
                <a:latin typeface="LiberationSerif"/>
              </a:rPr>
              <a:t>photograph</a:t>
            </a:r>
            <a:r>
              <a:rPr lang="en-US" dirty="0">
                <a:latin typeface="LiberationSerif"/>
              </a:rPr>
              <a:t>y</a:t>
            </a:r>
            <a:r>
              <a:rPr lang="en-US" dirty="0" smtClean="0">
                <a:latin typeface="LiberationSerif"/>
              </a:rPr>
              <a:t>. </a:t>
            </a:r>
            <a:r>
              <a:rPr lang="en-US" dirty="0">
                <a:latin typeface="LiberationSerif"/>
              </a:rPr>
              <a:t>Which star does </a:t>
            </a:r>
            <a:r>
              <a:rPr lang="en-US" dirty="0" smtClean="0">
                <a:latin typeface="LiberationSerif"/>
              </a:rPr>
              <a:t>not</a:t>
            </a:r>
            <a:r>
              <a:rPr lang="ru-RU" dirty="0" smtClean="0">
                <a:latin typeface="LiberationSerif"/>
              </a:rPr>
              <a:t> </a:t>
            </a:r>
            <a:r>
              <a:rPr lang="en-US" dirty="0" smtClean="0">
                <a:latin typeface="LiberationSerif"/>
              </a:rPr>
              <a:t>move </a:t>
            </a:r>
            <a:r>
              <a:rPr lang="en-US" dirty="0">
                <a:latin typeface="LiberationSerif"/>
              </a:rPr>
              <a:t>in night sky? Why</a:t>
            </a:r>
            <a:r>
              <a:rPr lang="en-US" dirty="0" smtClean="0">
                <a:latin typeface="LiberationSerif"/>
              </a:rPr>
              <a:t>?</a:t>
            </a:r>
          </a:p>
          <a:p>
            <a:endParaRPr lang="en-US" dirty="0">
              <a:latin typeface="LiberationSerif"/>
            </a:endParaRPr>
          </a:p>
          <a:p>
            <a:pPr algn="just"/>
            <a:r>
              <a:rPr lang="ru-RU" dirty="0" err="1"/>
              <a:t>Ұзын</a:t>
            </a:r>
            <a:r>
              <a:rPr lang="ru-RU" dirty="0"/>
              <a:t> </a:t>
            </a:r>
            <a:r>
              <a:rPr lang="ru-RU" dirty="0" err="1"/>
              <a:t>экспозициялық</a:t>
            </a:r>
            <a:r>
              <a:rPr lang="ru-RU" dirty="0"/>
              <a:t> </a:t>
            </a:r>
            <a:r>
              <a:rPr lang="ru-RU" dirty="0" err="1"/>
              <a:t>фотографияда</a:t>
            </a:r>
            <a:r>
              <a:rPr lang="ru-RU" dirty="0"/>
              <a:t> </a:t>
            </a:r>
            <a:r>
              <a:rPr lang="ru-RU" dirty="0" err="1"/>
              <a:t>жұлдызды</a:t>
            </a:r>
            <a:r>
              <a:rPr lang="ru-RU" dirty="0"/>
              <a:t> </a:t>
            </a:r>
            <a:r>
              <a:rPr lang="ru-RU" dirty="0" err="1"/>
              <a:t>жолдарды</a:t>
            </a:r>
            <a:r>
              <a:rPr lang="ru-RU" dirty="0"/>
              <a:t> </a:t>
            </a:r>
            <a:r>
              <a:rPr lang="ru-RU" dirty="0" err="1"/>
              <a:t>көруге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Түнгі</a:t>
            </a:r>
            <a:r>
              <a:rPr lang="ru-RU" dirty="0"/>
              <a:t> </a:t>
            </a:r>
            <a:r>
              <a:rPr lang="ru-RU" dirty="0" err="1"/>
              <a:t>аспанда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жұлдыз</a:t>
            </a:r>
            <a:r>
              <a:rPr lang="ru-RU" dirty="0"/>
              <a:t> </a:t>
            </a:r>
            <a:r>
              <a:rPr lang="ru-RU" dirty="0" err="1"/>
              <a:t>қозғалмайды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kk-KZ" dirty="0" smtClean="0"/>
              <a:t>Неге?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48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568952" cy="5361459"/>
          </a:xfrm>
        </p:spPr>
        <p:txBody>
          <a:bodyPr/>
          <a:lstStyle/>
          <a:p>
            <a:r>
              <a:rPr lang="ru-RU" dirty="0">
                <a:latin typeface="LiberationSerif"/>
              </a:rPr>
              <a:t>360° = 24 </a:t>
            </a:r>
            <a:r>
              <a:rPr lang="ru-RU" dirty="0" err="1">
                <a:latin typeface="LiberationSerif"/>
              </a:rPr>
              <a:t>сағат</a:t>
            </a:r>
            <a:endParaRPr lang="ru-RU" dirty="0">
              <a:latin typeface="LiberationSerif"/>
            </a:endParaRPr>
          </a:p>
          <a:p>
            <a:r>
              <a:rPr lang="ru-RU" dirty="0">
                <a:latin typeface="LiberationSerif"/>
              </a:rPr>
              <a:t>15°= 1 </a:t>
            </a:r>
            <a:r>
              <a:rPr lang="ru-RU" dirty="0" err="1">
                <a:latin typeface="LiberationSerif"/>
              </a:rPr>
              <a:t>сағат</a:t>
            </a:r>
            <a:r>
              <a:rPr lang="ru-RU" dirty="0">
                <a:latin typeface="LiberationSerif"/>
              </a:rPr>
              <a:t> = 60 минут = 3600 </a:t>
            </a:r>
            <a:r>
              <a:rPr lang="ru-RU" dirty="0" smtClean="0">
                <a:latin typeface="LiberationSerif"/>
              </a:rPr>
              <a:t>секунд</a:t>
            </a:r>
          </a:p>
          <a:p>
            <a:pPr marL="0" indent="0">
              <a:buNone/>
            </a:pPr>
            <a:endParaRPr lang="ru-RU" dirty="0" smtClean="0">
              <a:latin typeface="LiberationSerif"/>
            </a:endParaRPr>
          </a:p>
          <a:p>
            <a:r>
              <a:rPr lang="ru-RU" dirty="0">
                <a:latin typeface="LiberationSerif"/>
              </a:rPr>
              <a:t>360 ° = 24 часа</a:t>
            </a:r>
          </a:p>
          <a:p>
            <a:r>
              <a:rPr lang="ru-RU" dirty="0">
                <a:latin typeface="LiberationSerif"/>
              </a:rPr>
              <a:t>15 ° = 1 час = 60 минут = 3600 </a:t>
            </a:r>
            <a:r>
              <a:rPr lang="ru-RU" dirty="0" smtClean="0">
                <a:latin typeface="LiberationSerif"/>
              </a:rPr>
              <a:t>секунд</a:t>
            </a:r>
          </a:p>
          <a:p>
            <a:pPr marL="0" indent="0">
              <a:buNone/>
            </a:pPr>
            <a:endParaRPr lang="ru-RU" dirty="0" smtClean="0">
              <a:latin typeface="LiberationSerif"/>
            </a:endParaRPr>
          </a:p>
          <a:p>
            <a:r>
              <a:rPr lang="az-Latn-AZ" dirty="0">
                <a:latin typeface="LiberationSerif"/>
              </a:rPr>
              <a:t>360 ° = 24 </a:t>
            </a:r>
            <a:r>
              <a:rPr lang="az-Latn-AZ" dirty="0" smtClean="0">
                <a:latin typeface="LiberationSerif"/>
              </a:rPr>
              <a:t>hours</a:t>
            </a:r>
            <a:endParaRPr lang="kk-KZ" dirty="0" smtClean="0">
              <a:latin typeface="LiberationSerif"/>
            </a:endParaRPr>
          </a:p>
          <a:p>
            <a:r>
              <a:rPr lang="en-US" dirty="0">
                <a:latin typeface="LiberationSerif"/>
              </a:rPr>
              <a:t>15 ° = 1 hour = 60 minutes = 3600 seconds</a:t>
            </a:r>
            <a:endParaRPr lang="ru-RU" dirty="0" smtClean="0">
              <a:latin typeface="Liberation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32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sz="60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60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49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Example</a:t>
            </a:r>
            <a:r>
              <a:rPr lang="kk-KZ" sz="49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Мысал</a:t>
            </a:r>
            <a:r>
              <a:rPr lang="az-Latn-AZ" sz="2200" b="1" dirty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az-Latn-AZ" sz="2200" b="1" dirty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LiberationSerif"/>
              </a:rPr>
              <a:t>Use </a:t>
            </a:r>
            <a:r>
              <a:rPr lang="en-US" dirty="0" err="1">
                <a:latin typeface="LiberationSerif"/>
              </a:rPr>
              <a:t>Stellarium</a:t>
            </a:r>
            <a:r>
              <a:rPr lang="en-US" dirty="0">
                <a:latin typeface="LiberationSerif"/>
              </a:rPr>
              <a:t> or </a:t>
            </a:r>
            <a:r>
              <a:rPr lang="en-US" dirty="0" err="1">
                <a:latin typeface="LiberationSerif"/>
              </a:rPr>
              <a:t>planisphere</a:t>
            </a:r>
            <a:r>
              <a:rPr lang="en-US" dirty="0">
                <a:latin typeface="LiberationSerif"/>
              </a:rPr>
              <a:t> to determine right ascension and declination </a:t>
            </a:r>
            <a:r>
              <a:rPr lang="en-US" dirty="0" smtClean="0">
                <a:latin typeface="LiberationSerif"/>
              </a:rPr>
              <a:t>of</a:t>
            </a:r>
            <a:r>
              <a:rPr lang="kk-KZ" dirty="0" smtClean="0">
                <a:latin typeface="LiberationSerif"/>
              </a:rPr>
              <a:t> </a:t>
            </a:r>
            <a:r>
              <a:rPr lang="en-US" dirty="0" err="1" smtClean="0">
                <a:latin typeface="LiberationSerif"/>
              </a:rPr>
              <a:t>Capella</a:t>
            </a:r>
            <a:r>
              <a:rPr lang="en-US" dirty="0">
                <a:latin typeface="LiberationSerif"/>
              </a:rPr>
              <a:t>, Vega and </a:t>
            </a:r>
            <a:r>
              <a:rPr lang="en-US" dirty="0" err="1">
                <a:latin typeface="LiberationSerif"/>
              </a:rPr>
              <a:t>Arcturus</a:t>
            </a:r>
            <a:r>
              <a:rPr lang="en-US" dirty="0">
                <a:latin typeface="LiberationSerif"/>
              </a:rPr>
              <a:t>. Also determine azimuth and altitude at </a:t>
            </a:r>
            <a:r>
              <a:rPr lang="en-US" dirty="0" smtClean="0">
                <a:latin typeface="LiberationSerif"/>
              </a:rPr>
              <a:t>the</a:t>
            </a:r>
            <a:r>
              <a:rPr lang="kk-KZ" dirty="0" smtClean="0">
                <a:latin typeface="LiberationSerif"/>
              </a:rPr>
              <a:t> </a:t>
            </a:r>
            <a:r>
              <a:rPr lang="az-Latn-AZ" dirty="0" smtClean="0">
                <a:latin typeface="LiberationSerif"/>
              </a:rPr>
              <a:t>current </a:t>
            </a:r>
            <a:r>
              <a:rPr lang="az-Latn-AZ" dirty="0">
                <a:latin typeface="LiberationSerif"/>
              </a:rPr>
              <a:t>time</a:t>
            </a:r>
            <a:r>
              <a:rPr lang="az-Latn-AZ" dirty="0" smtClean="0">
                <a:latin typeface="LiberationSerif"/>
              </a:rPr>
              <a:t>.</a:t>
            </a:r>
            <a:r>
              <a:rPr lang="ru-RU" dirty="0">
                <a:latin typeface="LiberationSerif"/>
              </a:rPr>
              <a:t> </a:t>
            </a:r>
            <a:endParaRPr lang="ru-RU" dirty="0" smtClean="0">
              <a:latin typeface="LiberationSerif"/>
            </a:endParaRPr>
          </a:p>
          <a:p>
            <a:pPr algn="just"/>
            <a:r>
              <a:rPr lang="ru-RU" dirty="0" smtClean="0">
                <a:latin typeface="LiberationSerif"/>
              </a:rPr>
              <a:t>Капелла</a:t>
            </a:r>
            <a:r>
              <a:rPr lang="ru-RU" dirty="0">
                <a:latin typeface="LiberationSerif"/>
              </a:rPr>
              <a:t>, Вега </a:t>
            </a:r>
            <a:r>
              <a:rPr lang="ru-RU" dirty="0" err="1">
                <a:latin typeface="LiberationSerif"/>
              </a:rPr>
              <a:t>және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Артурустың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дұрыс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өрлеуі</a:t>
            </a:r>
            <a:r>
              <a:rPr lang="ru-RU" dirty="0">
                <a:latin typeface="LiberationSerif"/>
              </a:rPr>
              <a:t> мен </a:t>
            </a:r>
            <a:r>
              <a:rPr lang="ru-RU" dirty="0" err="1">
                <a:latin typeface="LiberationSerif"/>
              </a:rPr>
              <a:t>түсуін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анықтау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үшін</a:t>
            </a:r>
            <a:r>
              <a:rPr lang="ru-RU" dirty="0">
                <a:latin typeface="LiberationSerif"/>
              </a:rPr>
              <a:t> </a:t>
            </a:r>
            <a:r>
              <a:rPr lang="az-Latn-AZ" dirty="0">
                <a:latin typeface="LiberationSerif"/>
              </a:rPr>
              <a:t>Stellarium </a:t>
            </a:r>
            <a:r>
              <a:rPr lang="ru-RU" dirty="0" err="1">
                <a:latin typeface="LiberationSerif"/>
              </a:rPr>
              <a:t>немесе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планисфераны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қолданыңыз</a:t>
            </a:r>
            <a:r>
              <a:rPr lang="ru-RU" dirty="0">
                <a:latin typeface="LiberationSerif"/>
              </a:rPr>
              <a:t>. </a:t>
            </a:r>
            <a:r>
              <a:rPr lang="ru-RU" dirty="0" err="1">
                <a:latin typeface="LiberationSerif"/>
              </a:rPr>
              <a:t>Қазіргі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 smtClean="0">
                <a:latin typeface="LiberationSerif"/>
              </a:rPr>
              <a:t>уақыттағы</a:t>
            </a:r>
            <a:r>
              <a:rPr lang="ru-RU" dirty="0" smtClean="0">
                <a:latin typeface="LiberationSerif"/>
              </a:rPr>
              <a:t> </a:t>
            </a:r>
            <a:r>
              <a:rPr lang="ru-RU" dirty="0">
                <a:latin typeface="LiberationSerif"/>
              </a:rPr>
              <a:t>азимут пен </a:t>
            </a:r>
            <a:r>
              <a:rPr lang="ru-RU" dirty="0" err="1">
                <a:latin typeface="LiberationSerif"/>
              </a:rPr>
              <a:t>биіктікті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анықтаңыз</a:t>
            </a:r>
            <a:r>
              <a:rPr lang="ru-RU" dirty="0">
                <a:latin typeface="LiberationSerif"/>
              </a:rPr>
              <a:t>.</a:t>
            </a:r>
            <a:endParaRPr lang="az-Latn-AZ" dirty="0">
              <a:latin typeface="LiberationSerif"/>
            </a:endParaRPr>
          </a:p>
          <a:p>
            <a:r>
              <a:rPr lang="az-Latn-AZ" b="1" dirty="0">
                <a:latin typeface="LiberationSerif"/>
              </a:rPr>
              <a:t>Solution</a:t>
            </a:r>
            <a:r>
              <a:rPr lang="az-Latn-AZ" b="1" dirty="0" smtClean="0">
                <a:latin typeface="LiberationSerif"/>
              </a:rPr>
              <a:t>:</a:t>
            </a:r>
            <a:r>
              <a:rPr lang="ru-RU" b="1" dirty="0" smtClean="0">
                <a:latin typeface="LiberationSerif"/>
              </a:rPr>
              <a:t> </a:t>
            </a:r>
            <a:r>
              <a:rPr lang="ru-RU" b="1" dirty="0" err="1" smtClean="0">
                <a:latin typeface="LiberationSerif"/>
              </a:rPr>
              <a:t>Шеш</a:t>
            </a:r>
            <a:r>
              <a:rPr lang="kk-KZ" b="1" dirty="0" smtClean="0">
                <a:latin typeface="LiberationSerif"/>
              </a:rPr>
              <a:t>імі:</a:t>
            </a:r>
            <a:endParaRPr lang="az-Latn-AZ" b="1" dirty="0">
              <a:latin typeface="LiberationSerif"/>
            </a:endParaRPr>
          </a:p>
          <a:p>
            <a:pPr marL="0" indent="0">
              <a:buNone/>
            </a:pPr>
            <a:r>
              <a:rPr lang="az-Latn-AZ" dirty="0">
                <a:latin typeface="LiberationSerif"/>
              </a:rPr>
              <a:t>VEGA</a:t>
            </a:r>
          </a:p>
          <a:p>
            <a:pPr marL="0" indent="0">
              <a:buNone/>
            </a:pPr>
            <a:r>
              <a:rPr lang="pt-BR" dirty="0">
                <a:latin typeface="LiberationSerif"/>
              </a:rPr>
              <a:t>RA/ Dec (32000.0): 18h36m56.48s/+38°47’07.2”</a:t>
            </a:r>
          </a:p>
          <a:p>
            <a:pPr marL="0" indent="0">
              <a:buNone/>
            </a:pPr>
            <a:r>
              <a:rPr lang="az-Latn-AZ" dirty="0">
                <a:latin typeface="LiberationSerif"/>
              </a:rPr>
              <a:t>Az/Alt: +54°27’52.2”/+19°25’14.3” (apparent) </a:t>
            </a:r>
            <a:r>
              <a:rPr lang="ru-RU" dirty="0" smtClean="0">
                <a:latin typeface="LiberationSerif"/>
              </a:rPr>
              <a:t>/ </a:t>
            </a:r>
            <a:r>
              <a:rPr lang="az-Latn-AZ" dirty="0" smtClean="0">
                <a:latin typeface="LiberationSerif"/>
              </a:rPr>
              <a:t>(</a:t>
            </a:r>
            <a:r>
              <a:rPr lang="ru-RU" dirty="0" err="1">
                <a:latin typeface="LiberationSerif"/>
              </a:rPr>
              <a:t>көрінетін</a:t>
            </a:r>
            <a:r>
              <a:rPr lang="ru-RU" dirty="0">
                <a:latin typeface="LiberationSerif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97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sz="54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54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kk-KZ" sz="54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54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36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Research time</a:t>
            </a:r>
            <a:r>
              <a:rPr lang="kk-KZ" sz="36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</a:t>
            </a:r>
            <a:r>
              <a:rPr lang="ru-RU" sz="3600" b="1" dirty="0" err="1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Зерттеу</a:t>
            </a:r>
            <a:r>
              <a:rPr lang="ru-RU" sz="36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уақыты</a:t>
            </a:r>
            <a:r>
              <a:rPr lang="az-Latn-AZ" sz="36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az-Latn-AZ" sz="36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LiberationSerif"/>
              </a:rPr>
              <a:t>What </a:t>
            </a:r>
            <a:r>
              <a:rPr lang="en-US" dirty="0">
                <a:latin typeface="LiberationSerif"/>
              </a:rPr>
              <a:t>is the purpose of </a:t>
            </a:r>
            <a:r>
              <a:rPr lang="en-US" dirty="0" err="1" smtClean="0">
                <a:latin typeface="LiberationSerif"/>
              </a:rPr>
              <a:t>Fesenkov</a:t>
            </a:r>
            <a:r>
              <a:rPr lang="kk-KZ" dirty="0" smtClean="0">
                <a:latin typeface="LiberationSerif"/>
              </a:rPr>
              <a:t> </a:t>
            </a:r>
            <a:r>
              <a:rPr lang="en-US" dirty="0" smtClean="0">
                <a:latin typeface="LiberationSerif"/>
              </a:rPr>
              <a:t>Astrophysical </a:t>
            </a:r>
            <a:r>
              <a:rPr lang="en-US" dirty="0">
                <a:latin typeface="LiberationSerif"/>
              </a:rPr>
              <a:t>Institute (aphi.kz)? </a:t>
            </a:r>
            <a:endParaRPr lang="kk-KZ" dirty="0" smtClean="0">
              <a:latin typeface="LiberationSerif"/>
            </a:endParaRPr>
          </a:p>
          <a:p>
            <a:pPr algn="just"/>
            <a:r>
              <a:rPr lang="en-US" dirty="0" smtClean="0">
                <a:latin typeface="LiberationSerif"/>
              </a:rPr>
              <a:t>Why did</a:t>
            </a:r>
            <a:r>
              <a:rPr lang="kk-KZ" dirty="0" smtClean="0">
                <a:latin typeface="LiberationSerif"/>
              </a:rPr>
              <a:t> </a:t>
            </a:r>
            <a:r>
              <a:rPr lang="en-US" dirty="0" smtClean="0">
                <a:latin typeface="LiberationSerif"/>
              </a:rPr>
              <a:t>we </a:t>
            </a:r>
            <a:r>
              <a:rPr lang="en-US" dirty="0">
                <a:latin typeface="LiberationSerif"/>
              </a:rPr>
              <a:t>build </a:t>
            </a:r>
            <a:r>
              <a:rPr lang="en-US" dirty="0" err="1">
                <a:latin typeface="LiberationSerif"/>
              </a:rPr>
              <a:t>Fesenkov</a:t>
            </a:r>
            <a:r>
              <a:rPr lang="en-US" dirty="0">
                <a:latin typeface="LiberationSerif"/>
              </a:rPr>
              <a:t> Astrophysical Institute? </a:t>
            </a:r>
            <a:endParaRPr lang="kk-KZ" dirty="0" smtClean="0">
              <a:latin typeface="LiberationSerif"/>
            </a:endParaRPr>
          </a:p>
          <a:p>
            <a:pPr algn="just"/>
            <a:r>
              <a:rPr lang="en-US" dirty="0" smtClean="0">
                <a:latin typeface="LiberationSerif"/>
              </a:rPr>
              <a:t>What </a:t>
            </a:r>
            <a:r>
              <a:rPr lang="en-US" dirty="0">
                <a:latin typeface="LiberationSerif"/>
              </a:rPr>
              <a:t>should you do to work </a:t>
            </a:r>
            <a:r>
              <a:rPr lang="en-US" dirty="0" smtClean="0">
                <a:latin typeface="LiberationSerif"/>
              </a:rPr>
              <a:t>in</a:t>
            </a:r>
            <a:r>
              <a:rPr lang="kk-KZ" dirty="0" smtClean="0">
                <a:latin typeface="LiberationSerif"/>
              </a:rPr>
              <a:t> </a:t>
            </a:r>
            <a:r>
              <a:rPr lang="az-Latn-AZ" dirty="0" smtClean="0">
                <a:latin typeface="LiberationSerif"/>
              </a:rPr>
              <a:t>Fesenkov Astrophysical </a:t>
            </a:r>
            <a:r>
              <a:rPr lang="az-Latn-AZ" dirty="0">
                <a:latin typeface="LiberationSerif"/>
              </a:rPr>
              <a:t>Institute</a:t>
            </a:r>
            <a:r>
              <a:rPr lang="az-Latn-AZ" dirty="0" smtClean="0">
                <a:latin typeface="LiberationSerif"/>
              </a:rPr>
              <a:t>?</a:t>
            </a:r>
            <a:endParaRPr lang="kk-KZ" dirty="0" smtClean="0">
              <a:latin typeface="LiberationSerif"/>
            </a:endParaRPr>
          </a:p>
          <a:p>
            <a:pPr algn="just"/>
            <a:r>
              <a:rPr lang="ru-RU" dirty="0" err="1">
                <a:latin typeface="LiberationSerif"/>
              </a:rPr>
              <a:t>Фесенков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атындағы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астрофизикалық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институттың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мақсаты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қандай</a:t>
            </a:r>
            <a:r>
              <a:rPr lang="ru-RU" dirty="0">
                <a:latin typeface="LiberationSerif"/>
              </a:rPr>
              <a:t> (</a:t>
            </a:r>
            <a:r>
              <a:rPr lang="az-Latn-AZ" dirty="0">
                <a:latin typeface="LiberationSerif"/>
              </a:rPr>
              <a:t>aphi.kz)?</a:t>
            </a:r>
          </a:p>
          <a:p>
            <a:pPr algn="just"/>
            <a:r>
              <a:rPr lang="ru-RU" dirty="0" err="1">
                <a:latin typeface="LiberationSerif"/>
              </a:rPr>
              <a:t>Неліктен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біз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Фесенков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астрофизикалық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институтын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құрдық</a:t>
            </a:r>
            <a:r>
              <a:rPr lang="ru-RU" dirty="0">
                <a:latin typeface="LiberationSerif"/>
              </a:rPr>
              <a:t>?</a:t>
            </a:r>
          </a:p>
          <a:p>
            <a:pPr algn="just"/>
            <a:r>
              <a:rPr lang="ru-RU" dirty="0" err="1">
                <a:latin typeface="LiberationSerif"/>
              </a:rPr>
              <a:t>Фесенков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астрофизикалық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институтында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жұмыс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істеу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үшін</a:t>
            </a:r>
            <a:r>
              <a:rPr lang="ru-RU" dirty="0">
                <a:latin typeface="LiberationSerif"/>
              </a:rPr>
              <a:t> не </a:t>
            </a:r>
            <a:r>
              <a:rPr lang="ru-RU" dirty="0" err="1">
                <a:latin typeface="LiberationSerif"/>
              </a:rPr>
              <a:t>істеу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керек</a:t>
            </a:r>
            <a:r>
              <a:rPr lang="ru-RU" dirty="0">
                <a:latin typeface="LiberationSerif"/>
              </a:rPr>
              <a:t>?</a:t>
            </a:r>
            <a:endParaRPr lang="az-Latn-AZ" dirty="0">
              <a:latin typeface="LiberationSerif"/>
            </a:endParaRPr>
          </a:p>
        </p:txBody>
      </p:sp>
    </p:spTree>
    <p:extLst>
      <p:ext uri="{BB962C8B-B14F-4D97-AF65-F5344CB8AC3E}">
        <p14:creationId xmlns:p14="http://schemas.microsoft.com/office/powerpoint/2010/main" val="51392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sz="54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54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kk-KZ" sz="54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5400" b="1" dirty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Activity</a:t>
            </a:r>
            <a:r>
              <a:rPr lang="kk-KZ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</a:t>
            </a:r>
            <a:r>
              <a:rPr lang="ru-RU" sz="48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Деятельность</a:t>
            </a:r>
            <a:r>
              <a:rPr lang="ru-RU" sz="48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48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7931"/>
          </a:xfrm>
        </p:spPr>
        <p:txBody>
          <a:bodyPr/>
          <a:lstStyle/>
          <a:p>
            <a:pPr algn="just"/>
            <a:r>
              <a:rPr lang="ru-RU" dirty="0" err="1">
                <a:latin typeface="LiberationSerif"/>
              </a:rPr>
              <a:t>Өз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қолдарыңызбен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жұлдызды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аспанның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жылжымалы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 smtClean="0">
                <a:latin typeface="LiberationSerif"/>
              </a:rPr>
              <a:t>картасын</a:t>
            </a:r>
            <a:r>
              <a:rPr lang="ru-RU" dirty="0" smtClean="0">
                <a:latin typeface="LiberationSerif"/>
              </a:rPr>
              <a:t> (планисфера</a:t>
            </a:r>
            <a:r>
              <a:rPr lang="ru-RU" dirty="0">
                <a:latin typeface="LiberationSerif"/>
              </a:rPr>
              <a:t>) </a:t>
            </a:r>
            <a:r>
              <a:rPr lang="ru-RU" dirty="0" err="1">
                <a:latin typeface="LiberationSerif"/>
              </a:rPr>
              <a:t>жасап</a:t>
            </a:r>
            <a:r>
              <a:rPr lang="ru-RU" dirty="0">
                <a:latin typeface="LiberationSerif"/>
              </a:rPr>
              <a:t>, </a:t>
            </a:r>
            <a:r>
              <a:rPr lang="ru-RU" dirty="0" err="1">
                <a:latin typeface="LiberationSerif"/>
              </a:rPr>
              <a:t>түнгі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аспанға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зерттеу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жүргізіңіздер</a:t>
            </a:r>
            <a:r>
              <a:rPr lang="ru-RU" dirty="0">
                <a:latin typeface="LiberationSerif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18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k-KZ" sz="5300" b="1" dirty="0" smtClean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sz="5300" b="1" dirty="0" smtClean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36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Literacy</a:t>
            </a:r>
            <a:r>
              <a:rPr lang="kk-KZ" sz="36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</a:t>
            </a:r>
            <a:r>
              <a:rPr lang="ru-RU" sz="36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Грамотность / </a:t>
            </a:r>
            <a:r>
              <a:rPr lang="ru-RU" sz="3600" b="1" dirty="0" err="1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Сауаттылық</a:t>
            </a:r>
            <a:r>
              <a:rPr lang="az-Latn-AZ" sz="2500" b="1" dirty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az-Latn-AZ" sz="2500" b="1" dirty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187" y="1629696"/>
            <a:ext cx="8029261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LiberationSerif"/>
              </a:rPr>
              <a:t>1</a:t>
            </a:r>
            <a:r>
              <a:rPr lang="ru-RU" dirty="0">
                <a:latin typeface="LiberationSerif"/>
              </a:rPr>
              <a:t>. </a:t>
            </a:r>
            <a:r>
              <a:rPr lang="ru-RU" dirty="0" err="1">
                <a:latin typeface="LiberationSerif"/>
              </a:rPr>
              <a:t>Координаталардың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көкжиектік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жүйесі</a:t>
            </a:r>
            <a:r>
              <a:rPr lang="ru-RU" dirty="0">
                <a:latin typeface="LiberationSerif"/>
              </a:rPr>
              <a:t> ж</a:t>
            </a:r>
            <a:r>
              <a:rPr lang="az-Latn-AZ" dirty="0">
                <a:latin typeface="LiberationSerif"/>
              </a:rPr>
              <a:t>ə</a:t>
            </a:r>
            <a:r>
              <a:rPr lang="ru-RU" dirty="0">
                <a:latin typeface="LiberationSerif"/>
              </a:rPr>
              <a:t>не </a:t>
            </a:r>
            <a:r>
              <a:rPr lang="ru-RU" dirty="0" err="1">
                <a:latin typeface="LiberationSerif"/>
              </a:rPr>
              <a:t>экваторлық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жүйесін</a:t>
            </a:r>
            <a:r>
              <a:rPr lang="ru-RU" dirty="0">
                <a:latin typeface="LiberationSerif"/>
              </a:rPr>
              <a:t> </a:t>
            </a:r>
            <a:r>
              <a:rPr lang="ru-RU" dirty="0" smtClean="0">
                <a:latin typeface="LiberationSerif"/>
              </a:rPr>
              <a:t>не </a:t>
            </a:r>
            <a:r>
              <a:rPr lang="ru-RU" dirty="0" err="1" smtClean="0">
                <a:latin typeface="LiberationSerif"/>
              </a:rPr>
              <a:t>үшін</a:t>
            </a:r>
            <a:r>
              <a:rPr lang="ru-RU" dirty="0" smtClean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қолданамыз</a:t>
            </a:r>
            <a:r>
              <a:rPr lang="ru-RU" dirty="0">
                <a:latin typeface="LiberationSerif"/>
              </a:rPr>
              <a:t>? </a:t>
            </a:r>
            <a:r>
              <a:rPr lang="ru-RU" dirty="0" err="1">
                <a:latin typeface="LiberationSerif"/>
              </a:rPr>
              <a:t>Екі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жүйенің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қандай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айырмашылықтары</a:t>
            </a:r>
            <a:r>
              <a:rPr lang="ru-RU" dirty="0">
                <a:latin typeface="LiberationSerif"/>
              </a:rPr>
              <a:t> </a:t>
            </a:r>
            <a:r>
              <a:rPr lang="ru-RU" dirty="0" smtClean="0">
                <a:latin typeface="LiberationSerif"/>
              </a:rPr>
              <a:t>бар? </a:t>
            </a:r>
            <a:r>
              <a:rPr lang="ru-RU" dirty="0" err="1" smtClean="0">
                <a:latin typeface="LiberationSerif"/>
              </a:rPr>
              <a:t>Қайсысы</a:t>
            </a:r>
            <a:r>
              <a:rPr lang="ru-RU" dirty="0" smtClean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тиімдірек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деп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ойлайсыздар</a:t>
            </a:r>
            <a:r>
              <a:rPr lang="ru-RU" dirty="0">
                <a:latin typeface="LiberationSerif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latin typeface="LiberationSerif"/>
              </a:rPr>
              <a:t>2. 6 </a:t>
            </a:r>
            <a:r>
              <a:rPr lang="ru-RU" dirty="0" err="1">
                <a:latin typeface="LiberationSerif"/>
              </a:rPr>
              <a:t>сағат</a:t>
            </a:r>
            <a:r>
              <a:rPr lang="ru-RU" dirty="0">
                <a:latin typeface="LiberationSerif"/>
              </a:rPr>
              <a:t> 45 минут 55 </a:t>
            </a:r>
            <a:r>
              <a:rPr lang="ru-RU" dirty="0" err="1">
                <a:latin typeface="LiberationSerif"/>
              </a:rPr>
              <a:t>секундтық</a:t>
            </a:r>
            <a:r>
              <a:rPr lang="ru-RU" dirty="0">
                <a:latin typeface="LiberationSerif"/>
              </a:rPr>
              <a:t> тура </a:t>
            </a:r>
            <a:r>
              <a:rPr lang="ru-RU" dirty="0" err="1">
                <a:latin typeface="LiberationSerif"/>
              </a:rPr>
              <a:t>көтерілуді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градусқа</a:t>
            </a:r>
            <a:r>
              <a:rPr lang="ru-RU" dirty="0">
                <a:latin typeface="LiberationSerif"/>
              </a:rPr>
              <a:t>, </a:t>
            </a:r>
            <a:r>
              <a:rPr lang="ru-RU" dirty="0" err="1" smtClean="0">
                <a:latin typeface="LiberationSerif"/>
              </a:rPr>
              <a:t>бұрыштық</a:t>
            </a:r>
            <a:r>
              <a:rPr lang="ru-RU" dirty="0" smtClean="0">
                <a:latin typeface="LiberationSerif"/>
              </a:rPr>
              <a:t> минут </a:t>
            </a:r>
            <a:r>
              <a:rPr lang="ru-RU" dirty="0">
                <a:latin typeface="LiberationSerif"/>
              </a:rPr>
              <a:t>ж</a:t>
            </a:r>
            <a:r>
              <a:rPr lang="az-Latn-AZ" dirty="0">
                <a:latin typeface="LiberationSerif"/>
              </a:rPr>
              <a:t>ə</a:t>
            </a:r>
            <a:r>
              <a:rPr lang="ru-RU" dirty="0">
                <a:latin typeface="LiberationSerif"/>
              </a:rPr>
              <a:t>не </a:t>
            </a:r>
            <a:r>
              <a:rPr lang="ru-RU" dirty="0" err="1">
                <a:latin typeface="LiberationSerif"/>
              </a:rPr>
              <a:t>секундқа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аударыңыз</a:t>
            </a:r>
            <a:r>
              <a:rPr lang="ru-RU" dirty="0">
                <a:latin typeface="LiberationSerif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LiberationSerif"/>
              </a:rPr>
              <a:t>3. 46°45’15’’ </a:t>
            </a:r>
            <a:r>
              <a:rPr lang="ru-RU" dirty="0" err="1">
                <a:latin typeface="LiberationSerif"/>
              </a:rPr>
              <a:t>сағат</a:t>
            </a:r>
            <a:r>
              <a:rPr lang="ru-RU" dirty="0">
                <a:latin typeface="LiberationSerif"/>
              </a:rPr>
              <a:t>, минут </a:t>
            </a:r>
            <a:r>
              <a:rPr lang="ru-RU" dirty="0" err="1">
                <a:latin typeface="LiberationSerif"/>
              </a:rPr>
              <a:t>жəне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секундқа</a:t>
            </a:r>
            <a:r>
              <a:rPr lang="ru-RU" dirty="0">
                <a:latin typeface="LiberationSerif"/>
              </a:rPr>
              <a:t> </a:t>
            </a:r>
            <a:r>
              <a:rPr lang="ru-RU" dirty="0" err="1">
                <a:latin typeface="LiberationSerif"/>
              </a:rPr>
              <a:t>аударыңыз</a:t>
            </a:r>
            <a:r>
              <a:rPr lang="ru-RU" dirty="0" smtClean="0">
                <a:latin typeface="LiberationSerif"/>
              </a:rPr>
              <a:t>.</a:t>
            </a:r>
            <a:endParaRPr lang="ru-RU" dirty="0">
              <a:latin typeface="LiberationSerif"/>
            </a:endParaRPr>
          </a:p>
        </p:txBody>
      </p:sp>
    </p:spTree>
    <p:extLst>
      <p:ext uri="{BB962C8B-B14F-4D97-AF65-F5344CB8AC3E}">
        <p14:creationId xmlns:p14="http://schemas.microsoft.com/office/powerpoint/2010/main" val="114213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" y="0"/>
            <a:ext cx="9144000" cy="6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8714"/>
            <a:ext cx="8216081" cy="62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000" dirty="0" smtClean="0">
                <a:solidFill>
                  <a:prstClr val="black"/>
                </a:solidFill>
                <a:latin typeface="LiberationSerif"/>
              </a:rPr>
              <a:t>4. </a:t>
            </a:r>
            <a:r>
              <a:rPr lang="ru-RU" sz="3000" dirty="0" err="1" smtClean="0">
                <a:solidFill>
                  <a:prstClr val="black"/>
                </a:solidFill>
                <a:latin typeface="LiberationSerif"/>
              </a:rPr>
              <a:t>Стеллариум</a:t>
            </a:r>
            <a:r>
              <a:rPr lang="ru-RU" sz="3000" dirty="0" smtClean="0">
                <a:solidFill>
                  <a:prstClr val="black"/>
                </a:solidFill>
                <a:latin typeface="LiberationSerif"/>
              </a:rPr>
              <a:t> </a:t>
            </a:r>
            <a:r>
              <a:rPr lang="ru-RU" sz="3000" dirty="0" err="1" smtClean="0">
                <a:solidFill>
                  <a:prstClr val="black"/>
                </a:solidFill>
                <a:latin typeface="LiberationSerif"/>
              </a:rPr>
              <a:t>бағдарламасының</a:t>
            </a:r>
            <a:r>
              <a:rPr lang="ru-RU" sz="3000" dirty="0" smtClean="0">
                <a:solidFill>
                  <a:prstClr val="black"/>
                </a:solidFill>
                <a:latin typeface="LiberationSerif"/>
              </a:rPr>
              <a:t> </a:t>
            </a:r>
            <a:r>
              <a:rPr lang="ru-RU" sz="3000" dirty="0" err="1" smtClean="0">
                <a:solidFill>
                  <a:prstClr val="black"/>
                </a:solidFill>
                <a:latin typeface="LiberationSerif"/>
              </a:rPr>
              <a:t>көмегімен</a:t>
            </a:r>
            <a:r>
              <a:rPr lang="ru-RU" sz="3000" dirty="0" smtClean="0">
                <a:solidFill>
                  <a:prstClr val="black"/>
                </a:solidFill>
                <a:latin typeface="LiberationSerif"/>
              </a:rPr>
              <a:t> </a:t>
            </a:r>
            <a:r>
              <a:rPr lang="ru-RU" sz="3000" dirty="0" err="1">
                <a:solidFill>
                  <a:prstClr val="black"/>
                </a:solidFill>
                <a:latin typeface="LiberationSerif"/>
              </a:rPr>
              <a:t>төмендегі</a:t>
            </a:r>
            <a:r>
              <a:rPr lang="ru-RU" sz="3000" dirty="0">
                <a:solidFill>
                  <a:prstClr val="black"/>
                </a:solidFill>
                <a:latin typeface="LiberationSerif"/>
              </a:rPr>
              <a:t> </a:t>
            </a:r>
            <a:r>
              <a:rPr lang="ru-RU" sz="3000" dirty="0" err="1">
                <a:solidFill>
                  <a:prstClr val="black"/>
                </a:solidFill>
                <a:latin typeface="LiberationSerif"/>
              </a:rPr>
              <a:t>кестені</a:t>
            </a:r>
            <a:r>
              <a:rPr lang="ru-RU" sz="3000" dirty="0">
                <a:solidFill>
                  <a:prstClr val="black"/>
                </a:solidFill>
                <a:latin typeface="LiberationSerif"/>
              </a:rPr>
              <a:t> </a:t>
            </a:r>
            <a:r>
              <a:rPr lang="ru-RU" sz="3000" dirty="0" err="1">
                <a:solidFill>
                  <a:prstClr val="black"/>
                </a:solidFill>
                <a:latin typeface="LiberationSerif"/>
              </a:rPr>
              <a:t>толтырыңыз</a:t>
            </a:r>
            <a:r>
              <a:rPr lang="ru-RU" sz="3000" dirty="0" smtClean="0">
                <a:solidFill>
                  <a:prstClr val="black"/>
                </a:solidFill>
                <a:latin typeface="LiberationSerif"/>
              </a:rPr>
              <a:t>.</a:t>
            </a:r>
            <a:r>
              <a:rPr lang="ru-RU" sz="2800" dirty="0">
                <a:latin typeface="LiberationSerif"/>
              </a:rPr>
              <a:t> </a:t>
            </a:r>
            <a:endParaRPr lang="ru-RU" sz="2800" dirty="0" smtClean="0">
              <a:latin typeface="LiberationSerif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LiberationSerif"/>
              </a:rPr>
              <a:t>5</a:t>
            </a:r>
            <a:r>
              <a:rPr lang="ru-RU" sz="2800" dirty="0">
                <a:latin typeface="LiberationSerif"/>
              </a:rPr>
              <a:t>. </a:t>
            </a:r>
            <a:r>
              <a:rPr lang="ru-RU" sz="2800" dirty="0" err="1">
                <a:latin typeface="LiberationSerif"/>
              </a:rPr>
              <a:t>Кестенің</a:t>
            </a:r>
            <a:r>
              <a:rPr lang="ru-RU" sz="2800" dirty="0">
                <a:latin typeface="LiberationSerif"/>
              </a:rPr>
              <a:t> </a:t>
            </a:r>
            <a:r>
              <a:rPr lang="ru-RU" sz="2800" dirty="0" err="1">
                <a:latin typeface="LiberationSerif"/>
              </a:rPr>
              <a:t>көмегімен</a:t>
            </a:r>
            <a:r>
              <a:rPr lang="ru-RU" sz="2800" dirty="0">
                <a:latin typeface="LiberationSerif"/>
              </a:rPr>
              <a:t> </a:t>
            </a:r>
            <a:r>
              <a:rPr lang="ru-RU" sz="2800" dirty="0" err="1">
                <a:latin typeface="LiberationSerif"/>
              </a:rPr>
              <a:t>ең</a:t>
            </a:r>
            <a:r>
              <a:rPr lang="ru-RU" sz="2800" dirty="0">
                <a:latin typeface="LiberationSerif"/>
              </a:rPr>
              <a:t> </a:t>
            </a:r>
            <a:r>
              <a:rPr lang="ru-RU" sz="2800" dirty="0" err="1">
                <a:latin typeface="LiberationSerif"/>
              </a:rPr>
              <a:t>жарық</a:t>
            </a:r>
            <a:r>
              <a:rPr lang="ru-RU" sz="2800" dirty="0">
                <a:latin typeface="LiberationSerif"/>
              </a:rPr>
              <a:t> ж</a:t>
            </a:r>
            <a:r>
              <a:rPr lang="az-Latn-AZ" sz="2800" dirty="0">
                <a:latin typeface="LiberationSerif"/>
              </a:rPr>
              <a:t>ə</a:t>
            </a:r>
            <a:r>
              <a:rPr lang="ru-RU" sz="2800" dirty="0">
                <a:latin typeface="LiberationSerif"/>
              </a:rPr>
              <a:t>не </a:t>
            </a:r>
            <a:r>
              <a:rPr lang="ru-RU" sz="2800" dirty="0" err="1">
                <a:latin typeface="LiberationSerif"/>
              </a:rPr>
              <a:t>ең</a:t>
            </a:r>
            <a:r>
              <a:rPr lang="ru-RU" sz="2800" dirty="0">
                <a:latin typeface="LiberationSerif"/>
              </a:rPr>
              <a:t> </a:t>
            </a:r>
            <a:r>
              <a:rPr lang="ru-RU" sz="2800" dirty="0" err="1">
                <a:latin typeface="LiberationSerif"/>
              </a:rPr>
              <a:t>алыс</a:t>
            </a:r>
            <a:r>
              <a:rPr lang="ru-RU" sz="2800" dirty="0">
                <a:latin typeface="LiberationSerif"/>
              </a:rPr>
              <a:t> </a:t>
            </a:r>
            <a:r>
              <a:rPr lang="ru-RU" sz="2800" dirty="0" err="1">
                <a:latin typeface="LiberationSerif"/>
              </a:rPr>
              <a:t>аспан</a:t>
            </a:r>
            <a:r>
              <a:rPr lang="ru-RU" sz="2800" dirty="0">
                <a:latin typeface="LiberationSerif"/>
              </a:rPr>
              <a:t> </a:t>
            </a:r>
            <a:r>
              <a:rPr lang="ru-RU" sz="2800" dirty="0" err="1" smtClean="0">
                <a:latin typeface="LiberationSerif"/>
              </a:rPr>
              <a:t>денесін</a:t>
            </a:r>
            <a:r>
              <a:rPr lang="ru-RU" sz="2800" dirty="0" smtClean="0">
                <a:latin typeface="LiberationSerif"/>
              </a:rPr>
              <a:t> </a:t>
            </a:r>
            <a:r>
              <a:rPr lang="ru-RU" sz="2800" dirty="0" err="1" smtClean="0">
                <a:latin typeface="LiberationSerif"/>
              </a:rPr>
              <a:t>анықтаңыз</a:t>
            </a:r>
            <a:r>
              <a:rPr lang="ru-RU" sz="2800" dirty="0">
                <a:latin typeface="LiberationSerif"/>
              </a:rPr>
              <a:t>.</a:t>
            </a:r>
            <a:endParaRPr lang="ru-RU" sz="3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2116" y="3827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</a:pPr>
            <a:r>
              <a:rPr lang="kk-KZ" b="1" dirty="0" smtClean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32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Literacy</a:t>
            </a:r>
            <a:r>
              <a:rPr lang="kk-KZ" sz="32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 / </a:t>
            </a:r>
            <a:r>
              <a:rPr lang="ru-RU" sz="3200" b="1" dirty="0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Грамотность / </a:t>
            </a:r>
            <a:r>
              <a:rPr lang="ru-RU" sz="3200" b="1" dirty="0" err="1" smtClean="0">
                <a:solidFill>
                  <a:srgbClr val="002060"/>
                </a:solidFill>
                <a:latin typeface="LiberationSerif-Bold"/>
                <a:ea typeface="+mn-ea"/>
                <a:cs typeface="+mn-cs"/>
              </a:rPr>
              <a:t>Сауаттылық</a:t>
            </a:r>
            <a:r>
              <a:rPr lang="az-Latn-AZ" sz="2000" b="1" dirty="0" smtClean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az-Latn-AZ" sz="2000" b="1" dirty="0" smtClean="0">
                <a:solidFill>
                  <a:prstClr val="black"/>
                </a:solidFill>
                <a:latin typeface="LiberationSerif-Bold"/>
                <a:ea typeface="+mn-ea"/>
                <a:cs typeface="+mn-cs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8879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673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Аспан сферасы. Sky sphere.</vt:lpstr>
      <vt:lpstr>  You will.... / Вы будете..../ Сіз істейсіз... </vt:lpstr>
      <vt:lpstr>  Question / Вопрос / Сұрақ </vt:lpstr>
      <vt:lpstr>Презентация PowerPoint</vt:lpstr>
      <vt:lpstr> Example / Мысал </vt:lpstr>
      <vt:lpstr>  Research time / Зерттеу уақыты </vt:lpstr>
      <vt:lpstr>  Activity / Деятельность </vt:lpstr>
      <vt:lpstr> Literacy / Грамотность / Сауаттылық </vt:lpstr>
      <vt:lpstr>Презентация PowerPoint</vt:lpstr>
      <vt:lpstr> Fact / Факт </vt:lpstr>
      <vt:lpstr>Презентация PowerPoint</vt:lpstr>
      <vt:lpstr>Презентация PowerPoint</vt:lpstr>
      <vt:lpstr>  Art time / Өнер уақыты </vt:lpstr>
      <vt:lpstr> Terminology / Терминология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2019-10-06T07:55:23Z</dcterms:created>
  <dcterms:modified xsi:type="dcterms:W3CDTF">2020-05-05T11:50:00Z</dcterms:modified>
</cp:coreProperties>
</file>