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8" r:id="rId11"/>
    <p:sldId id="270" r:id="rId12"/>
    <p:sldId id="272" r:id="rId13"/>
    <p:sldId id="274" r:id="rId14"/>
    <p:sldId id="276" r:id="rId15"/>
    <p:sldId id="278" r:id="rId16"/>
    <p:sldId id="280" r:id="rId17"/>
    <p:sldId id="282" r:id="rId18"/>
    <p:sldId id="284" r:id="rId19"/>
    <p:sldId id="286" r:id="rId20"/>
    <p:sldId id="288" r:id="rId21"/>
    <p:sldId id="290" r:id="rId22"/>
    <p:sldId id="292" r:id="rId23"/>
    <p:sldId id="294" r:id="rId24"/>
    <p:sldId id="296" r:id="rId25"/>
    <p:sldId id="297" r:id="rId26"/>
    <p:sldId id="302" r:id="rId27"/>
    <p:sldId id="303" r:id="rId28"/>
    <p:sldId id="304" r:id="rId29"/>
    <p:sldId id="298" r:id="rId30"/>
    <p:sldId id="299" r:id="rId31"/>
    <p:sldId id="300" r:id="rId32"/>
    <p:sldId id="301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3AED-C119-4AF1-8785-CB6BEAA78122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0E4E2-ABB9-40F4-BBCF-4DEB1B40E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789C88-DC54-4790-958C-D812A84D85A6}" type="slidenum">
              <a:rPr lang="ru-RU">
                <a:latin typeface="Arial" pitchFamily="34" charset="0"/>
                <a:cs typeface="Arial" pitchFamily="34" charset="0"/>
              </a:rPr>
              <a:pPr/>
              <a:t>9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E8579-3D66-45EC-95E1-97AE7B78A4A4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EA5BE-85BD-4E2D-8462-8A9B4AD3D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Администратор\Мои документы\Cлайд фоны\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42977" y="2214554"/>
            <a:ext cx="5929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Бердібек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Соқпақбаев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Менің атым-Қожа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3-сабақ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457200"/>
            <a:ext cx="8229600" cy="5105400"/>
          </a:xfrm>
        </p:spPr>
        <p:txBody>
          <a:bodyPr/>
          <a:lstStyle/>
          <a:p>
            <a:pPr eaLnBrk="1" hangingPunct="1">
              <a:defRPr/>
            </a:pPr>
            <a:r>
              <a:rPr lang="kk-KZ" sz="4800" b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ru-RU" sz="48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5363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5791200"/>
            <a:ext cx="838200" cy="6858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914400" y="2133600"/>
            <a:ext cx="75438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40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757130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kk-KZ" sz="5400" dirty="0">
                <a:latin typeface="Times New Roman" pitchFamily="18" charset="0"/>
                <a:cs typeface="Arial" charset="0"/>
              </a:rPr>
              <a:t>              </a:t>
            </a:r>
            <a:r>
              <a:rPr lang="kk-KZ" sz="5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Бұл </a:t>
            </a:r>
            <a:r>
              <a:rPr lang="kk-KZ" sz="5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қай сәт? </a:t>
            </a:r>
            <a:endParaRPr lang="kk-KZ" sz="5400" dirty="0">
              <a:solidFill>
                <a:schemeClr val="accent4"/>
              </a:solidFill>
              <a:latin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kk-KZ" sz="5400" dirty="0">
                <a:latin typeface="Times New Roman" pitchFamily="18" charset="0"/>
                <a:cs typeface="Arial" charset="0"/>
              </a:rPr>
              <a:t>       “Есікті аша бергенімде,тынысым мүлде бітіп,жүрегімнің соғуы тоқтап қалғандай болды.Сол кездегі келбетім көлденең көзге тірі аруақ тәрізді қыбырлаған бірдеңеге ұқсар деймін.”</a:t>
            </a:r>
          </a:p>
          <a:p>
            <a:pPr>
              <a:defRPr/>
            </a:pPr>
            <a:endParaRPr lang="ru-RU" sz="5400" dirty="0"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40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kk-KZ" sz="4000" dirty="0" smtClean="0"/>
              <a:t>     </a:t>
            </a:r>
            <a:br>
              <a:rPr lang="kk-KZ" sz="4000" dirty="0" smtClean="0"/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kk-KZ" sz="73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Бұл қай сәт?</a:t>
            </a:r>
            <a:r>
              <a:rPr lang="kk-KZ" sz="67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6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6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5300" dirty="0" smtClean="0">
                <a:latin typeface="Times New Roman" pitchFamily="18" charset="0"/>
                <a:cs typeface="Times New Roman" pitchFamily="18" charset="0"/>
              </a:rPr>
              <a:t>“Маңдайдан буым бұрқырап,есік </a:t>
            </a:r>
            <a:br>
              <a:rPr lang="kk-KZ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5300" dirty="0" smtClean="0">
                <a:latin typeface="Times New Roman" pitchFamily="18" charset="0"/>
                <a:cs typeface="Times New Roman" pitchFamily="18" charset="0"/>
              </a:rPr>
              <a:t>алдына шықтым.  Сәйбек    көрінбейді.</a:t>
            </a:r>
            <a:br>
              <a:rPr lang="kk-KZ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5300" dirty="0" smtClean="0">
                <a:latin typeface="Times New Roman" pitchFamily="18" charset="0"/>
                <a:cs typeface="Times New Roman" pitchFamily="18" charset="0"/>
              </a:rPr>
              <a:t>Омырауымды ағытып,желпініп, ойланып тұрмын. Не деп шешер екен? Мектептен шынымен-ақ шығара ма?”</a:t>
            </a:r>
            <a:br>
              <a:rPr lang="kk-KZ" sz="53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50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0"/>
            <a:ext cx="8458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kk-KZ" sz="3200" u="sng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ru-RU" sz="30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741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5791200"/>
            <a:ext cx="838200" cy="6858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0" y="0"/>
            <a:ext cx="9144000" cy="693112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kk-KZ" sz="4000" dirty="0">
                <a:latin typeface="Times New Roman" pitchFamily="18" charset="0"/>
              </a:rPr>
              <a:t>     </a:t>
            </a:r>
          </a:p>
          <a:p>
            <a:pPr algn="ctr">
              <a:spcBef>
                <a:spcPct val="20000"/>
              </a:spcBef>
            </a:pPr>
            <a:r>
              <a:rPr lang="kk-KZ" sz="5400" dirty="0">
                <a:solidFill>
                  <a:schemeClr val="accent4"/>
                </a:solidFill>
                <a:latin typeface="Times New Roman" pitchFamily="18" charset="0"/>
              </a:rPr>
              <a:t>Бұл кім?</a:t>
            </a:r>
          </a:p>
          <a:p>
            <a:pPr algn="ctr">
              <a:spcBef>
                <a:spcPct val="20000"/>
              </a:spcBef>
            </a:pPr>
            <a:r>
              <a:rPr lang="kk-KZ" sz="5400" dirty="0">
                <a:latin typeface="Times New Roman" pitchFamily="18" charset="0"/>
              </a:rPr>
              <a:t>   “ Біреуді біреуге атыстырып,от тастап жүретін қу,сабақ үстінде сыбырлап-сыпсыңдағыш</a:t>
            </a:r>
            <a:r>
              <a:rPr lang="kk-KZ" sz="5400" dirty="0" smtClean="0">
                <a:latin typeface="Times New Roman" pitchFamily="18" charset="0"/>
              </a:rPr>
              <a:t>.”</a:t>
            </a:r>
          </a:p>
          <a:p>
            <a:pPr algn="ctr">
              <a:spcBef>
                <a:spcPct val="20000"/>
              </a:spcBef>
            </a:pPr>
            <a:endParaRPr lang="kk-KZ" sz="5400" dirty="0">
              <a:latin typeface="Times New Roman" pitchFamily="18" charset="0"/>
            </a:endParaRPr>
          </a:p>
          <a:p>
            <a:pPr algn="ctr">
              <a:spcBef>
                <a:spcPct val="20000"/>
              </a:spcBef>
            </a:pPr>
            <a:endParaRPr lang="ru-RU" sz="40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81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2209800"/>
            <a:ext cx="8229600" cy="1112838"/>
          </a:xfrm>
        </p:spPr>
        <p:txBody>
          <a:bodyPr/>
          <a:lstStyle/>
          <a:p>
            <a:pPr eaLnBrk="1" hangingPunct="1">
              <a:defRPr/>
            </a:pPr>
            <a:r>
              <a:rPr lang="kk-KZ" sz="3200" u="sng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ru-RU" sz="3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843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5791200"/>
            <a:ext cx="838200" cy="6858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0" y="0"/>
            <a:ext cx="9144000" cy="706039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kk-KZ" sz="4000" dirty="0">
                <a:latin typeface="Times New Roman" pitchFamily="18" charset="0"/>
              </a:rPr>
              <a:t>    </a:t>
            </a:r>
          </a:p>
          <a:p>
            <a:pPr algn="ctr">
              <a:spcBef>
                <a:spcPct val="20000"/>
              </a:spcBef>
            </a:pPr>
            <a:r>
              <a:rPr lang="kk-KZ" sz="4800" dirty="0">
                <a:solidFill>
                  <a:schemeClr val="accent4"/>
                </a:solidFill>
                <a:latin typeface="Times New Roman" pitchFamily="18" charset="0"/>
              </a:rPr>
              <a:t>Бұл кім?</a:t>
            </a:r>
          </a:p>
          <a:p>
            <a:pPr algn="ctr">
              <a:spcBef>
                <a:spcPct val="20000"/>
              </a:spcBef>
            </a:pPr>
            <a:r>
              <a:rPr lang="kk-KZ" sz="4800" dirty="0">
                <a:latin typeface="Times New Roman" pitchFamily="18" charset="0"/>
              </a:rPr>
              <a:t>“Мен сенің әкеңе қарыздыгер адаммын.Менің мойнымда оның тиыны емес,бақандай бір қарасы жүр</a:t>
            </a:r>
            <a:r>
              <a:rPr lang="kk-KZ" sz="4800" dirty="0" smtClean="0">
                <a:latin typeface="Times New Roman" pitchFamily="18" charset="0"/>
              </a:rPr>
              <a:t>.”</a:t>
            </a:r>
          </a:p>
          <a:p>
            <a:pPr algn="ctr">
              <a:spcBef>
                <a:spcPct val="20000"/>
              </a:spcBef>
            </a:pPr>
            <a:endParaRPr lang="kk-KZ" sz="4800" dirty="0">
              <a:latin typeface="Times New Roman" pitchFamily="18" charset="0"/>
            </a:endParaRPr>
          </a:p>
          <a:p>
            <a:pPr algn="ctr">
              <a:spcBef>
                <a:spcPct val="20000"/>
              </a:spcBef>
            </a:pPr>
            <a:endParaRPr lang="kk-KZ" sz="4000" dirty="0">
              <a:latin typeface="Times New Roman" pitchFamily="18" charset="0"/>
            </a:endParaRPr>
          </a:p>
          <a:p>
            <a:pPr algn="ctr">
              <a:spcBef>
                <a:spcPct val="20000"/>
              </a:spcBef>
            </a:pPr>
            <a:endParaRPr lang="ru-RU" sz="40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91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                </a:t>
            </a:r>
            <a:r>
              <a:rPr lang="kk-KZ" sz="8000" b="0" dirty="0" smtClean="0"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Бұл кім?</a:t>
            </a:r>
            <a:r>
              <a:rPr lang="kk-KZ" sz="8000" b="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8000" b="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“ Галифе шалбар киген жіңішке аяқтары сидиып, шашы қақ жарыла желбіреп,қаздиып тұр.”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01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2209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kk-KZ" sz="3000" u="sng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kk-KZ" sz="3000" u="sng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30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483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5791200"/>
            <a:ext cx="838200" cy="6858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0" y="0"/>
            <a:ext cx="9144000" cy="726352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4000" dirty="0">
                <a:latin typeface="Times New Roman" pitchFamily="18" charset="0"/>
              </a:rPr>
              <a:t>     </a:t>
            </a:r>
            <a:endParaRPr lang="kk-KZ" sz="4800" dirty="0">
              <a:latin typeface="Times New Roman" pitchFamily="18" charset="0"/>
            </a:endParaRPr>
          </a:p>
          <a:p>
            <a:r>
              <a:rPr lang="kk-KZ" sz="4800" dirty="0">
                <a:latin typeface="Times New Roman" pitchFamily="18" charset="0"/>
              </a:rPr>
              <a:t>                     </a:t>
            </a:r>
            <a:r>
              <a:rPr lang="kk-KZ" sz="4800" dirty="0">
                <a:solidFill>
                  <a:schemeClr val="accent4"/>
                </a:solidFill>
                <a:latin typeface="Times New Roman" pitchFamily="18" charset="0"/>
              </a:rPr>
              <a:t>Бұл кім?</a:t>
            </a:r>
          </a:p>
          <a:p>
            <a:r>
              <a:rPr lang="kk-KZ" sz="4800" dirty="0">
                <a:latin typeface="Times New Roman" pitchFamily="18" charset="0"/>
              </a:rPr>
              <a:t> “Шыбыным,әйтеуір ешкімге  тимей,ұрынбай,жайыңа жүр.  Сенің тентектігіңді менен басқа ешкім де көтермейді.Біреудің ала жібін аттаушы болма</a:t>
            </a:r>
            <a:r>
              <a:rPr lang="kk-KZ" sz="4800" dirty="0" smtClean="0">
                <a:latin typeface="Times New Roman" pitchFamily="18" charset="0"/>
              </a:rPr>
              <a:t>.”</a:t>
            </a:r>
          </a:p>
          <a:p>
            <a:endParaRPr lang="kk-KZ" sz="4800" dirty="0">
              <a:latin typeface="Times New Roman" pitchFamily="18" charset="0"/>
            </a:endParaRPr>
          </a:p>
          <a:p>
            <a:endParaRPr lang="kk-KZ" sz="480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kk-KZ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12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133600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kk-KZ" sz="3400" u="sng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kk-KZ" sz="3400" u="sng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3200" u="sng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150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5791200"/>
            <a:ext cx="838200" cy="6858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0" y="0"/>
            <a:ext cx="9144000" cy="750359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endParaRPr lang="kk-KZ" sz="4000" dirty="0">
              <a:latin typeface="Times New Roman" pitchFamily="18" charset="0"/>
            </a:endParaRPr>
          </a:p>
          <a:p>
            <a:pPr algn="ctr">
              <a:spcBef>
                <a:spcPct val="20000"/>
              </a:spcBef>
            </a:pPr>
            <a:r>
              <a:rPr lang="kk-KZ" sz="4800" dirty="0">
                <a:solidFill>
                  <a:schemeClr val="accent4"/>
                </a:solidFill>
                <a:latin typeface="Times New Roman" pitchFamily="18" charset="0"/>
              </a:rPr>
              <a:t>Бұл кім?</a:t>
            </a:r>
          </a:p>
          <a:p>
            <a:pPr>
              <a:spcBef>
                <a:spcPct val="20000"/>
              </a:spcBef>
            </a:pPr>
            <a:r>
              <a:rPr lang="kk-KZ" sz="4800" dirty="0">
                <a:latin typeface="Times New Roman" pitchFamily="18" charset="0"/>
              </a:rPr>
              <a:t>       “ Жаңа оқытушы  бізді оқу жылының басталуымен құттықтады,өзін таныстырды</a:t>
            </a:r>
            <a:r>
              <a:rPr lang="kk-KZ" sz="4800" dirty="0" smtClean="0">
                <a:latin typeface="Times New Roman" pitchFamily="18" charset="0"/>
              </a:rPr>
              <a:t>:...”</a:t>
            </a:r>
          </a:p>
          <a:p>
            <a:pPr>
              <a:spcBef>
                <a:spcPct val="20000"/>
              </a:spcBef>
            </a:pPr>
            <a:endParaRPr lang="kk-KZ" sz="4800" dirty="0"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kk-KZ" sz="4800" dirty="0" smtClean="0"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kk-KZ" sz="4800" dirty="0"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ru-RU" sz="4800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22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kk-KZ" sz="3000" dirty="0" smtClean="0">
                <a:solidFill>
                  <a:schemeClr val="tx1"/>
                </a:solidFill>
                <a:latin typeface="Times New Roman" pitchFamily="18" charset="0"/>
              </a:rPr>
              <a:t>      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kk-KZ" sz="49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kk-KZ" sz="6700" b="0" dirty="0" smtClean="0"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Бұл кім?</a:t>
            </a:r>
            <a:r>
              <a:rPr lang="kk-KZ" sz="6700" b="0" dirty="0" smtClean="0">
                <a:solidFill>
                  <a:srgbClr val="FFFF00"/>
                </a:solidFill>
                <a:effectLst/>
              </a:rPr>
              <a:t/>
            </a:r>
            <a:br>
              <a:rPr lang="kk-KZ" sz="6700" b="0" dirty="0" smtClean="0">
                <a:solidFill>
                  <a:srgbClr val="FFFF00"/>
                </a:solidFill>
                <a:effectLst/>
              </a:rPr>
            </a:br>
            <a:r>
              <a:rPr lang="kk-KZ" sz="6700" b="0" dirty="0" smtClean="0">
                <a:solidFill>
                  <a:srgbClr val="FFFF00"/>
                </a:solidFill>
                <a:effectLst/>
              </a:rPr>
              <a:t>   </a:t>
            </a:r>
            <a:r>
              <a:rPr lang="kk-KZ" sz="4900" dirty="0" smtClean="0">
                <a:solidFill>
                  <a:schemeClr val="tx1"/>
                </a:solidFill>
                <a:latin typeface="Times New Roman" pitchFamily="18" charset="0"/>
              </a:rPr>
              <a:t>“Сен оқуды тастасаң,маған ілесіп тастады деп екеуімізді бірдей қудалап пәле қылады. Оқи бер. Оқудың түбіне сен-ақ  жет. Мүмкін кейін дырдай бастықтың бірі болып шығарсың.Сонда маған шапағатың тиер.”</a:t>
            </a:r>
            <a:br>
              <a:rPr lang="kk-KZ" sz="4900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kk-KZ" sz="4900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kk-KZ" sz="4900" dirty="0">
                <a:solidFill>
                  <a:schemeClr val="tx1"/>
                </a:solidFill>
                <a:latin typeface="Times New Roman" pitchFamily="18" charset="0"/>
              </a:rPr>
            </a:br>
            <a:endParaRPr lang="ru-RU" sz="30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32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ru-RU" sz="1800" b="1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Менің атым</a:t>
            </a:r>
            <a:r>
              <a:rPr lang="ru-RU" sz="18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Қожа </a:t>
            </a:r>
            <a:r>
              <a:rPr lang="ru-RU" sz="1800" dirty="0" err="1" smtClean="0"/>
              <a:t/>
            </a:r>
            <a:br>
              <a:rPr lang="ru-RU" sz="1800" dirty="0" err="1" smtClean="0"/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Жанр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комедия,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Шыққан жылы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1963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Режиссер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Абдолла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Қарсақбаев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әңгіме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авторы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Бердібек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Соқпақбаев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Сценарий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Б.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Соқпақбаев,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Зелеранский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Сазгер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Нұрғиса Тілендиев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Кейіпкерлерді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сомдаған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Қожа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Н.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Сегізбаев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Сұлтан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М.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Көкенов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Жанар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- Г.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Қурабаева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Жантас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- Е.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Құрмашев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Миллат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(Қожаның шешесі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 - Б.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Римова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Рахманов - Қ.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Қожабеков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Майқанова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Р.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Мухамедьярова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Қожаның әжесі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З.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Құрманбаева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Фильм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Барлық мектепке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шулы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сотқар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Қожа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бар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ынтасын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жақсы болуға тырысады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Әкесінен жетім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қалған Қожаберген, үйлеріне келіп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жүретін, Қаратайдан шешесін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қызғанады.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Досы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Сұлтан екеуі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неше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түрлі қызық оқиғаларды бастарынан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кешіп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көрермендерді талай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қуантады.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Ауылда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беделі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жоғары болған Қадырдың баласы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Қожа, әкесінің абыройын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шелектеп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төктім деп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уайымдайды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Қожа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ашық мінезді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арам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пиғылы жоқ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ақкөніл 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бала.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b="1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0"/>
            <a:ext cx="396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642918"/>
            <a:ext cx="9144000" cy="6215082"/>
          </a:xfrm>
          <a:noFill/>
        </p:spPr>
      </p:pic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143000" y="0"/>
            <a:ext cx="7010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4000" b="1">
              <a:latin typeface="Times New Roman" pitchFamily="18" charset="0"/>
            </a:endParaRP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1431925" y="90488"/>
            <a:ext cx="7016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>
              <a:latin typeface="Times New Roman" pitchFamily="18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25400" y="0"/>
            <a:ext cx="911860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3600" b="1" dirty="0">
                <a:latin typeface="Times New Roman" pitchFamily="18" charset="0"/>
              </a:rPr>
              <a:t>Кейіпкер туралы   әңгімеле?</a:t>
            </a:r>
            <a:endParaRPr lang="ru-RU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" y="1357298"/>
            <a:ext cx="8715404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Өмір </a:t>
            </a: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мәңгі, уақыт мүмкін, елес,</a:t>
            </a:r>
            <a:endParaRPr kumimoji="0" lang="ru-RU" sz="4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  Кел, болашақ! Сауық құр, күлкіңе көш!</a:t>
            </a:r>
            <a:endParaRPr kumimoji="0" lang="ru-RU" sz="4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  Бір күн шықса, бір күннің батуы анық,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  Екі күннің тұруы мүмкін емес</a:t>
            </a:r>
            <a:r>
              <a:rPr kumimoji="0" lang="ru-RU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 KZ" pitchFamily="18" charset="0"/>
                <a:cs typeface="Times New Roman" pitchFamily="18" charset="0"/>
              </a:rPr>
              <a:t>                                    </a:t>
            </a:r>
            <a:r>
              <a:rPr lang="ru-RU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 KZ" pitchFamily="18" charset="0"/>
                <a:cs typeface="Times New Roman" pitchFamily="18" charset="0"/>
              </a:rPr>
              <a:t>М.Мақатаев</a:t>
            </a:r>
            <a:r>
              <a:rPr kumimoji="0" lang="ru-RU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</a:rPr>
              <a:t> 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28605"/>
            <a:ext cx="9144000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Ой шақыру</a:t>
            </a:r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(қызығушылықты ояту сатысы </a:t>
            </a:r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685800"/>
            <a:ext cx="9144000" cy="6172200"/>
          </a:xfrm>
          <a:noFill/>
        </p:spPr>
      </p:pic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371600" y="228600"/>
            <a:ext cx="1841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000" b="1">
              <a:latin typeface="Times New Roman" pitchFamily="18" charset="0"/>
            </a:endParaRP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k-KZ" sz="3200" b="1" dirty="0">
                <a:latin typeface="Times New Roman" pitchFamily="18" charset="0"/>
              </a:rPr>
              <a:t>                       </a:t>
            </a:r>
            <a:r>
              <a:rPr lang="kk-KZ" sz="3600" b="1" dirty="0" smtClean="0">
                <a:latin typeface="Times New Roman" pitchFamily="18" charset="0"/>
              </a:rPr>
              <a:t>Бұл </a:t>
            </a:r>
            <a:r>
              <a:rPr lang="kk-KZ" sz="3600" b="1" dirty="0">
                <a:latin typeface="Times New Roman" pitchFamily="18" charset="0"/>
              </a:rPr>
              <a:t>қай жерде болып еді?</a:t>
            </a:r>
            <a:endParaRPr lang="ru-RU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838200"/>
            <a:ext cx="9144000" cy="6019800"/>
          </a:xfrm>
          <a:noFill/>
        </p:spPr>
      </p:pic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8925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2000" b="1" dirty="0">
                <a:latin typeface="Times New Roman" pitchFamily="18" charset="0"/>
              </a:rPr>
              <a:t>     </a:t>
            </a:r>
            <a:r>
              <a:rPr lang="kk-KZ" sz="3200" b="1" dirty="0" smtClean="0">
                <a:latin typeface="Times New Roman" pitchFamily="18" charset="0"/>
              </a:rPr>
              <a:t>Кейіпкерлер туралы қандай оқиғаны білесіз?</a:t>
            </a:r>
            <a:endParaRPr lang="ru-RU" sz="2000" b="1" dirty="0" smtClean="0">
              <a:latin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857232"/>
            <a:ext cx="9144000" cy="6000768"/>
          </a:xfrm>
          <a:noFill/>
        </p:spPr>
      </p:pic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974725" y="166688"/>
            <a:ext cx="10826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>
              <a:latin typeface="Times New Roman" pitchFamily="18" charset="0"/>
            </a:endParaRPr>
          </a:p>
        </p:txBody>
      </p:sp>
      <p:sp>
        <p:nvSpPr>
          <p:cNvPr id="27652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3200" b="1" dirty="0">
                <a:latin typeface="Times New Roman" pitchFamily="18" charset="0"/>
              </a:rPr>
              <a:t>                     </a:t>
            </a:r>
            <a:r>
              <a:rPr lang="kk-KZ" sz="3200" b="1" dirty="0" smtClean="0">
                <a:latin typeface="Times New Roman" pitchFamily="18" charset="0"/>
              </a:rPr>
              <a:t>  </a:t>
            </a:r>
            <a:r>
              <a:rPr lang="kk-KZ" sz="3200" b="1" dirty="0">
                <a:latin typeface="Times New Roman" pitchFamily="18" charset="0"/>
              </a:rPr>
              <a:t>Қашан,кіммен кездесті</a:t>
            </a:r>
            <a:r>
              <a:rPr lang="kk-KZ" sz="3200" b="1" dirty="0" smtClean="0">
                <a:latin typeface="Times New Roman" pitchFamily="18" charset="0"/>
              </a:rPr>
              <a:t>?</a:t>
            </a:r>
          </a:p>
          <a:p>
            <a:r>
              <a:rPr lang="kk-KZ" sz="3200" b="1" dirty="0" smtClean="0">
                <a:latin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62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a-E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ҮІ. “Түсініктеме күнделігі” 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35743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(карточкадағы ойды жалғастыру)</a:t>
            </a:r>
            <a:endParaRPr kumimoji="0" lang="ru-RU" sz="2800" b="1" i="0" u="none" strike="noStrike" cap="all" spc="0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a-ES" sz="2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     Берілген үзінді бойынша қандай оқиға екендігін анықтап, өз пікіріңді қосып, әңгімелеп жаз.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62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 топ   Қожаның қай сәті  бейнеленген?</a:t>
            </a:r>
            <a:endParaRPr kumimoji="0" lang="ru-RU" sz="2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Төбемнен шатыр етіп, жай түскендей болды. Не істерімді білмеген қалпымда орнымнан сүйретіліп түрегеле бердім. Маңдайымнан бұрқ етіп,  суық терім шығып кетті. Ох, шіркін-ай!</a:t>
            </a: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143116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  топ   Қожаның қай сәті  бейнеленген?</a:t>
            </a:r>
            <a:endParaRPr kumimoji="0" lang="ru-RU" sz="2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Есікті аша бергенімде, тынысым мүлде бітіп, жүрегім тоқтап қалғандай болды. Сол кездегі келбетім көлденең көзге тірі аруақ тәрізді қыбырлаған бірдеңеге ұқсар деймін...</a:t>
            </a:r>
            <a:r>
              <a:rPr kumimoji="0" lang="ca-ES" sz="2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857628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ІІІ  топ </a:t>
            </a:r>
            <a:r>
              <a:rPr kumimoji="0" lang="ca-ES" sz="2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2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Қожаның қай сәті бейнеленген?</a:t>
            </a:r>
            <a:r>
              <a:rPr kumimoji="0" lang="ca-ES" sz="2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ca-ES" sz="28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 KZ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“Кешкі астан кейін төр үйге кіріп, шамды жақтым да, сырттан ештеңе көрінбестей етіп. Терезе перделерін түсірдім. Бұрышта кісі бойы айна тұр...”</a:t>
            </a:r>
            <a:r>
              <a:rPr kumimoji="0" lang="ru-RU" sz="2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</a:rPr>
              <a:t> 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4034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1983" y="0"/>
            <a:ext cx="644003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ҮІІ. Бес жолды өлең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785794"/>
            <a:ext cx="8715404" cy="13542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1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Бір зат есім</a:t>
            </a:r>
            <a:endParaRPr kumimoji="0" lang="ru-RU" sz="1600" b="1" i="0" u="none" strike="noStrike" cap="all" spc="0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1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Екі сын есім</a:t>
            </a:r>
            <a:endParaRPr kumimoji="0" lang="ru-RU" sz="1600" b="1" i="0" u="none" strike="noStrike" cap="all" spc="0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1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Үш  етістік </a:t>
            </a:r>
            <a:endParaRPr kumimoji="0" lang="ru-RU" sz="1600" b="1" i="0" u="none" strike="noStrike" cap="all" spc="0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1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Мағыналы сөйлем (қанатты сөз, мақал  алуға болады)</a:t>
            </a:r>
            <a:endParaRPr kumimoji="0" lang="ru-RU" sz="1600" b="1" i="0" u="none" strike="noStrike" cap="all" spc="0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1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Тақырыпты айқындайтын  сөзге синоним сөздер.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97060" y="2214555"/>
            <a:ext cx="429476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 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Қожаберген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57224" y="2967335"/>
            <a:ext cx="46671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 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Жантас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5786" y="3857628"/>
            <a:ext cx="471130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ІІІ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Жанар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1138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9144000" cy="51398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Қожаберген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Алғыр, ақылды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Еркелейді, намыстанады, түзелуге бет бұрады.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Мойнына алса адам  баласының қолынан келмейтіні жоқ.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Ақылды, әділ, мейірімді, сезімтал, парасатты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3186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7158" y="142852"/>
            <a:ext cx="8184643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Жантас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Сұмпайы, өсекші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Біреуді біреуге атыстырады, от салады, өсек айтады.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Аузы – басы сүйреңдеп </a:t>
            </a: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өсек</a:t>
            </a: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 айтқан жақсы қылық емес.</a:t>
            </a:r>
            <a:endParaRPr kumimoji="0" lang="ru-RU" sz="40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Сыпсыңдағыш, сумақай, өсекші, судырлақ, қу.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4210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-142900"/>
            <a:ext cx="9144000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Жанар</a:t>
            </a:r>
            <a:endParaRPr kumimoji="0" lang="ru-RU" sz="4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Үздік, тәрбиелі.</a:t>
            </a:r>
            <a:endParaRPr kumimoji="0" lang="ru-RU" sz="4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Жақсы оқиды, шындықты айтады, әділдік үшін күресе біледі.</a:t>
            </a:r>
            <a:endParaRPr kumimoji="0" lang="ru-RU" sz="4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Жақсылықты жанына жолдас етеді.</a:t>
            </a:r>
            <a:endParaRPr kumimoji="0" lang="ca-ES" sz="4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 KZ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Еңбекқор, ізденімпаз, алғыр, тәрбиелі, уәдесіне берік</a:t>
            </a:r>
            <a:r>
              <a:rPr kumimoji="0" lang="ca-ES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40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</a:rPr>
              <a:t> 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5058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ҮІІІ. 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Бейнелер сөйлейді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785926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Әр топ өздеріне ұнаған Қожаны бейнелейтін көріністің суретін салып қорғайды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C:\Documents and Settings\Администратор\Мои документы\Cлайд фоны\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1571612"/>
            <a:ext cx="8929718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 топ 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Түбінде адам  болатын  бала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4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 топ 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 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жақсы бала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ru-RU" sz="48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ІІІ  топ 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 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тентек бала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ca-ES" sz="48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 KZ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</a:rPr>
              <a:t> 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357166"/>
            <a:ext cx="91440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3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ІІІ. </a:t>
            </a:r>
            <a:r>
              <a:rPr kumimoji="0" lang="ca-ES" sz="3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Топтастыру </a:t>
            </a:r>
            <a:r>
              <a:rPr kumimoji="0" lang="ca-ES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6082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1"/>
            <a:ext cx="91440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ІХ. 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Өнерлі өрге жүзер</a:t>
            </a:r>
            <a:r>
              <a:rPr kumimoji="0" lang="ca-ES" sz="48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357296"/>
            <a:ext cx="85725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Актерлық қабілетің қандай</a:t>
            </a:r>
            <a:r>
              <a:rPr lang="ca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ca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a-E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Үйде мәтін </a:t>
            </a:r>
            <a:r>
              <a:rPr lang="ca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мазмұны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ca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бойынша </a:t>
            </a:r>
            <a:r>
              <a:rPr lang="ca-E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алдын  ала дайындалып  келген көрін</a:t>
            </a:r>
            <a:r>
              <a:rPr lang="ru-RU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ca-E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стерін көрсетеді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7106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-285784" y="0"/>
            <a:ext cx="9429784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Рефлексия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" name="Picture 4" descr="C:\Documents and Settings\Admin\Мои документы\для презентаций\Анимация\анимашки\smail2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000108"/>
            <a:ext cx="2071702" cy="2000264"/>
          </a:xfrm>
          <a:prstGeom prst="ellipse">
            <a:avLst/>
          </a:prstGeom>
          <a:noFill/>
        </p:spPr>
      </p:pic>
      <p:pic>
        <p:nvPicPr>
          <p:cNvPr id="8" name="Picture 3" descr="C:\Documents and Settings\Admin\Мои документы\для презентаций\Анимация\анимашки\smail18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12" y="3786190"/>
            <a:ext cx="2643206" cy="1928826"/>
          </a:xfrm>
          <a:prstGeom prst="smileyFace">
            <a:avLst/>
          </a:prstGeom>
          <a:noFill/>
        </p:spPr>
      </p:pic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928794" y="3143248"/>
          <a:ext cx="4071966" cy="3040065"/>
        </p:xfrm>
        <a:graphic>
          <a:graphicData uri="http://schemas.openxmlformats.org/presentationml/2006/ole">
            <p:oleObj spid="_x0000_s47107" r:id="rId6" imgW="3974400" imgH="3468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8130" name="Picture 2" descr="C:\Documents and Settings\Администратор\Мои документы\Cлайд фоны\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785927"/>
            <a:ext cx="842968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2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“Бақытты балалық шақ” </a:t>
            </a:r>
            <a:endParaRPr lang="ru-RU" sz="2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a-ES" sz="2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Қожаның кинофильмде жаза алмаған </a:t>
            </a:r>
            <a:r>
              <a:rPr lang="ca-E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шығармасы</a:t>
            </a:r>
            <a:r>
              <a:rPr lang="ru-RU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келу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642918"/>
            <a:ext cx="91440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 KZ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 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Қожаның сотқар  болуына себеп нәрселер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Қожаның әдепті жолға түсуіне  себеп нәрселер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ІІІ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Қожаны Майқанованың, Жантастың ұнатпау себебі, Оспановтың, Анфиса Михайловнаның, Жанардың ұнату  себептері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00042"/>
            <a:ext cx="9144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ca-ES" sz="32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ІҮ. </a:t>
            </a:r>
            <a:r>
              <a:rPr kumimoji="0" lang="ca-ES" sz="32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2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Еркін жауап</a:t>
            </a:r>
            <a:r>
              <a:rPr kumimoji="0" lang="ca-ES" sz="32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474345"/>
            <a:ext cx="914400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 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Қожаның сотқар  болуына себеп нәрселер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    1.Ә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Calibri" pitchFamily="34" charset="0"/>
              </a:rPr>
              <a:t>жесіні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ң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еркелетуі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2. Әкесін сағынуы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  3.Анасын 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қ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Calibri" pitchFamily="34" charset="0"/>
              </a:rPr>
              <a:t>ыз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ғ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Calibri" pitchFamily="34" charset="0"/>
              </a:rPr>
              <a:t>ануы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4 Жантас сияқтыларды жек көруі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    5   Ө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Calibri" pitchFamily="34" charset="0"/>
              </a:rPr>
              <a:t>зіні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ң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менмендігі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  6      Еркелігі, балалы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ғ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Calibri" pitchFamily="34" charset="0"/>
              </a:rPr>
              <a:t>ы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1"/>
            <a:ext cx="9144000" cy="6186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  топ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Қожаның әдепті жолға түсуіне  себеп нәрселер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    1 Анасын аяуы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2  Сәйбек қарт, Оспанов  </a:t>
            </a:r>
            <a:r>
              <a:rPr kumimoji="0" lang="ru-RU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тқан 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естеліктер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3 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Ма</a:t>
            </a:r>
            <a:r>
              <a:rPr kumimoji="0" lang="ru-RU" sz="3600" b="1" i="0" u="none" strike="noStrike" cap="none" spc="0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қанованың 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педагогикалық кеңестен шығып бара жатып айтқан сөздері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Arial" pitchFamily="34" charset="0"/>
              </a:rPr>
              <a:t>     4  Ә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Calibri" pitchFamily="34" charset="0"/>
              </a:rPr>
              <a:t>жесін</a:t>
            </a: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 сыйлауы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5   Болашағын ойлауы</a:t>
            </a:r>
            <a:endParaRPr kumimoji="0" lang="ru-RU" sz="36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6   Жанарға ұнау үшін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142852"/>
            <a:ext cx="8929718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ІІІ топ </a:t>
            </a: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Қожаны Майқанованың, Жантастың ұнатпау себебі, Оспановтың, Анфиса Михайловнаның, Жанардың ұнату  себептері</a:t>
            </a: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ru-RU" sz="32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Майқанова өтірік айтқандығы, сумкасына бақа салғандығы үшін ұнатпады.</a:t>
            </a:r>
            <a:endParaRPr kumimoji="0" lang="ru-RU" sz="32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Жантас өзінен жоғары, жақсы оқығандығы үшін ұнатпады.</a:t>
            </a:r>
            <a:endParaRPr kumimoji="0" lang="ru-RU" sz="32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Calibri" pitchFamily="34" charset="0"/>
                <a:cs typeface="Times New Roman" pitchFamily="18" charset="0"/>
              </a:rPr>
              <a:t>Оспанов, Анна Михайловна бала жанын түсіне білді.  Әділдігі, зеректігі, балалық қылықтары үшін ұнатты. </a:t>
            </a:r>
            <a:endParaRPr kumimoji="0" lang="ca-ES" sz="32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 KZ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 KZ" pitchFamily="18" charset="0"/>
                <a:ea typeface="Times New Roman" pitchFamily="18" charset="0"/>
                <a:cs typeface="Times New Roman" pitchFamily="18" charset="0"/>
              </a:rPr>
              <a:t>Жанар үздік оқығандығы. Әділдігі, өсек-өтірік айтпайтындығы үшін ұнатты</a:t>
            </a:r>
            <a:r>
              <a:rPr kumimoji="0" lang="ru-RU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</a:rPr>
              <a:t> 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C:\Documents and Settings\Администратор\Мои документы\Cлайд фоны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85786" y="1169550"/>
            <a:ext cx="7786742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6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Ү. Сергіту сәті 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-214338"/>
            <a:ext cx="9144000" cy="7072338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838200" indent="-838200" algn="l" eaLnBrk="1" hangingPunct="1">
              <a:defRPr/>
            </a:pPr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sz="67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Бұл қай сәт?</a:t>
            </a:r>
            <a:r>
              <a:rPr lang="kk-KZ" sz="6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5300" dirty="0" smtClean="0">
                <a:latin typeface="Times New Roman" pitchFamily="18" charset="0"/>
                <a:cs typeface="Times New Roman" pitchFamily="18" charset="0"/>
              </a:rPr>
              <a:t>“Төбемнен жай түскендей болды. Не істерімді білмеген қалпымда орнымнан сүйретіліп түрегеле бердім. Маңдайымнан бұрқ етіп суық терім шығып кетті. Ох, шіркін,ай!”</a:t>
            </a: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30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157</TotalTime>
  <Words>738</Words>
  <Application>Microsoft Office PowerPoint</Application>
  <PresentationFormat>Экран (4:3)</PresentationFormat>
  <Paragraphs>134</Paragraphs>
  <Slides>32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            Бұл қай сәт? “Төбемнен жай түскендей болды. Не істерімді білмеген қалпымда орнымнан сүйретіліп түрегеле бердім. Маңдайымнан бұрқ етіп суық терім шығып кетті. Ох, шіркін,ай!” </vt:lpstr>
      <vt:lpstr> </vt:lpstr>
      <vt:lpstr>                            Бұл қай сәт?   “Маңдайдан буым бұрқырап,есік  алдына шықтым.  Сәйбек    көрінбейді. Омырауымды ағытып,желпініп, ойланып тұрмын. Не деп шешер екен? Мектептен шынымен-ақ шығара ма?” </vt:lpstr>
      <vt:lpstr> </vt:lpstr>
      <vt:lpstr> </vt:lpstr>
      <vt:lpstr>                 Бұл кім?  “ Галифе шалбар киген жіңішке аяқтары сидиып, шашы қақ жарыла желбіреп,қаздиып тұр.” </vt:lpstr>
      <vt:lpstr> </vt:lpstr>
      <vt:lpstr> </vt:lpstr>
      <vt:lpstr>                                 Бұл кім?    “Сен оқуды тастасаң,маған ілесіп тастады деп екеуімізді бірдей қудалап пәле қылады. Оқи бер. Оқудың түбіне сен-ақ  жет. Мүмкін кейін дырдай бастықтың бірі болып шығарсың.Сонда маған шапағатың тиер.”  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Зауре</cp:lastModifiedBy>
  <cp:revision>18</cp:revision>
  <dcterms:created xsi:type="dcterms:W3CDTF">2015-02-13T17:32:03Z</dcterms:created>
  <dcterms:modified xsi:type="dcterms:W3CDTF">2020-05-05T11:52:46Z</dcterms:modified>
</cp:coreProperties>
</file>