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2" r:id="rId2"/>
    <p:sldId id="279" r:id="rId3"/>
    <p:sldId id="267" r:id="rId4"/>
    <p:sldId id="280" r:id="rId5"/>
    <p:sldId id="268" r:id="rId6"/>
    <p:sldId id="281" r:id="rId7"/>
    <p:sldId id="282" r:id="rId8"/>
    <p:sldId id="269" r:id="rId9"/>
    <p:sldId id="270" r:id="rId10"/>
    <p:sldId id="272" r:id="rId11"/>
    <p:sldId id="273" r:id="rId12"/>
    <p:sldId id="271" r:id="rId13"/>
    <p:sldId id="274" r:id="rId14"/>
    <p:sldId id="283" r:id="rId15"/>
    <p:sldId id="276" r:id="rId16"/>
    <p:sldId id="277" r:id="rId17"/>
    <p:sldId id="278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A5FFDB-7F32-4D63-8730-562CB911FDB2}" type="datetimeFigureOut">
              <a:rPr lang="ru-RU" smtClean="0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ECA1FE-9A45-46DD-B413-E230AE919D3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231C15-8980-432A-AD1B-919C1E72A207}" type="datetimeFigureOut">
              <a:rPr lang="ru-RU" smtClean="0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39BCF2-D4D9-443B-9B10-78F64B9A4FD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6DFB08-475C-44AA-B261-153D61A28E5D}" type="datetimeFigureOut">
              <a:rPr lang="ru-RU" smtClean="0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CF9597-3B94-4D45-AB72-8464490DE7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6F6378-04E6-484D-94CA-EF7B605D226C}" type="datetimeFigureOut">
              <a:rPr lang="ru-RU" smtClean="0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8C3FA6-7B9F-42F6-8573-4E48A066335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4AB830-D260-4881-8D1D-273496D7DE30}" type="datetimeFigureOut">
              <a:rPr lang="ru-RU" smtClean="0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434891-B767-408F-A193-27FD2BFAA0E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79388" y="188913"/>
            <a:ext cx="8785225" cy="6480175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4B2946-CE54-46FB-835A-27087D03F98A}" type="datetimeFigureOut">
              <a:rPr lang="ru-RU" smtClean="0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B16C1A-6651-4F24-9F21-A7EF960FC8D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247DBD-0A29-4AC5-80BB-0127E05C6704}" type="datetimeFigureOut">
              <a:rPr lang="ru-RU" smtClean="0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65521-311F-42A8-B4F2-3AD3FCD2BD3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932D06-4A79-4D57-9DD9-10FD79818976}" type="datetimeFigureOut">
              <a:rPr lang="ru-RU" smtClean="0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06C187-0A06-4ACF-9DC2-E6AB1E17CD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EE659B-9A52-457C-A60A-3051FB1FD357}" type="datetimeFigureOut">
              <a:rPr lang="ru-RU" smtClean="0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2BFBA9-CA44-470D-A7C3-5FE504CAE3F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5B3F1F-0A51-4F05-AEE2-E1A55CC804F6}" type="datetimeFigureOut">
              <a:rPr lang="ru-RU" smtClean="0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FDE6F5-2B70-448A-9D0A-895EBB2EE45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DA7CF5-DBA2-44CD-95FC-5EAF2A1FD573}" type="datetimeFigureOut">
              <a:rPr lang="ru-RU" smtClean="0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32C450-5AAD-4CCD-B0D6-4B0606EF023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5B34B08-E1D3-49B5-A037-DA33997BE6CC}" type="datetimeFigureOut">
              <a:rPr lang="ru-RU" smtClean="0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B0BC0A1-692E-4A30-828E-686F380A7F3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Блок-схема: документ 6"/>
          <p:cNvSpPr/>
          <p:nvPr userDrawn="1"/>
        </p:nvSpPr>
        <p:spPr>
          <a:xfrm rot="10800000" flipH="1">
            <a:off x="0" y="0"/>
            <a:ext cx="9144000" cy="6858000"/>
          </a:xfrm>
          <a:prstGeom prst="flowChartDocumen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0" y="6642100"/>
            <a:ext cx="12461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FokinaLida.75@mail.ru</a:t>
            </a:r>
            <a:endParaRPr lang="en-US" sz="8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7" descr="2.pn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3068638"/>
            <a:ext cx="9144000" cy="378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 userDrawn="1"/>
        </p:nvSpPr>
        <p:spPr>
          <a:xfrm>
            <a:off x="179512" y="188640"/>
            <a:ext cx="8784976" cy="6480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643050"/>
            <a:ext cx="8229600" cy="1143000"/>
          </a:xfrm>
        </p:spPr>
        <p:txBody>
          <a:bodyPr>
            <a:noAutofit/>
          </a:bodyPr>
          <a:lstStyle/>
          <a:p>
            <a:r>
              <a:rPr lang="kk-KZ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Нұр</a:t>
            </a:r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Сұлтан қаласы </a:t>
            </a:r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№86Мектеп-гимназиясының </a:t>
            </a:r>
            <a:r>
              <a:rPr lang="ru-RU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бастауыш</a:t>
            </a:r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мұғалімі</a:t>
            </a:r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Сарай </a:t>
            </a:r>
            <a:r>
              <a:rPr lang="ru-RU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Нұржан</a:t>
            </a:r>
            <a:b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2-</a:t>
            </a:r>
            <a:r>
              <a:rPr lang="kk-KZ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br>
              <a:rPr lang="kk-KZ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Әдебиеттік оқу</a:t>
            </a:r>
            <a:br>
              <a:rPr lang="kk-KZ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Сабақтың тақырыбы:</a:t>
            </a:r>
            <a:br>
              <a:rPr lang="kk-KZ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Кім жомарт? Не жомарт?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i="1" dirty="0">
                <a:latin typeface="Cambria Math" panose="02040503050406030204" pitchFamily="18" charset="0"/>
                <a:ea typeface="Cambria Math" panose="02040503050406030204" pitchFamily="18" charset="0"/>
                <a:cs typeface="AngsanaUPC" panose="02020603050405020304" pitchFamily="18" charset="-34"/>
              </a:rPr>
              <a:t>Сәуірдің алтысы</a:t>
            </a:r>
            <a:br>
              <a:rPr lang="kk-KZ" b="1" i="1" dirty="0">
                <a:latin typeface="Cambria Math" panose="02040503050406030204" pitchFamily="18" charset="0"/>
                <a:ea typeface="Cambria Math" panose="02040503050406030204" pitchFamily="18" charset="0"/>
                <a:cs typeface="AngsanaUPC" panose="02020603050405020304" pitchFamily="18" charset="-34"/>
              </a:rPr>
            </a:br>
            <a:r>
              <a:rPr lang="kk-KZ" b="1" i="1" dirty="0">
                <a:latin typeface="Cambria Math" panose="02040503050406030204" pitchFamily="18" charset="0"/>
                <a:ea typeface="Cambria Math" panose="02040503050406030204" pitchFamily="18" charset="0"/>
                <a:cs typeface="AngsanaUPC" panose="02020603050405020304" pitchFamily="18" charset="-34"/>
              </a:rPr>
              <a:t>Сынып жұмысы</a:t>
            </a:r>
            <a:endParaRPr lang="ru-RU" b="1" i="1" dirty="0">
              <a:latin typeface="Cambria Math" panose="02040503050406030204" pitchFamily="18" charset="0"/>
              <a:ea typeface="Cambria Math" panose="02040503050406030204" pitchFamily="18" charset="0"/>
              <a:cs typeface="AngsanaUPC" panose="02020603050405020304" pitchFamily="18" charset="-34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b="1" i="1" dirty="0"/>
              <a:t>               </a:t>
            </a:r>
            <a:r>
              <a:rPr lang="kk-KZ" b="1" i="1" dirty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Кім жомарт? Не жомарт?</a:t>
            </a:r>
          </a:p>
          <a:p>
            <a:pPr>
              <a:buNone/>
            </a:pPr>
            <a:r>
              <a:rPr lang="kk-KZ" b="1" i="1" dirty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               Мұзафар Әлімбаев.</a:t>
            </a:r>
            <a:endParaRPr lang="ru-RU" b="1" i="1" dirty="0">
              <a:solidFill>
                <a:srgbClr val="FF0000"/>
              </a:solidFill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39952" y="1628800"/>
            <a:ext cx="4646320" cy="4176464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  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Мұзафар Әлімбаев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1923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29қазанда  Павлодар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облысы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Шербақты ауданындағы Маралды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ауылында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туған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–Қазақстанның халық жазушысы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және ақын.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Ұлы Отан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соғысына қатысқан.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Әдебиетке соғыстан кейін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1948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25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жасында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келді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 descr="C:\Users\ASD\Desktop\879623_1506605975_154ac_Alimbaev_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628800"/>
            <a:ext cx="3816424" cy="407880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7848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“Кім жомарт?Не жомарт?” өлеңнің авторы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>
                <a:solidFill>
                  <a:schemeClr val="tx2"/>
                </a:solidFill>
              </a:rPr>
              <a:t>Мақал-мәтел .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dirty="0">
                <a:solidFill>
                  <a:schemeClr val="tx2"/>
                </a:solidFill>
              </a:rPr>
              <a:t>Сараңда бар болса да  – жоқ .</a:t>
            </a:r>
          </a:p>
          <a:p>
            <a:pPr>
              <a:buNone/>
            </a:pPr>
            <a:r>
              <a:rPr lang="kk-KZ" b="1" dirty="0">
                <a:solidFill>
                  <a:schemeClr val="tx2"/>
                </a:solidFill>
              </a:rPr>
              <a:t>    Жомартта жоқ болса да – тоқ .</a:t>
            </a:r>
            <a:endParaRPr lang="ru-RU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35696" y="692696"/>
            <a:ext cx="4896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800" b="1" dirty="0">
                <a:latin typeface="Times New Roman" pitchFamily="18" charset="0"/>
                <a:cs typeface="Times New Roman" pitchFamily="18" charset="0"/>
              </a:rPr>
              <a:t>5-жаттығу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55576" y="1700808"/>
          <a:ext cx="7344816" cy="25360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74791">
                <a:tc>
                  <a:txBody>
                    <a:bodyPr/>
                    <a:lstStyle/>
                    <a:p>
                      <a:pPr algn="ctr"/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Кім жомарт?</a:t>
                      </a:r>
                    </a:p>
                    <a:p>
                      <a:pPr algn="ctr"/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Не жомарт?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dirty="0">
                          <a:latin typeface="Times New Roman" pitchFamily="18" charset="0"/>
                          <a:cs typeface="Times New Roman" pitchFamily="18" charset="0"/>
                        </a:rPr>
                        <a:t>Неліктен?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063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063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Сабақты бекіту сұрақтары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/>
              <a:t>“Кабунамэ” деген не?</a:t>
            </a:r>
          </a:p>
          <a:p>
            <a:r>
              <a:rPr lang="kk-KZ" dirty="0"/>
              <a:t>Қайқаус кім?</a:t>
            </a:r>
          </a:p>
          <a:p>
            <a:r>
              <a:rPr lang="kk-KZ" dirty="0"/>
              <a:t>Өлең сендерге ұнады ма?</a:t>
            </a:r>
          </a:p>
          <a:p>
            <a:r>
              <a:rPr lang="kk-KZ" dirty="0"/>
              <a:t>Өлеңдегі негізгі ой қандай?</a:t>
            </a:r>
          </a:p>
          <a:p>
            <a:r>
              <a:rPr lang="kk-KZ" dirty="0"/>
              <a:t>Жомарттық дегенді қалай түсінеміз?</a:t>
            </a:r>
          </a:p>
          <a:p>
            <a:r>
              <a:rPr lang="kk-KZ" dirty="0"/>
              <a:t>Жомарт адам қандай адам?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Рефлекция.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412776"/>
            <a:ext cx="7329510" cy="388843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-Сабақ сендерге ұнады ма?</a:t>
            </a:r>
          </a:p>
          <a:p>
            <a:pPr>
              <a:buFontTx/>
              <a:buChar char="-"/>
            </a:pP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-Несімен ұнады?</a:t>
            </a:r>
          </a:p>
          <a:p>
            <a:pPr>
              <a:buFontTx/>
              <a:buChar char="-"/>
            </a:pP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-Сабақтан жаңа нені білдіңдер?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Үйге  тапсырма 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:</a:t>
            </a:r>
            <a:endParaRPr lang="ru-RU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24482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dirty="0"/>
              <a:t> 1. Өлеңді жаттау.</a:t>
            </a:r>
          </a:p>
          <a:p>
            <a:pPr>
              <a:buNone/>
            </a:pPr>
            <a:r>
              <a:rPr lang="kk-KZ" dirty="0"/>
              <a:t> 2.</a:t>
            </a:r>
            <a:r>
              <a:rPr lang="en-US" dirty="0"/>
              <a:t>”</a:t>
            </a:r>
            <a:r>
              <a:rPr lang="kk-KZ" dirty="0"/>
              <a:t>Қабуснамадан </a:t>
            </a:r>
            <a:r>
              <a:rPr lang="en-US" dirty="0"/>
              <a:t>”</a:t>
            </a:r>
            <a:r>
              <a:rPr lang="kk-KZ" dirty="0"/>
              <a:t> берілген үзіндіні оқу , түсіну.</a:t>
            </a:r>
          </a:p>
          <a:p>
            <a:pPr>
              <a:buNone/>
            </a:pPr>
            <a:r>
              <a:rPr lang="kk-KZ" dirty="0"/>
              <a:t> 3. 6-жаттығу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04864"/>
            <a:ext cx="8229600" cy="1368152"/>
          </a:xfrm>
        </p:spPr>
        <p:txBody>
          <a:bodyPr>
            <a:normAutofit fontScale="90000"/>
          </a:bodyPr>
          <a:lstStyle/>
          <a:p>
            <a:r>
              <a:rPr lang="kk-KZ" sz="6000" i="1" dirty="0">
                <a:solidFill>
                  <a:srgbClr val="FF0000"/>
                </a:solidFill>
                <a:latin typeface="+mn-lt"/>
              </a:rPr>
              <a:t>Келгендеріңізге рахмет!</a:t>
            </a:r>
            <a:endParaRPr lang="ru-RU" sz="6000" i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Сабақтың мақсаты: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517632" cy="4536504"/>
          </a:xfrm>
        </p:spPr>
        <p:txBody>
          <a:bodyPr>
            <a:normAutofit/>
          </a:bodyPr>
          <a:lstStyle/>
          <a:p>
            <a:r>
              <a:rPr lang="kk-KZ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2.1.5.1 - өз ойы мен сезімін тірек сөздерді пайдалана отырып жеткізу</a:t>
            </a: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2.2.9.1 - сұраққа жауапты анықтамалық кітаптардан, жинақтардан, сөздіктерден табу және ақпаратты берілген үлгі кестеге салу</a:t>
            </a:r>
          </a:p>
        </p:txBody>
      </p:sp>
    </p:spTree>
    <p:extLst>
      <p:ext uri="{BB962C8B-B14F-4D97-AF65-F5344CB8AC3E}">
        <p14:creationId xmlns:p14="http://schemas.microsoft.com/office/powerpoint/2010/main" val="401226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kk-KZ" sz="7200" dirty="0">
                <a:solidFill>
                  <a:srgbClr val="92D050"/>
                </a:solidFill>
              </a:rPr>
              <a:t>Сөзжұмбақ шешу</a:t>
            </a:r>
            <a:r>
              <a:rPr lang="kk-KZ" dirty="0">
                <a:solidFill>
                  <a:srgbClr val="92D050"/>
                </a:solidFill>
              </a:rPr>
              <a:t>:</a:t>
            </a:r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84168" y="1263890"/>
            <a:ext cx="3059832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/>
              <a:t> </a:t>
            </a:r>
            <a:r>
              <a:rPr lang="kk-KZ" sz="1600" dirty="0"/>
              <a:t>1.Оқи берсең көзің ашылады,</a:t>
            </a:r>
          </a:p>
          <a:p>
            <a:r>
              <a:rPr lang="kk-KZ" sz="1600" dirty="0"/>
              <a:t>    Отыра берсең  ...  басынады.</a:t>
            </a:r>
          </a:p>
          <a:p>
            <a:r>
              <a:rPr lang="kk-KZ" sz="1600" dirty="0"/>
              <a:t> 2.Көз-...,қол батыр.   </a:t>
            </a:r>
          </a:p>
          <a:p>
            <a:r>
              <a:rPr lang="kk-KZ" sz="1600" dirty="0"/>
              <a:t> 3....мыңды жығар,</a:t>
            </a:r>
          </a:p>
          <a:p>
            <a:r>
              <a:rPr lang="kk-KZ" sz="1600" dirty="0"/>
              <a:t>    Білімсіз бірді жығар.</a:t>
            </a:r>
          </a:p>
          <a:p>
            <a:r>
              <a:rPr lang="kk-KZ" sz="1600" dirty="0"/>
              <a:t> 4.... білекте емес, жүректе.</a:t>
            </a:r>
          </a:p>
          <a:p>
            <a:r>
              <a:rPr lang="kk-KZ" sz="1600" dirty="0"/>
              <a:t> 5. .... алдымен өзін алдар.</a:t>
            </a:r>
          </a:p>
          <a:p>
            <a:r>
              <a:rPr lang="kk-KZ" sz="1600" dirty="0"/>
              <a:t> 6....  бала-арлы бала.</a:t>
            </a:r>
          </a:p>
          <a:p>
            <a:endParaRPr lang="kk-KZ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349439"/>
              </p:ext>
            </p:extLst>
          </p:nvPr>
        </p:nvGraphicFramePr>
        <p:xfrm>
          <a:off x="467542" y="1412774"/>
          <a:ext cx="5400600" cy="4032450"/>
        </p:xfrm>
        <a:graphic>
          <a:graphicData uri="http://schemas.openxmlformats.org/drawingml/2006/table">
            <a:tbl>
              <a:tblPr firstRow="1" firstCol="1" bandRow="1"/>
              <a:tblGrid>
                <a:gridCol w="2134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4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4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34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92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92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92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927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927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6927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6927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6927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6927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1348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1348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6927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1348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672075"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ж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2075"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207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2075"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2075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2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920841"/>
              </p:ext>
            </p:extLst>
          </p:nvPr>
        </p:nvGraphicFramePr>
        <p:xfrm>
          <a:off x="683567" y="692696"/>
          <a:ext cx="7704857" cy="4824534"/>
        </p:xfrm>
        <a:graphic>
          <a:graphicData uri="http://schemas.openxmlformats.org/drawingml/2006/table">
            <a:tbl>
              <a:tblPr firstRow="1" firstCol="1" bandRow="1"/>
              <a:tblGrid>
                <a:gridCol w="255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9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9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59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59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79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73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03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761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392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7164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9474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7143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32588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8593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8593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7143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85934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845136"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ж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л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қ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л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ы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қ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5136"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қ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қ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қ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513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і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л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і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і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8854"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ы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л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ы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қ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5136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ө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і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і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ш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і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5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ә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е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і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584816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dirty="0">
                <a:solidFill>
                  <a:schemeClr val="accent2">
                    <a:lumMod val="5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Қабуснамадан үзінді:</a:t>
            </a:r>
            <a:endParaRPr lang="ru-RU" i="1" dirty="0">
              <a:solidFill>
                <a:schemeClr val="accent2">
                  <a:lumMod val="5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435280" cy="5256584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/>
              <a:t>      Ей, </a:t>
            </a:r>
            <a:r>
              <a:rPr lang="ru-RU" b="1" dirty="0" err="1"/>
              <a:t>перзентім</a:t>
            </a:r>
            <a:r>
              <a:rPr lang="ru-RU" b="1" dirty="0"/>
              <a:t>, </a:t>
            </a:r>
            <a:r>
              <a:rPr lang="ru-RU" b="1" dirty="0" err="1"/>
              <a:t>егер</a:t>
            </a:r>
            <a:r>
              <a:rPr lang="ru-RU" b="1" dirty="0"/>
              <a:t> сен </a:t>
            </a:r>
            <a:r>
              <a:rPr lang="ru-RU" b="1" dirty="0" err="1"/>
              <a:t>жомарт</a:t>
            </a:r>
            <a:r>
              <a:rPr lang="ru-RU" b="1" dirty="0"/>
              <a:t> </a:t>
            </a:r>
            <a:r>
              <a:rPr lang="ru-RU" b="1" dirty="0" err="1"/>
              <a:t>адамдар</a:t>
            </a:r>
            <a:r>
              <a:rPr lang="ru-RU" b="1" dirty="0"/>
              <a:t> </a:t>
            </a:r>
            <a:r>
              <a:rPr lang="ru-RU" b="1" dirty="0" err="1"/>
              <a:t>сияқты</a:t>
            </a:r>
            <a:r>
              <a:rPr lang="ru-RU" b="1" dirty="0"/>
              <a:t> </a:t>
            </a:r>
            <a:r>
              <a:rPr lang="ru-RU" b="1" dirty="0" err="1"/>
              <a:t>халқыңа</a:t>
            </a:r>
            <a:r>
              <a:rPr lang="ru-RU" b="1" dirty="0"/>
              <a:t> </a:t>
            </a:r>
            <a:r>
              <a:rPr lang="ru-RU" b="1" dirty="0" err="1"/>
              <a:t>қызмет</a:t>
            </a:r>
            <a:r>
              <a:rPr lang="ru-RU" b="1" dirty="0"/>
              <a:t> </a:t>
            </a:r>
            <a:r>
              <a:rPr lang="ru-RU" b="1" dirty="0" err="1"/>
              <a:t>етуді</a:t>
            </a:r>
            <a:r>
              <a:rPr lang="ru-RU" b="1" dirty="0"/>
              <a:t> </a:t>
            </a:r>
            <a:r>
              <a:rPr lang="ru-RU" b="1" dirty="0" err="1"/>
              <a:t>ұнатсаң</a:t>
            </a:r>
            <a:r>
              <a:rPr lang="ru-RU" b="1" dirty="0"/>
              <a:t>, </a:t>
            </a:r>
            <a:r>
              <a:rPr lang="ru-RU" b="1" dirty="0" err="1"/>
              <a:t>әуелі</a:t>
            </a:r>
            <a:r>
              <a:rPr lang="ru-RU" b="1" dirty="0"/>
              <a:t> </a:t>
            </a:r>
            <a:r>
              <a:rPr lang="ru-RU" b="1" dirty="0" err="1"/>
              <a:t>жомарттықтың</a:t>
            </a:r>
            <a:r>
              <a:rPr lang="ru-RU" b="1" dirty="0"/>
              <a:t> не </a:t>
            </a:r>
            <a:r>
              <a:rPr lang="ru-RU" b="1" dirty="0" err="1"/>
              <a:t>екенін</a:t>
            </a:r>
            <a:r>
              <a:rPr lang="ru-RU" b="1" dirty="0"/>
              <a:t> </a:t>
            </a:r>
            <a:r>
              <a:rPr lang="ru-RU" b="1" dirty="0" err="1"/>
              <a:t>білгін</a:t>
            </a:r>
            <a:r>
              <a:rPr lang="ru-RU" b="1" dirty="0"/>
              <a:t>.</a:t>
            </a:r>
          </a:p>
          <a:p>
            <a:pPr>
              <a:buNone/>
            </a:pPr>
            <a:r>
              <a:rPr lang="kk-KZ" b="1" dirty="0"/>
              <a:t>      Жомарттықтың негізі үш нәрседен тұрады</a:t>
            </a:r>
            <a:r>
              <a:rPr lang="en-US" b="1" dirty="0"/>
              <a:t>:</a:t>
            </a:r>
          </a:p>
          <a:p>
            <a:pPr>
              <a:buNone/>
            </a:pPr>
            <a:r>
              <a:rPr lang="en-US" b="1" dirty="0"/>
              <a:t>    </a:t>
            </a:r>
            <a:r>
              <a:rPr lang="kk-KZ" b="1" dirty="0"/>
              <a:t>бірі – айтқан сөзіңді қалтқысыз орындау</a:t>
            </a:r>
            <a:r>
              <a:rPr lang="en-US" b="1" dirty="0"/>
              <a:t>;</a:t>
            </a:r>
            <a:r>
              <a:rPr lang="kk-KZ" b="1" dirty="0"/>
              <a:t> екіншісі – туралыққа (әділдікке) нұқсан келтірмеу</a:t>
            </a:r>
            <a:r>
              <a:rPr lang="en-US" b="1" dirty="0"/>
              <a:t>;</a:t>
            </a:r>
            <a:r>
              <a:rPr lang="kk-KZ" b="1" dirty="0"/>
              <a:t> үшіншісі – қайырымдылықты естен шығармау.</a:t>
            </a:r>
            <a:r>
              <a:rPr lang="en-US" b="1" dirty="0"/>
              <a:t> </a:t>
            </a:r>
            <a:endParaRPr lang="ru-RU" b="1" dirty="0"/>
          </a:p>
          <a:p>
            <a:pPr>
              <a:buNone/>
            </a:pPr>
            <a:endParaRPr lang="kk-K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“Кабуснамэ” деген не?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23928" y="1600200"/>
            <a:ext cx="4968552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kk-KZ" b="1" dirty="0">
                <a:latin typeface="Times New Roman" pitchFamily="18" charset="0"/>
                <a:cs typeface="Times New Roman" pitchFamily="18" charset="0"/>
              </a:rPr>
              <a:t>Кабуснамэ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-ертеде жазылған насихатқа толы, ақыл айту жанрында жазылған алтын қазыналы  кітап.</a:t>
            </a:r>
          </a:p>
          <a:p>
            <a:pPr>
              <a:buNone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Аталмыш оқу құралында 42 бөлім бар.</a:t>
            </a:r>
          </a:p>
          <a:p>
            <a:pPr>
              <a:buNone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Бұл кітап ел басқарушылар, діни адамдар, хандар, және ұстаздардың сүйікті кітабы болған.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esktop\Қашықтық оқу тапсырмала\905317_1470113350.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96752"/>
            <a:ext cx="3454400" cy="539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“Кабуснамэ” кітабын жазған кім?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95936" y="1484784"/>
            <a:ext cx="4690864" cy="4641379"/>
          </a:xfrm>
        </p:spPr>
        <p:txBody>
          <a:bodyPr>
            <a:noAutofit/>
          </a:bodyPr>
          <a:lstStyle/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“Кабуснамэ” кітабын жазған парсы жазушысы Қайқаус.</a:t>
            </a: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63 жасында өзінің ұлы Гиланшахқа арнап жазған кітабы.</a:t>
            </a: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Қайқауыс баласына Кабунамэ кітабын ұсынып тұрып, өзінің қартайғанын айтып: “Менің дүниедегі жиып-терген ең қымбат асыл заттарым-саған арнап жазған осы үгіт-насихат кітабым”,-дейді.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user\Desktop\Қашықтық оқу тапсырмала\img6.jpg"/>
          <p:cNvPicPr>
            <a:picLocks noChangeAspect="1" noChangeArrowheads="1"/>
          </p:cNvPicPr>
          <p:nvPr/>
        </p:nvPicPr>
        <p:blipFill>
          <a:blip r:embed="rId2" cstate="print"/>
          <a:srcRect l="64015" t="19551" r="3063" b="16906"/>
          <a:stretch>
            <a:fillRect/>
          </a:stretch>
        </p:blipFill>
        <p:spPr bwMode="auto">
          <a:xfrm>
            <a:off x="539552" y="1340768"/>
            <a:ext cx="3168352" cy="4608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Жомарттық негізгі неше нәрседен тұрады?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2411760" y="1628800"/>
            <a:ext cx="3888432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solidFill>
                  <a:schemeClr val="tx1"/>
                </a:solidFill>
              </a:rPr>
              <a:t>Жомарттық 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14800" y="297724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H="1">
            <a:off x="2051720" y="2708920"/>
            <a:ext cx="381744" cy="11304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4139952" y="3356992"/>
            <a:ext cx="21704" cy="122413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6177880" y="2924944"/>
            <a:ext cx="266328" cy="93610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solidFill>
                  <a:srgbClr val="00B050"/>
                </a:solidFill>
              </a:rPr>
              <a:t>Сергіту сәті.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196752"/>
            <a:ext cx="7543824" cy="4886003"/>
          </a:xfrm>
        </p:spPr>
        <p:txBody>
          <a:bodyPr/>
          <a:lstStyle/>
          <a:p>
            <a:r>
              <a:rPr lang="kk-KZ" dirty="0">
                <a:solidFill>
                  <a:srgbClr val="FF0000"/>
                </a:solidFill>
              </a:rPr>
              <a:t>Көтереміз оң қолды  иілеміз солға,</a:t>
            </a:r>
          </a:p>
          <a:p>
            <a:r>
              <a:rPr lang="kk-KZ" dirty="0">
                <a:solidFill>
                  <a:srgbClr val="FF0000"/>
                </a:solidFill>
              </a:rPr>
              <a:t>Көтереміз сол қолды иілеміз оңға</a:t>
            </a:r>
          </a:p>
          <a:p>
            <a:pPr>
              <a:buNone/>
            </a:pPr>
            <a:r>
              <a:rPr lang="kk-KZ" dirty="0">
                <a:solidFill>
                  <a:srgbClr val="FF0000"/>
                </a:solidFill>
              </a:rPr>
              <a:t>                       Оң аяқ, сол аяқ</a:t>
            </a:r>
          </a:p>
          <a:p>
            <a:pPr>
              <a:buNone/>
            </a:pPr>
            <a:r>
              <a:rPr lang="kk-KZ" dirty="0">
                <a:solidFill>
                  <a:srgbClr val="FF0000"/>
                </a:solidFill>
              </a:rPr>
              <a:t>                    Жаттығу оңай – ақ .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731</TotalTime>
  <Words>459</Words>
  <Application>Microsoft Office PowerPoint</Application>
  <PresentationFormat>Экран (4:3)</PresentationFormat>
  <Paragraphs>140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Batang</vt:lpstr>
      <vt:lpstr>Arial</vt:lpstr>
      <vt:lpstr>Calibri</vt:lpstr>
      <vt:lpstr>Cambria Math</vt:lpstr>
      <vt:lpstr>Times New Roman</vt:lpstr>
      <vt:lpstr>Тема Office</vt:lpstr>
      <vt:lpstr>Нұр-Сұлтан қаласы №86Мектеп-гимназиясының бастауыш сынып мұғалімі Сарай Нұржан 2-сынып Әдебиеттік оқу Сабақтың тақырыбы: Кім жомарт? Не жомарт?</vt:lpstr>
      <vt:lpstr>Сабақтың мақсаты: </vt:lpstr>
      <vt:lpstr>Сөзжұмбақ шешу:</vt:lpstr>
      <vt:lpstr>Презентация PowerPoint</vt:lpstr>
      <vt:lpstr>Қабуснамадан үзінді:</vt:lpstr>
      <vt:lpstr>“Кабуснамэ” деген не?</vt:lpstr>
      <vt:lpstr>“Кабуснамэ” кітабын жазған кім?</vt:lpstr>
      <vt:lpstr>Жомарттық негізгі неше нәрседен тұрады?</vt:lpstr>
      <vt:lpstr>Сергіту сәті.</vt:lpstr>
      <vt:lpstr>Сәуірдің алтысы Сынып жұмысы</vt:lpstr>
      <vt:lpstr>Презентация PowerPoint</vt:lpstr>
      <vt:lpstr>Мақал-мәтел .</vt:lpstr>
      <vt:lpstr>Презентация PowerPoint</vt:lpstr>
      <vt:lpstr>Сабақты бекіту сұрақтары</vt:lpstr>
      <vt:lpstr>Рефлекция.</vt:lpstr>
      <vt:lpstr>Үйге  тапсырма :</vt:lpstr>
      <vt:lpstr>Келгендеріңізге рахмет!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Компас</dc:creator>
  <cp:lastModifiedBy>Админ</cp:lastModifiedBy>
  <cp:revision>55</cp:revision>
  <dcterms:created xsi:type="dcterms:W3CDTF">2013-08-25T16:42:31Z</dcterms:created>
  <dcterms:modified xsi:type="dcterms:W3CDTF">2020-05-04T17:46:19Z</dcterms:modified>
</cp:coreProperties>
</file>