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6" r:id="rId4"/>
    <p:sldId id="259" r:id="rId5"/>
    <p:sldId id="260" r:id="rId6"/>
    <p:sldId id="257" r:id="rId7"/>
    <p:sldId id="258" r:id="rId8"/>
    <p:sldId id="264" r:id="rId9"/>
    <p:sldId id="261" r:id="rId10"/>
    <p:sldId id="263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5060" y="5052546"/>
            <a:ext cx="7516013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0A688-1FAA-4700-9DE6-209CE6FAB67F}" type="datetimeFigureOut">
              <a:rPr lang="ru-RU" smtClean="0"/>
              <a:t>28.03.2020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7CABA-3E0E-4392-B263-1F2BBD1CFAF6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0109" y="3132290"/>
            <a:ext cx="9567135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40000" y="731519"/>
            <a:ext cx="85344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0A688-1FAA-4700-9DE6-209CE6FAB67F}" type="datetimeFigureOut">
              <a:rPr lang="ru-RU" smtClean="0"/>
              <a:t>28.03.2020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7CABA-3E0E-4392-B263-1F2BBD1CFAF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8344" y="376518"/>
            <a:ext cx="27432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32151" y="731520"/>
            <a:ext cx="6439049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0A688-1FAA-4700-9DE6-209CE6FAB67F}" type="datetimeFigureOut">
              <a:rPr lang="ru-RU" smtClean="0"/>
              <a:t>28.03.2020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7CABA-3E0E-4392-B263-1F2BBD1CFAF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0A688-1FAA-4700-9DE6-209CE6FAB67F}" type="datetimeFigureOut">
              <a:rPr lang="ru-RU" smtClean="0"/>
              <a:t>28.03.2020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7CABA-3E0E-4392-B263-1F2BBD1CFAF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85344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0927" y="2172648"/>
            <a:ext cx="7955555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6584" y="4607511"/>
            <a:ext cx="7960659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0A688-1FAA-4700-9DE6-209CE6FAB67F}" type="datetimeFigureOut">
              <a:rPr lang="ru-RU" smtClean="0"/>
              <a:t>28.03.2020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7CABA-3E0E-4392-B263-1F2BBD1CFAF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0A688-1FAA-4700-9DE6-209CE6FAB67F}" type="datetimeFigureOut">
              <a:rPr lang="ru-RU" smtClean="0"/>
              <a:t>28.03.2020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7CABA-3E0E-4392-B263-1F2BBD1CFAF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523999" y="731519"/>
            <a:ext cx="4462272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731520"/>
            <a:ext cx="4462272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1929" y="1400327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403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1399032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0A688-1FAA-4700-9DE6-209CE6FAB67F}" type="datetimeFigureOut">
              <a:rPr lang="ru-RU" smtClean="0"/>
              <a:t>28.03.2020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7CABA-3E0E-4392-B263-1F2BBD1CFAF6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0A688-1FAA-4700-9DE6-209CE6FAB67F}" type="datetimeFigureOut">
              <a:rPr lang="ru-RU" smtClean="0"/>
              <a:t>28.03.2020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7CABA-3E0E-4392-B263-1F2BBD1CFAF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0A688-1FAA-4700-9DE6-209CE6FAB67F}" type="datetimeFigureOut">
              <a:rPr lang="ru-RU" smtClean="0"/>
              <a:t>28.03.2020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7CABA-3E0E-4392-B263-1F2BBD1CFAF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8794" y="2209801"/>
            <a:ext cx="4848113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4688" y="731520"/>
            <a:ext cx="5356113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4354" y="3497802"/>
            <a:ext cx="4518213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0A688-1FAA-4700-9DE6-209CE6FAB67F}" type="datetimeFigureOut">
              <a:rPr lang="ru-RU" smtClean="0"/>
              <a:t>28.03.2020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7CABA-3E0E-4392-B263-1F2BBD1CFAF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66900" y="1143000"/>
            <a:ext cx="54864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0516" y="1010486"/>
            <a:ext cx="4925485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0A688-1FAA-4700-9DE6-209CE6FAB67F}" type="datetimeFigureOut">
              <a:rPr lang="ru-RU" smtClean="0"/>
              <a:t>28.03.2020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7CABA-3E0E-4392-B263-1F2BBD1CFAF6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9691" y="4464421"/>
            <a:ext cx="8511384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12192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91053" y="4372168"/>
            <a:ext cx="868334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2260"/>
            <a:ext cx="85344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00" y="6172201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F70A688-1FAA-4700-9DE6-209CE6FAB67F}" type="datetimeFigureOut">
              <a:rPr lang="ru-RU" smtClean="0"/>
              <a:t>28.03.2020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172201"/>
            <a:ext cx="44704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0000" y="6172201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A27CABA-3E0E-4392-B263-1F2BBD1CFAF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8675" y="542925"/>
            <a:ext cx="10915650" cy="5772150"/>
          </a:xfrm>
        </p:spPr>
        <p:txBody>
          <a:bodyPr>
            <a:normAutofit/>
          </a:bodyPr>
          <a:lstStyle/>
          <a:p>
            <a:pPr marL="182880" indent="0" 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4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Русский язык и литература 9класс</a:t>
            </a:r>
            <a:br>
              <a:rPr lang="ru-RU" sz="4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4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  -это </a:t>
            </a:r>
            <a:r>
              <a:rPr lang="ru-RU" sz="44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вселенная,которая</a:t>
            </a:r>
            <a:r>
              <a:rPr lang="ru-RU" sz="4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ним рождается и с ним умирает </a:t>
            </a:r>
            <a:br>
              <a:rPr lang="ru-RU" sz="4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</a:t>
            </a:r>
            <a:r>
              <a:rPr lang="ru-RU" sz="44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Г.Гейне</a:t>
            </a:r>
            <a:r>
              <a:rPr lang="ru-RU" sz="4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4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</a:t>
            </a:r>
            <a:r>
              <a:rPr lang="ru-RU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читель:Кударова</a:t>
            </a:r>
            <a:r>
              <a:rPr lang="ru-RU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Ж.А.</a:t>
            </a:r>
            <a:endParaRPr lang="ru-RU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8349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1" y="185058"/>
            <a:ext cx="10243456" cy="6302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20172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Объект 9"/>
          <p:cNvSpPr>
            <a:spLocks noGrp="1"/>
          </p:cNvSpPr>
          <p:nvPr>
            <p:ph sz="quarter" idx="13"/>
          </p:nvPr>
        </p:nvSpPr>
        <p:spPr>
          <a:xfrm>
            <a:off x="1524000" y="293914"/>
            <a:ext cx="8534400" cy="1208315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15000"/>
              </a:lnSpc>
              <a:spcAft>
                <a:spcPts val="450"/>
              </a:spcAft>
              <a:buNone/>
            </a:pPr>
            <a:r>
              <a:rPr lang="ru-RU" sz="6000" b="1" i="1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Корзина идей</a:t>
            </a:r>
            <a:endParaRPr lang="ru-RU" sz="6000" i="1" dirty="0">
              <a:solidFill>
                <a:srgbClr val="C00000"/>
              </a:solidFill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830" y="1491343"/>
            <a:ext cx="10319656" cy="4789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89415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8675" y="542925"/>
            <a:ext cx="10915650" cy="5772150"/>
          </a:xfrm>
        </p:spPr>
        <p:txBody>
          <a:bodyPr>
            <a:noAutofit/>
          </a:bodyPr>
          <a:lstStyle/>
          <a:p>
            <a:pPr marL="182880" indent="0">
              <a:buNone/>
            </a:pPr>
            <a:r>
              <a:rPr lang="ru-RU" sz="280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Сегодня </a:t>
            </a:r>
            <a:r>
              <a:rPr lang="ru-RU" sz="28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вы будете изучать произведение знаменитого человека. </a:t>
            </a:r>
            <a:r>
              <a:rPr lang="ru-RU" sz="2800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Евгений Александрович Евтушенко </a:t>
            </a:r>
            <a:r>
              <a:rPr lang="ru-RU" sz="28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один из самых популярных и хорошо известных поэтов ХХ – Х</a:t>
            </a:r>
            <a:r>
              <a:rPr lang="en-PH" sz="28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sz="28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вв. Имя Евтушенко давно и прочно вошло в современную поэзию. Более того, оно широко распространилось в самой нашей жизни среди людей разных поколений, разных профессий, разных взглядов на жизнь и разных литературных вкусов. </a:t>
            </a:r>
            <a:br>
              <a:rPr lang="ru-RU" sz="28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Обширное </a:t>
            </a:r>
            <a:r>
              <a:rPr lang="ru-RU" sz="28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признание Евтушенко заключается не только в выдающемся поэтическом даровании, но и в том врожденном чувстве гражданственности, которое неразрывно с чувством времени. </a:t>
            </a:r>
            <a:br>
              <a:rPr lang="ru-RU" sz="28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Он </a:t>
            </a:r>
            <a:r>
              <a:rPr lang="ru-RU" sz="28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известен также как прозаик, режиссёр, сценарист, публицист и актёр. </a:t>
            </a:r>
            <a:br>
              <a:rPr lang="ru-RU" sz="28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i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1793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4914" y="511628"/>
            <a:ext cx="10831285" cy="1687286"/>
          </a:xfrm>
        </p:spPr>
        <p:txBody>
          <a:bodyPr/>
          <a:lstStyle/>
          <a:p>
            <a:pPr marL="0" indent="0" algn="ctr">
              <a:buNone/>
            </a:pPr>
            <a:r>
              <a:rPr lang="ru-RU" sz="4800" i="1" dirty="0">
                <a:solidFill>
                  <a:srgbClr val="C00000"/>
                </a:solidFill>
                <a:effectLst/>
                <a:latin typeface="Times New Roman"/>
                <a:ea typeface="Times New Roman"/>
              </a:rPr>
              <a:t>Е.А. Евтушенко. </a:t>
            </a:r>
            <a:r>
              <a:rPr lang="ru-RU" sz="4800" i="1" dirty="0" smtClean="0">
                <a:solidFill>
                  <a:srgbClr val="C00000"/>
                </a:solidFill>
                <a:effectLst/>
                <a:latin typeface="Times New Roman"/>
                <a:ea typeface="Times New Roman"/>
              </a:rPr>
              <a:t/>
            </a:r>
            <a:br>
              <a:rPr lang="ru-RU" sz="4800" i="1" dirty="0" smtClean="0">
                <a:solidFill>
                  <a:srgbClr val="C00000"/>
                </a:solidFill>
                <a:effectLst/>
                <a:latin typeface="Times New Roman"/>
                <a:ea typeface="Times New Roman"/>
              </a:rPr>
            </a:br>
            <a:r>
              <a:rPr lang="ru-RU" sz="4800" i="1" dirty="0" smtClean="0">
                <a:solidFill>
                  <a:srgbClr val="C00000"/>
                </a:solidFill>
                <a:effectLst/>
                <a:latin typeface="Times New Roman"/>
                <a:ea typeface="Times New Roman"/>
              </a:rPr>
              <a:t>«</a:t>
            </a:r>
            <a:r>
              <a:rPr lang="ru-RU" sz="4800" i="1" dirty="0">
                <a:solidFill>
                  <a:srgbClr val="C00000"/>
                </a:solidFill>
                <a:effectLst/>
                <a:latin typeface="Times New Roman"/>
                <a:ea typeface="Times New Roman"/>
              </a:rPr>
              <a:t>Людей неинтересных в мире нет».</a:t>
            </a:r>
            <a:endParaRPr lang="ru-RU" i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2329543"/>
            <a:ext cx="9960429" cy="3683725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0"/>
              </a:spcAft>
            </a:pPr>
            <a:endParaRPr lang="ru-RU" sz="2400" dirty="0" smtClean="0">
              <a:latin typeface="Times New Roman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400" dirty="0" smtClean="0">
                <a:latin typeface="Times New Roman"/>
                <a:ea typeface="Calibri"/>
                <a:cs typeface="Times New Roman"/>
              </a:rPr>
              <a:t>9.1.2.1 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понимать значение слов общественно-политической тематики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latin typeface="Times New Roman"/>
                <a:ea typeface="Calibri"/>
                <a:cs typeface="Times New Roman"/>
              </a:rPr>
              <a:t>9.3.1.1 понимать главную, второстепенную и скрытую (подтекст) информацию сплошных и </a:t>
            </a:r>
            <a:r>
              <a:rPr lang="ru-RU" sz="2400" dirty="0" err="1">
                <a:latin typeface="Times New Roman"/>
                <a:ea typeface="Calibri"/>
                <a:cs typeface="Times New Roman"/>
              </a:rPr>
              <a:t>несплошных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 текстов;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latin typeface="Times New Roman"/>
                <a:ea typeface="Calibri"/>
                <a:cs typeface="Times New Roman"/>
              </a:rPr>
              <a:t>9.2.4.1 создавать высказывание (рассуждение, убеждение), используя приемы привлечения внимания и учитывая целевую аудиторию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r>
              <a:rPr lang="ru-RU" sz="2400" dirty="0">
                <a:latin typeface="Times New Roman"/>
                <a:ea typeface="Calibri"/>
              </a:rPr>
              <a:t>9.5.1.2 использовать глаголы в соответствующих формах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332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553514402"/>
              </p:ext>
            </p:extLst>
          </p:nvPr>
        </p:nvGraphicFramePr>
        <p:xfrm>
          <a:off x="474784" y="677007"/>
          <a:ext cx="11270901" cy="5548678"/>
        </p:xfrm>
        <a:graphic>
          <a:graphicData uri="http://schemas.openxmlformats.org/drawingml/2006/table">
            <a:tbl>
              <a:tblPr firstRow="1" firstCol="1" bandRow="1"/>
              <a:tblGrid>
                <a:gridCol w="40966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742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54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Критерии оценивания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883" marR="518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Дескрипторы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883" marR="518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054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Arial"/>
                          <a:cs typeface="Times New Roman"/>
                        </a:rPr>
                        <a:t>понимает значение слов общественно-политической тематики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883" marR="518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 определяет их роль и значение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классифицирует слова общественно-политической тематики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883" marR="518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5996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Arial"/>
                          <a:cs typeface="Times New Roman"/>
                        </a:rPr>
                        <a:t>понимает главную, второстепенную и скрытую (подтекст) информацию сплошного текста 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883" marR="518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определяет главную информацию текста (тему);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объясняет значение слов и выражений, имеющих 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второстепенную и скрытую (подтекст) информацию (роль тропов и стилистических фигур);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определяет авторскую позицию;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делает вывод, выражая собственное отношение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883" marR="518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3682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создает высказывание (рассуждение, убеждение), используя приемы привлечения внимания и учитывая целевую аудиторию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Arial"/>
                          <a:cs typeface="Times New Roman"/>
                        </a:rPr>
                        <a:t> 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883" marR="518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создает аргументированное высказывание, соблюдая ПОПС-формулу;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использует приёмы привлечения внимания (риторические обращения, вопросы, примеры из произведений и личного опыта);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учитывает целевую аудиторию ;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883" marR="518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5885"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1000"/>
                        </a:spcAft>
                        <a:tabLst>
                          <a:tab pos="1384300" algn="l"/>
                        </a:tabLst>
                      </a:pPr>
                      <a:r>
                        <a:rPr lang="ru-RU" sz="1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использует глаголы в соответствующих формах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883" marR="518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Arial"/>
                          <a:cs typeface="Times New Roman"/>
                        </a:rPr>
                        <a:t>- использует в речи одиночное деепричастие и деепричастный оборот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883" marR="518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9590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97355" y="365125"/>
            <a:ext cx="6856445" cy="1594304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dirty="0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Евге́ний </a:t>
            </a:r>
            <a:r>
              <a:rPr lang="ru-RU" sz="2800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Алекса́ндрович</a:t>
            </a:r>
            <a:r>
              <a:rPr lang="ru-RU" sz="2800" dirty="0" smtClean="0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Евтуше́нко</a:t>
            </a:r>
            <a:r>
              <a:rPr lang="ru-RU" sz="2800" dirty="0" smtClean="0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(1932 - 2017)</a:t>
            </a:r>
            <a:endParaRPr 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243804" y="2276669"/>
            <a:ext cx="6109996" cy="3900294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Русский поэт.</a:t>
            </a:r>
          </a:p>
          <a:p>
            <a:pPr marL="4572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Получил известность также как прозаик, режиссёр, сценарист, публицист, чтец-оратор и актёр. </a:t>
            </a:r>
          </a:p>
          <a:p>
            <a:pPr marL="4572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Был номинирован на Нобелевскую премию по литературе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273" y="0"/>
            <a:ext cx="2967135" cy="5990253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44619" y="2407298"/>
            <a:ext cx="2580887" cy="4450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5738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6996" y="152399"/>
            <a:ext cx="8683348" cy="681911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Проверь себя! </a:t>
            </a:r>
            <a:endParaRPr 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267881581"/>
              </p:ext>
            </p:extLst>
          </p:nvPr>
        </p:nvGraphicFramePr>
        <p:xfrm>
          <a:off x="214605" y="1273629"/>
          <a:ext cx="11644604" cy="5116284"/>
        </p:xfrm>
        <a:graphic>
          <a:graphicData uri="http://schemas.openxmlformats.org/drawingml/2006/table">
            <a:tbl>
              <a:tblPr firstRow="1" firstCol="1" bandRow="1"/>
              <a:tblGrid>
                <a:gridCol w="23265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181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374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«Оттепель».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ru-RU" sz="20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это условное название периода в истории, длившегося с середины 1950-х </a:t>
                      </a:r>
                      <a:endParaRPr lang="ru-RU" sz="20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ru-RU" sz="20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годов 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 середину 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1960-х  годов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Период после 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XX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съезда КПСС (1956 г.)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429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Шестидесятники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ru-RU" sz="20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ts val="12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это 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молодые представители творческой интеллигенции СССР 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60-х 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годов. </a:t>
                      </a:r>
                      <a:endParaRPr lang="ru-RU" sz="20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lnSpc>
                          <a:spcPts val="12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endParaRPr lang="ru-RU" sz="20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lnSpc>
                          <a:spcPts val="12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Плеяда 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поэтов(лидеры - Евтушенко, Вознесенский, Рождественский ), </a:t>
                      </a:r>
                      <a:endParaRPr lang="ru-RU" sz="20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lnSpc>
                          <a:spcPts val="12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endParaRPr lang="ru-RU" sz="20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lnSpc>
                          <a:spcPts val="12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сформировавшаяся в  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 «оттепели». 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678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Гражданственность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это</a:t>
                      </a: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сочетание 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патриотизма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моральной цельности и правовой культуры человека; это осознание 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человеком своих обязанностей по отношению к 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родной стране.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680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Статус девиза Евтушенко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Поэт в России больше, чем поэт».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4325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009" y="3587262"/>
            <a:ext cx="10717822" cy="3156438"/>
          </a:xfrm>
        </p:spPr>
        <p:txBody>
          <a:bodyPr/>
          <a:lstStyle/>
          <a:p>
            <a:pPr marL="0" indent="0" algn="l">
              <a:buNone/>
            </a:pPr>
            <a:r>
              <a:rPr lang="ru-RU" sz="1400" i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             </a:t>
            </a:r>
            <a:r>
              <a:rPr lang="ru-RU" sz="1400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Ответьте на вопросы</a:t>
            </a:r>
            <a:r>
              <a:rPr lang="ru-RU" sz="1400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1400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1.С </a:t>
            </a:r>
            <a:r>
              <a:rPr lang="ru-RU" sz="1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чем сравнивает автор судьбы людей?  Почему? </a:t>
            </a:r>
            <a:br>
              <a:rPr lang="ru-RU" sz="1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4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Человеческие судьбы сравнимы по загадочности с историями дальних планет. В произведении провозглашается </a:t>
            </a:r>
            <a:r>
              <a:rPr lang="ru-RU" sz="1400" i="1" u="sng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</a:t>
            </a:r>
            <a:r>
              <a:rPr lang="ru-RU" sz="14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неповторимости каждого представителя рода людского, даже самого обычного, невзрачного, ничем не выделяющегося из толпы, не обладающего какими-то выдающимися способностями)</a:t>
            </a:r>
            <a:r>
              <a:rPr lang="ru-RU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2.Как </a:t>
            </a:r>
            <a:r>
              <a:rPr lang="ru-RU" sz="1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вы понимаете утверждение лирического героя «У каждого — свой тайный личный мир»? Какую роль здесь играют лексические повторы и синтаксический </a:t>
            </a:r>
            <a:r>
              <a:rPr lang="ru-RU" sz="1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паралллелизм</a:t>
            </a:r>
            <a:r>
              <a:rPr lang="ru-RU" sz="1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sz="14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(Он утверждает, что у всех есть тайный личный мир, наполненный лучшими мгновениями и страшными часами. Умирает индивидуум, а вместе с ним умирает его первый снег, первый поцелуй, первый бой. И ничего с этой несправедливостью нельзя поделать. Уходят люди, забирая с собой свои тайные миры, которые никогда не возродить.)</a:t>
            </a:r>
            <a:r>
              <a:rPr lang="ru-RU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3.Определите </a:t>
            </a:r>
            <a:r>
              <a:rPr lang="ru-RU" sz="1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авторскую </a:t>
            </a:r>
            <a:r>
              <a:rPr lang="ru-RU" sz="1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позицию.Какой</a:t>
            </a:r>
            <a:r>
              <a:rPr lang="ru-RU" sz="1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вывод из « закона безжалостной игры» делает герой? </a:t>
            </a:r>
            <a:r>
              <a:rPr lang="ru-RU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4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Конечно, от людей  остаются книги и холсты, машины и мосты,  но  что-то обязательно и навсегда покидает землю.  Из этого герой  выводит вечный закон существования  — «не люди умирают, а миры»).</a:t>
            </a:r>
            <a:r>
              <a:rPr lang="ru-RU" sz="1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8534400" cy="2495257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19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Текстовая работа</a:t>
            </a:r>
            <a:endParaRPr lang="ru-RU" sz="1900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  </a:t>
            </a:r>
            <a:r>
              <a:rPr lang="ru-RU" sz="19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Прочитайте, выполните задания по тексту.                                                      </a:t>
            </a:r>
            <a:endParaRPr lang="ru-RU" sz="19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lvl="0" indent="0">
              <a:buNone/>
            </a:pPr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1.О </a:t>
            </a:r>
            <a:r>
              <a:rPr lang="ru-RU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чем это стихотворение?  Найдите в тексте выражения, подтверждающие </a:t>
            </a:r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вашу </a:t>
            </a:r>
            <a:r>
              <a:rPr lang="ru-RU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мысль   (главная информация).  Запишите их в таблице.</a:t>
            </a:r>
          </a:p>
          <a:p>
            <a:pPr marL="45720" lvl="0" indent="0">
              <a:buNone/>
            </a:pPr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2.Найдите </a:t>
            </a:r>
            <a:r>
              <a:rPr lang="ru-RU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тексте примеры  тропов и стилистических фигур, указанных в таблице  (выявление второстепенной информации, </a:t>
            </a:r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подтекста).</a:t>
            </a:r>
          </a:p>
          <a:p>
            <a:pPr marL="4572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9147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83029" y="195943"/>
            <a:ext cx="10929257" cy="6324600"/>
          </a:xfrm>
        </p:spPr>
        <p:txBody>
          <a:bodyPr>
            <a:normAutofit fontScale="77500" lnSpcReduction="20000"/>
          </a:bodyPr>
          <a:lstStyle/>
          <a:p>
            <a:pPr marL="45720" indent="0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None/>
            </a:pPr>
            <a:endParaRPr lang="ru-RU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None/>
            </a:pPr>
            <a:r>
              <a:rPr lang="ru-RU" b="1" dirty="0" smtClean="0">
                <a:solidFill>
                  <a:srgbClr val="C00000"/>
                </a:solidFill>
              </a:rPr>
              <a:t>                                            </a:t>
            </a:r>
            <a:r>
              <a:rPr lang="ru-RU" sz="23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Взаимооценивание</a:t>
            </a:r>
            <a:r>
              <a:rPr lang="ru-RU" sz="23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ru-RU" sz="23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НА ПОВТОРЕНИЕ     </a:t>
            </a:r>
            <a:r>
              <a:rPr lang="ru-RU" sz="23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Расставьте недостающие знаки препинания в  предложениях, объясните их постановку.</a:t>
            </a:r>
            <a:endParaRPr lang="ru-RU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45720" indent="0">
              <a:buNone/>
            </a:pP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 </a:t>
            </a:r>
            <a:r>
              <a:rPr lang="ru-RU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Реализуя свои уникальные таланты и способности  мы обретаем счастье и богатство. </a:t>
            </a:r>
            <a:endParaRPr lang="ru-RU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3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2.Составив </a:t>
            </a:r>
            <a:r>
              <a:rPr lang="ru-RU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своих талантов и способностей  а так же список любимых дел  вы найдете свои уникальные таланты.</a:t>
            </a:r>
            <a:endParaRPr lang="ru-RU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3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радостью принимая дары от других  дарите им  так же радость и бескорыстную помощь.</a:t>
            </a:r>
            <a:endParaRPr lang="ru-RU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ЗАДАНИЕ 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Составьте устное высказывание.  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Используйте формулу   ПОПС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подтверждения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аргументоов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(2-х)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используйте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примеры из изученных на уроке текстов и примеры из</a:t>
            </a:r>
          </a:p>
          <a:p>
            <a:pPr marL="4572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собственного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опыта жизни.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5331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365</TotalTime>
  <Words>337</Words>
  <Application>Microsoft Office PowerPoint</Application>
  <PresentationFormat>Широкоэкранный</PresentationFormat>
  <Paragraphs>73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Georgia</vt:lpstr>
      <vt:lpstr>Times New Roman</vt:lpstr>
      <vt:lpstr>Trebuchet MS</vt:lpstr>
      <vt:lpstr>Воздушный поток</vt:lpstr>
      <vt:lpstr>Русский язык и литература 9класс      Человек  -это вселенная,которая с ним рождается и с ним умирает                                                     Г.Гейне                                                      Учитель:Кударова Ж.А.</vt:lpstr>
      <vt:lpstr>Презентация PowerPoint</vt:lpstr>
      <vt:lpstr> Сегодня вы будете изучать произведение знаменитого человека. Евгений Александрович Евтушенко — один из самых популярных и хорошо известных поэтов ХХ – ХI  вв. Имя Евтушенко давно и прочно вошло в современную поэзию. Более того, оно широко распространилось в самой нашей жизни среди людей разных поколений, разных профессий, разных взглядов на жизнь и разных литературных вкусов.   Обширное признание Евтушенко заключается не только в выдающемся поэтическом даровании, но и в том врожденном чувстве гражданственности, которое неразрывно с чувством времени.   Он известен также как прозаик, режиссёр, сценарист, публицист и актёр.  </vt:lpstr>
      <vt:lpstr>Е.А. Евтушенко.  «Людей неинтересных в мире нет».</vt:lpstr>
      <vt:lpstr>Презентация PowerPoint</vt:lpstr>
      <vt:lpstr>Евге́ний Алекса́ндрович Евтуше́нко  (1932 - 2017)</vt:lpstr>
      <vt:lpstr>Проверь себя! </vt:lpstr>
      <vt:lpstr>ЗАДАНИЕ              Ответьте на вопросы: 1.С чем сравнивает автор судьбы людей?  Почему?  (Человеческие судьбы сравнимы по загадочности с историями дальних планет. В произведении провозглашается факт неповторимости каждого представителя рода людского, даже самого обычного, невзрачного, ничем не выделяющегося из толпы, не обладающего какими-то выдающимися способностями) 2.Как вы понимаете утверждение лирического героя «У каждого — свой тайный личный мир»? Какую роль здесь играют лексические повторы и синтаксический паралллелизм? (Он утверждает, что у всех есть тайный личный мир, наполненный лучшими мгновениями и страшными часами. Умирает индивидуум, а вместе с ним умирает его первый снег, первый поцелуй, первый бой. И ничего с этой несправедливостью нельзя поделать. Уходят люди, забирая с собой свои тайные миры, которые никогда не возродить.) 3.Определите авторскую позицию.Какой вывод из « закона безжалостной игры» делает герой? (Конечно, от людей  остаются книги и холсты, машины и мосты,  но  что-то обязательно и навсегда покидает землю.  Из этого герой  выводит вечный закон существования  — «не люди умирают, а миры»).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То, что позади нас, и то, что впереди нас значит так мало по сравнению с тем, что внутри нас.                                            Ральф У. Эмерсон</dc:title>
  <dc:creator>Садыкова Айсулу Багдатовна</dc:creator>
  <cp:lastModifiedBy>Пользователь</cp:lastModifiedBy>
  <cp:revision>12</cp:revision>
  <dcterms:created xsi:type="dcterms:W3CDTF">2019-05-18T05:34:21Z</dcterms:created>
  <dcterms:modified xsi:type="dcterms:W3CDTF">2020-03-28T10:38:18Z</dcterms:modified>
</cp:coreProperties>
</file>