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99B71-4CBE-491B-B846-666E5CD00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886766-3CB5-4CE3-8580-77E4079D3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4FD33D-42D7-49EC-8A1F-ADBE98AF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B9DB28-113F-435A-99B0-167CC200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319F6-1F0F-4C44-A510-C7B27EAC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45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E7F-3317-4F66-887F-923E7B25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FC901C-5371-4A63-982D-108BC9ADB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02ED35-6565-41F7-A0F1-A38E5494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A1968-86FA-4CBC-ADF2-ACFB4B2E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532FA7-CCB9-4DCB-AF21-64BD598B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4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A41835-F935-45F2-B610-40C764387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8A0477-4D40-4952-9321-A974B0182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D6150-2A64-4E80-AF50-6A129155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06088-7539-49E6-87F0-88C76320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BCAB4-7EC3-455E-9047-C5B34544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1DD76-127B-4737-987D-4D94CCC9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4D782B-517D-4E79-A471-21398BAD6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61A88-30B1-4D49-AADF-E370D10A8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BF1424-EEB8-4C6E-A1AF-5A13103D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6098F1-6ADF-4315-B61B-18EB2287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1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C3DA8-4C0B-4486-812A-5FC99E15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1BD7FC-2978-4926-AD00-FC11C3F04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21A134-FC62-44D7-BA4F-B7DE213B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9686D-F10A-41CA-AF3C-B32FFDA7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0D274-CA4F-4FD4-957C-A2A84454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9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D8D07-2BA7-4CBA-BA5F-393AEF7C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6377E-EAB0-4EF8-8E1A-9EBA7CA6A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E1DD6F-73A8-4D55-9F62-268348CB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4D30-BCD1-4197-B60D-66DBF92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6A2E74-39F3-4140-B3B4-80B0AD78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0C86B4-801E-4415-B3D3-CD1CDD4B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BE284-4275-4358-9812-F7951301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F4F2AD-411E-457D-87FB-D024F03CF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ACDC6A-ACCD-4462-92D9-35C835635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A7D178-FCFC-41A1-9A9F-7C5C352BE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5614C8-7AFA-4256-87D1-66790E73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B62DC5-E876-491C-A618-BD1C4C12E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E88B71-BDF3-4679-9B9A-726CD5A9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BE5EA6-8A0D-4CC6-B693-2845234F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7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261B2-4F0A-442A-81B3-1ACAD064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5CD4EA-E61A-4FDE-ADFC-6D9BA648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116806-A043-40DE-9803-AB41D364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A53849-E71C-415F-BD63-AA0288AC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6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19DDF8-C9DC-4CAB-AA36-663535EA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0D607B-7203-489B-83F1-B8B4FC70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166A1B-1571-4B05-B163-634F4E4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8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A63F4-0B5F-47DA-A6E2-41233ADA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6A5B4B-7F34-440D-96C8-A69F23854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FB7AAA-163F-4C87-B8D3-9C25435B6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39F7AB-E404-4F5A-B0E8-4F98E918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77088B-9F56-4204-81DE-EB4C9B04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E004E-3033-4D0B-A681-59675C2F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1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EA8F3-7AB6-47E9-B7E0-77CAF49B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24D7F9-30FE-42B5-B55E-4F8FFF5A5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4C306-F408-4FA8-8B5C-3A6E193D0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0074C-CC3D-403B-98D1-F75BDDC5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DC9BB7-572C-4AEC-A53C-420A4E3A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1C6F58-78FC-4D5B-9FF6-81EA781A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0061A-C7CE-4A0C-B40D-AFD45BD3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AD56A-F0BC-4712-A14C-4D4B0249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6B2F68-1D59-4999-9D0F-137B015AB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7C87A-7D2D-4F5F-BF67-AEB2B983923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23943-F4E1-434E-AA19-0D56E60C3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B40DF5-051B-448D-A493-E6A4015CC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FA83F-255C-44DA-9BEE-F22B7E5BF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6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5F1DF-F495-47E2-847F-B76B769C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A2619-2F15-4E82-82B6-0F1A804C9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1274" y="410817"/>
            <a:ext cx="8640726" cy="2287778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FF0000"/>
                </a:solidFill>
              </a:rPr>
              <a:t>Истории о маленькой гусенице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29385F-99F6-4AC8-A2AD-73FD10BA7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810" y="2854712"/>
            <a:ext cx="7471318" cy="287701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>Ты </a:t>
            </a:r>
            <a:r>
              <a:rPr lang="ru-RU" sz="3200" b="1" dirty="0" err="1"/>
              <a:t>продо́лжишь</a:t>
            </a:r>
            <a:endParaRPr lang="ru-RU" sz="3200" dirty="0"/>
          </a:p>
          <a:p>
            <a:pPr algn="l"/>
            <a:r>
              <a:rPr lang="ru-RU" sz="3200" dirty="0"/>
              <a:t>- </a:t>
            </a:r>
            <a:r>
              <a:rPr lang="ru-RU" sz="3200" dirty="0" err="1"/>
              <a:t>учи́ться</a:t>
            </a:r>
            <a:r>
              <a:rPr lang="ru-RU" sz="3200" dirty="0"/>
              <a:t> </a:t>
            </a:r>
            <a:r>
              <a:rPr lang="ru-RU" sz="3200" dirty="0" err="1"/>
              <a:t>расска́зывать</a:t>
            </a:r>
            <a:r>
              <a:rPr lang="ru-RU" sz="3200" dirty="0"/>
              <a:t> </a:t>
            </a:r>
            <a:r>
              <a:rPr lang="ru-RU" sz="3200" dirty="0" err="1"/>
              <a:t>исто́рии</a:t>
            </a:r>
            <a:r>
              <a:rPr lang="ru-RU" sz="3200" dirty="0"/>
              <a:t>; </a:t>
            </a:r>
          </a:p>
          <a:p>
            <a:pPr algn="l"/>
            <a:r>
              <a:rPr lang="ru-RU" sz="3200" dirty="0"/>
              <a:t>- </a:t>
            </a:r>
            <a:r>
              <a:rPr lang="ru-RU" sz="3200" dirty="0" err="1"/>
              <a:t>запи́сывать</a:t>
            </a:r>
            <a:r>
              <a:rPr lang="ru-RU" sz="3200" dirty="0"/>
              <a:t> </a:t>
            </a:r>
            <a:r>
              <a:rPr lang="ru-RU" sz="3200" dirty="0" err="1"/>
              <a:t>услы́шанные</a:t>
            </a:r>
            <a:r>
              <a:rPr lang="ru-RU" sz="3200" dirty="0"/>
              <a:t> </a:t>
            </a:r>
            <a:r>
              <a:rPr lang="ru-RU" sz="3200" dirty="0" err="1"/>
              <a:t>словосочета́ния</a:t>
            </a:r>
            <a:r>
              <a:rPr lang="ru-RU" sz="3200" dirty="0"/>
              <a:t> с </a:t>
            </a:r>
            <a:r>
              <a:rPr lang="ru-RU" sz="3200" dirty="0" err="1"/>
              <a:t>по́мощью</a:t>
            </a:r>
            <a:r>
              <a:rPr lang="ru-RU" sz="3200" dirty="0"/>
              <a:t> </a:t>
            </a:r>
            <a:r>
              <a:rPr lang="ru-RU" sz="3200" dirty="0" err="1"/>
              <a:t>учи́теля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665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DA8C8-AAD5-4B5A-92AA-C049640A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hatsApp Video 2020-04-19 at 23.30.17">
            <a:hlinkClick r:id="" action="ppaction://media"/>
            <a:extLst>
              <a:ext uri="{FF2B5EF4-FFF2-40B4-BE49-F238E27FC236}">
                <a16:creationId xmlns:a16="http://schemas.microsoft.com/office/drawing/2014/main" id="{79B0F5CD-849C-4BA3-81E0-EC058CB8B3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905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52AA67-13CC-4C4E-8C82-489E7228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ED655-14FC-4EF4-88D8-B313DC7C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948069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Ска́зка</a:t>
            </a:r>
            <a:r>
              <a:rPr lang="ru-RU" sz="5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 о </a:t>
            </a:r>
            <a:r>
              <a:rPr lang="ru-RU" sz="5400" b="1" i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Гу́сенице</a:t>
            </a:r>
            <a:endParaRPr lang="ru-RU" sz="54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88949-944B-4C70-A5BC-20CBACA8E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7"/>
            <a:ext cx="10757452" cy="5167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1. </a:t>
            </a:r>
            <a:r>
              <a:rPr lang="ru-RU" sz="32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Прочита́йте</a:t>
            </a: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вме́сте</a:t>
            </a: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с родителями!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Что </a:t>
            </a:r>
            <a:r>
              <a:rPr lang="ru-RU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происходи́ло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с </a:t>
            </a:r>
            <a:r>
              <a:rPr lang="ru-RU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гу́сеницей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? Расскажи́.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В </a:t>
            </a:r>
            <a:r>
              <a:rPr lang="ru-RU" dirty="0" err="1">
                <a:latin typeface="Monotype Corsiva" panose="03010101010201010101" pitchFamily="66" charset="0"/>
              </a:rPr>
              <a:t>одно́м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большо́м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огоро́де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b="1" dirty="0">
                <a:latin typeface="Monotype Corsiva" panose="03010101010201010101" pitchFamily="66" charset="0"/>
              </a:rPr>
              <a:t>жила́-была́ </a:t>
            </a:r>
            <a:r>
              <a:rPr lang="ru-RU" b="1" dirty="0" err="1">
                <a:latin typeface="Monotype Corsiva" panose="03010101010201010101" pitchFamily="66" charset="0"/>
              </a:rPr>
              <a:t>ма́ленькая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Гу́сеница</a:t>
            </a:r>
            <a:r>
              <a:rPr lang="ru-RU" dirty="0">
                <a:latin typeface="Monotype Corsiva" panose="03010101010201010101" pitchFamily="66" charset="0"/>
              </a:rPr>
              <a:t>. Она была </a:t>
            </a:r>
            <a:r>
              <a:rPr lang="ru-RU" b="1" dirty="0">
                <a:latin typeface="Monotype Corsiva" panose="03010101010201010101" pitchFamily="66" charset="0"/>
              </a:rPr>
              <a:t>зелёная-презелёная</a:t>
            </a:r>
            <a:r>
              <a:rPr lang="ru-RU" dirty="0">
                <a:latin typeface="Monotype Corsiva" panose="03010101010201010101" pitchFamily="66" charset="0"/>
              </a:rPr>
              <a:t>. Была́ у неё </a:t>
            </a:r>
            <a:r>
              <a:rPr lang="ru-RU" dirty="0" err="1">
                <a:latin typeface="Monotype Corsiva" panose="03010101010201010101" pitchFamily="66" charset="0"/>
              </a:rPr>
              <a:t>ме́чта</a:t>
            </a:r>
            <a:r>
              <a:rPr lang="ru-RU" dirty="0">
                <a:latin typeface="Monotype Corsiva" panose="03010101010201010101" pitchFamily="66" charset="0"/>
              </a:rPr>
              <a:t>. Она </a:t>
            </a:r>
            <a:r>
              <a:rPr lang="ru-RU" dirty="0" err="1">
                <a:latin typeface="Monotype Corsiva" panose="03010101010201010101" pitchFamily="66" charset="0"/>
              </a:rPr>
              <a:t>хоте́ла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b="1" dirty="0">
                <a:latin typeface="Monotype Corsiva" panose="03010101010201010101" pitchFamily="66" charset="0"/>
              </a:rPr>
              <a:t>стать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краси́вой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ба́бочкой</a:t>
            </a:r>
            <a:r>
              <a:rPr lang="ru-RU" dirty="0">
                <a:latin typeface="Monotype Corsiva" panose="03010101010201010101" pitchFamily="66" charset="0"/>
              </a:rPr>
              <a:t>. Но все </a:t>
            </a:r>
            <a:r>
              <a:rPr lang="ru-RU" dirty="0" err="1">
                <a:latin typeface="Monotype Corsiva" panose="03010101010201010101" pitchFamily="66" charset="0"/>
              </a:rPr>
              <a:t>то́лько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смея́лись</a:t>
            </a:r>
            <a:r>
              <a:rPr lang="ru-RU" dirty="0">
                <a:latin typeface="Monotype Corsiva" panose="03010101010201010101" pitchFamily="66" charset="0"/>
              </a:rPr>
              <a:t> над её мечтой. А </a:t>
            </a:r>
            <a:r>
              <a:rPr lang="ru-RU" dirty="0" err="1">
                <a:latin typeface="Monotype Corsiva" panose="03010101010201010101" pitchFamily="66" charset="0"/>
              </a:rPr>
              <a:t>Гу́сеница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заеда́ла</a:t>
            </a:r>
            <a:r>
              <a:rPr lang="ru-RU" dirty="0">
                <a:latin typeface="Monotype Corsiva" panose="03010101010201010101" pitchFamily="66" charset="0"/>
              </a:rPr>
              <a:t> своё </a:t>
            </a:r>
            <a:r>
              <a:rPr lang="ru-RU" dirty="0" err="1">
                <a:latin typeface="Monotype Corsiva" panose="03010101010201010101" pitchFamily="66" charset="0"/>
              </a:rPr>
              <a:t>го́ре</a:t>
            </a:r>
            <a:r>
              <a:rPr lang="ru-RU" dirty="0">
                <a:latin typeface="Monotype Corsiva" panose="03010101010201010101" pitchFamily="66" charset="0"/>
              </a:rPr>
              <a:t> тем, что </a:t>
            </a:r>
            <a:r>
              <a:rPr lang="ru-RU" b="1" dirty="0" err="1">
                <a:latin typeface="Monotype Corsiva" panose="03010101010201010101" pitchFamily="66" charset="0"/>
              </a:rPr>
              <a:t>поеда́ла</a:t>
            </a:r>
            <a:r>
              <a:rPr lang="ru-RU" dirty="0">
                <a:latin typeface="Monotype Corsiva" panose="03010101010201010101" pitchFamily="66" charset="0"/>
              </a:rPr>
              <a:t> и </a:t>
            </a:r>
            <a:r>
              <a:rPr lang="ru-RU" dirty="0" err="1">
                <a:latin typeface="Monotype Corsiva" panose="03010101010201010101" pitchFamily="66" charset="0"/>
              </a:rPr>
              <a:t>поеда́ла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листо́чки</a:t>
            </a:r>
            <a:r>
              <a:rPr lang="ru-RU" dirty="0">
                <a:latin typeface="Monotype Corsiva" panose="03010101010201010101" pitchFamily="66" charset="0"/>
              </a:rPr>
              <a:t>. Но </a:t>
            </a:r>
            <a:r>
              <a:rPr lang="ru-RU" dirty="0" err="1">
                <a:latin typeface="Monotype Corsiva" panose="03010101010201010101" pitchFamily="66" charset="0"/>
              </a:rPr>
              <a:t>одна́жды</a:t>
            </a:r>
            <a:r>
              <a:rPr lang="ru-RU" dirty="0">
                <a:latin typeface="Monotype Corsiva" panose="03010101010201010101" pitchFamily="66" charset="0"/>
              </a:rPr>
              <a:t> ей </a:t>
            </a:r>
            <a:r>
              <a:rPr lang="ru-RU" dirty="0" err="1">
                <a:latin typeface="Monotype Corsiva" panose="03010101010201010101" pitchFamily="66" charset="0"/>
              </a:rPr>
              <a:t>о́чень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захоте́лось</a:t>
            </a:r>
            <a:r>
              <a:rPr lang="ru-RU" dirty="0">
                <a:latin typeface="Monotype Corsiva" panose="03010101010201010101" pitchFamily="66" charset="0"/>
              </a:rPr>
              <a:t> спать. Она </a:t>
            </a:r>
            <a:r>
              <a:rPr lang="ru-RU" dirty="0" err="1">
                <a:latin typeface="Monotype Corsiva" panose="03010101010201010101" pitchFamily="66" charset="0"/>
              </a:rPr>
              <a:t>сде́лала</a:t>
            </a:r>
            <a:r>
              <a:rPr lang="ru-RU" dirty="0">
                <a:latin typeface="Monotype Corsiva" panose="03010101010201010101" pitchFamily="66" charset="0"/>
              </a:rPr>
              <a:t> из </a:t>
            </a:r>
            <a:r>
              <a:rPr lang="ru-RU" dirty="0" err="1">
                <a:latin typeface="Monotype Corsiva" panose="03010101010201010101" pitchFamily="66" charset="0"/>
              </a:rPr>
              <a:t>бе́лых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ни́тей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до́мик</a:t>
            </a:r>
            <a:r>
              <a:rPr lang="ru-RU" dirty="0">
                <a:latin typeface="Monotype Corsiva" panose="03010101010201010101" pitchFamily="66" charset="0"/>
              </a:rPr>
              <a:t> и </a:t>
            </a:r>
            <a:r>
              <a:rPr lang="ru-RU" dirty="0" err="1">
                <a:latin typeface="Monotype Corsiva" panose="03010101010201010101" pitchFamily="66" charset="0"/>
              </a:rPr>
              <a:t>сла́дко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усну́ла</a:t>
            </a:r>
            <a:r>
              <a:rPr lang="ru-RU" dirty="0">
                <a:latin typeface="Monotype Corsiva" panose="03010101010201010101" pitchFamily="66" charset="0"/>
              </a:rPr>
              <a:t>. Когда́ она </a:t>
            </a:r>
            <a:r>
              <a:rPr lang="ru-RU" dirty="0" err="1">
                <a:latin typeface="Monotype Corsiva" panose="03010101010201010101" pitchFamily="66" charset="0"/>
              </a:rPr>
              <a:t>просну́лась</a:t>
            </a:r>
            <a:r>
              <a:rPr lang="ru-RU" dirty="0">
                <a:latin typeface="Monotype Corsiva" panose="03010101010201010101" pitchFamily="66" charset="0"/>
              </a:rPr>
              <a:t>, ей </a:t>
            </a:r>
            <a:r>
              <a:rPr lang="ru-RU" dirty="0" err="1">
                <a:latin typeface="Monotype Corsiva" panose="03010101010201010101" pitchFamily="66" charset="0"/>
              </a:rPr>
              <a:t>ста́ло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те́сно</a:t>
            </a:r>
            <a:r>
              <a:rPr lang="ru-RU" dirty="0">
                <a:latin typeface="Monotype Corsiva" panose="03010101010201010101" pitchFamily="66" charset="0"/>
              </a:rPr>
              <a:t> в </a:t>
            </a:r>
            <a:r>
              <a:rPr lang="ru-RU" dirty="0" err="1">
                <a:latin typeface="Monotype Corsiva" panose="03010101010201010101" pitchFamily="66" charset="0"/>
              </a:rPr>
              <a:t>до́мике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Вы́бралась</a:t>
            </a:r>
            <a:r>
              <a:rPr lang="ru-RU" dirty="0">
                <a:latin typeface="Monotype Corsiva" panose="03010101010201010101" pitchFamily="66" charset="0"/>
              </a:rPr>
              <a:t> она из </a:t>
            </a:r>
            <a:r>
              <a:rPr lang="ru-RU" dirty="0" err="1">
                <a:latin typeface="Monotype Corsiva" panose="03010101010201010101" pitchFamily="66" charset="0"/>
              </a:rPr>
              <a:t>до́мика</a:t>
            </a:r>
            <a:r>
              <a:rPr lang="ru-RU" dirty="0">
                <a:latin typeface="Monotype Corsiva" panose="03010101010201010101" pitchFamily="66" charset="0"/>
              </a:rPr>
              <a:t> и поняла́, что её </a:t>
            </a:r>
            <a:r>
              <a:rPr lang="ru-RU" b="1" dirty="0">
                <a:latin typeface="Monotype Corsiva" panose="03010101010201010101" pitchFamily="66" charset="0"/>
              </a:rPr>
              <a:t>мечта́ </a:t>
            </a:r>
            <a:r>
              <a:rPr lang="ru-RU" b="1" dirty="0" err="1">
                <a:latin typeface="Monotype Corsiva" panose="03010101010201010101" pitchFamily="66" charset="0"/>
              </a:rPr>
              <a:t>сбыла́сь</a:t>
            </a:r>
            <a:r>
              <a:rPr lang="ru-RU" dirty="0">
                <a:latin typeface="Monotype Corsiva" panose="03010101010201010101" pitchFamily="66" charset="0"/>
              </a:rPr>
              <a:t>. На её </a:t>
            </a:r>
            <a:r>
              <a:rPr lang="ru-RU" dirty="0" err="1">
                <a:latin typeface="Monotype Corsiva" panose="03010101010201010101" pitchFamily="66" charset="0"/>
              </a:rPr>
              <a:t>спи́нке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появи́лись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краси́вые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кры́лышки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b="1" dirty="0" err="1">
                <a:latin typeface="Monotype Corsiva" panose="03010101010201010101" pitchFamily="66" charset="0"/>
              </a:rPr>
              <a:t>Взмахну́ла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она́ </a:t>
            </a:r>
            <a:r>
              <a:rPr lang="ru-RU" dirty="0" err="1">
                <a:latin typeface="Monotype Corsiva" panose="03010101010201010101" pitchFamily="66" charset="0"/>
              </a:rPr>
              <a:t>и́ми</a:t>
            </a:r>
            <a:r>
              <a:rPr lang="ru-RU" dirty="0">
                <a:latin typeface="Monotype Corsiva" panose="03010101010201010101" pitchFamily="66" charset="0"/>
              </a:rPr>
              <a:t> и </a:t>
            </a:r>
            <a:r>
              <a:rPr lang="ru-RU" b="1" dirty="0" err="1">
                <a:latin typeface="Monotype Corsiva" panose="03010101010201010101" pitchFamily="66" charset="0"/>
              </a:rPr>
              <a:t>полете́ла</a:t>
            </a:r>
            <a:r>
              <a:rPr lang="ru-RU" dirty="0">
                <a:latin typeface="Monotype Corsiva" panose="03010101010201010101" pitchFamily="66" charset="0"/>
              </a:rPr>
              <a:t>. А все дружно </a:t>
            </a:r>
            <a:r>
              <a:rPr lang="ru-RU" dirty="0" err="1">
                <a:latin typeface="Monotype Corsiva" panose="03010101010201010101" pitchFamily="66" charset="0"/>
              </a:rPr>
              <a:t>закрича́ли</a:t>
            </a:r>
            <a:r>
              <a:rPr lang="ru-RU" dirty="0">
                <a:latin typeface="Monotype Corsiva" panose="03010101010201010101" pitchFamily="66" charset="0"/>
              </a:rPr>
              <a:t>: «</a:t>
            </a:r>
            <a:r>
              <a:rPr lang="ru-RU" dirty="0" err="1">
                <a:latin typeface="Monotype Corsiva" panose="03010101010201010101" pitchFamily="66" charset="0"/>
              </a:rPr>
              <a:t>Кака́я</a:t>
            </a:r>
            <a:r>
              <a:rPr lang="ru-RU" dirty="0">
                <a:latin typeface="Monotype Corsiva" panose="03010101010201010101" pitchFamily="66" charset="0"/>
              </a:rPr>
              <a:t> же ты </a:t>
            </a:r>
            <a:r>
              <a:rPr lang="ru-RU" b="1" dirty="0" err="1">
                <a:latin typeface="Monotype Corsiva" panose="03010101010201010101" pitchFamily="66" charset="0"/>
              </a:rPr>
              <a:t>краси́вая</a:t>
            </a:r>
            <a:r>
              <a:rPr lang="ru-RU" dirty="0">
                <a:latin typeface="Monotype Corsiva" panose="03010101010201010101" pitchFamily="66" charset="0"/>
              </a:rPr>
              <a:t>!»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0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3260E3-F65A-4885-B6FE-4AD80A598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C34D7-ADCA-414B-80B5-95C22DFA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Двадцать первое апреля</a:t>
            </a:r>
            <a:br>
              <a:rPr lang="ru-RU" b="1" i="1" dirty="0"/>
            </a:br>
            <a:r>
              <a:rPr lang="ru-RU" b="1" i="1" dirty="0"/>
              <a:t>Классная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67209-644A-44AF-8F8A-E3A6FCD5A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Найди глагол и отметь!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Но все </a:t>
            </a:r>
            <a:r>
              <a:rPr lang="ru-RU" dirty="0" err="1">
                <a:latin typeface="Monotype Corsiva" panose="03010101010201010101" pitchFamily="66" charset="0"/>
              </a:rPr>
              <a:t>то́лько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смея́лись</a:t>
            </a:r>
            <a:r>
              <a:rPr lang="ru-RU" dirty="0">
                <a:latin typeface="Monotype Corsiva" panose="03010101010201010101" pitchFamily="66" charset="0"/>
              </a:rPr>
              <a:t> над её мечтой. А </a:t>
            </a:r>
            <a:r>
              <a:rPr lang="ru-RU" dirty="0" err="1">
                <a:latin typeface="Monotype Corsiva" panose="03010101010201010101" pitchFamily="66" charset="0"/>
              </a:rPr>
              <a:t>Гу́сеница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заеда́ла</a:t>
            </a:r>
            <a:r>
              <a:rPr lang="ru-RU" dirty="0">
                <a:latin typeface="Monotype Corsiva" panose="03010101010201010101" pitchFamily="66" charset="0"/>
              </a:rPr>
              <a:t> своё </a:t>
            </a:r>
            <a:r>
              <a:rPr lang="ru-RU" dirty="0" err="1">
                <a:latin typeface="Monotype Corsiva" panose="03010101010201010101" pitchFamily="66" charset="0"/>
              </a:rPr>
              <a:t>го́ре</a:t>
            </a:r>
            <a:r>
              <a:rPr lang="ru-RU" dirty="0">
                <a:latin typeface="Monotype Corsiva" panose="03010101010201010101" pitchFamily="66" charset="0"/>
              </a:rPr>
              <a:t> тем, что </a:t>
            </a:r>
            <a:r>
              <a:rPr lang="ru-RU" b="1" dirty="0" err="1">
                <a:latin typeface="Monotype Corsiva" panose="03010101010201010101" pitchFamily="66" charset="0"/>
              </a:rPr>
              <a:t>поеда́ла</a:t>
            </a:r>
            <a:r>
              <a:rPr lang="ru-RU" dirty="0">
                <a:latin typeface="Monotype Corsiva" panose="03010101010201010101" pitchFamily="66" charset="0"/>
              </a:rPr>
              <a:t> и </a:t>
            </a:r>
            <a:r>
              <a:rPr lang="ru-RU" dirty="0" err="1">
                <a:latin typeface="Monotype Corsiva" panose="03010101010201010101" pitchFamily="66" charset="0"/>
              </a:rPr>
              <a:t>поеда́ла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листо́чки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Найди существительные, отметь! 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Была́ у неё </a:t>
            </a:r>
            <a:r>
              <a:rPr lang="ru-RU" dirty="0" err="1">
                <a:latin typeface="Monotype Corsiva" panose="03010101010201010101" pitchFamily="66" charset="0"/>
              </a:rPr>
              <a:t>ме́чта</a:t>
            </a:r>
            <a:r>
              <a:rPr lang="ru-RU" dirty="0">
                <a:latin typeface="Monotype Corsiva" panose="03010101010201010101" pitchFamily="66" charset="0"/>
              </a:rPr>
              <a:t>. Она </a:t>
            </a:r>
            <a:r>
              <a:rPr lang="ru-RU" dirty="0" err="1">
                <a:latin typeface="Monotype Corsiva" panose="03010101010201010101" pitchFamily="66" charset="0"/>
              </a:rPr>
              <a:t>хоте́ла</a:t>
            </a:r>
            <a:r>
              <a:rPr lang="ru-RU" dirty="0">
                <a:latin typeface="Monotype Corsiva" panose="03010101010201010101" pitchFamily="66" charset="0"/>
              </a:rPr>
              <a:t> стать </a:t>
            </a:r>
            <a:r>
              <a:rPr lang="ru-RU" dirty="0" err="1">
                <a:latin typeface="Monotype Corsiva" panose="03010101010201010101" pitchFamily="66" charset="0"/>
              </a:rPr>
              <a:t>краси́вой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ба́бочкой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Найди прилагательные и отметь!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В </a:t>
            </a:r>
            <a:r>
              <a:rPr lang="ru-RU" dirty="0" err="1">
                <a:latin typeface="Monotype Corsiva" panose="03010101010201010101" pitchFamily="66" charset="0"/>
              </a:rPr>
              <a:t>одно́м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большо́м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огоро́де</a:t>
            </a:r>
            <a:r>
              <a:rPr lang="ru-RU" dirty="0">
                <a:latin typeface="Monotype Corsiva" panose="03010101010201010101" pitchFamily="66" charset="0"/>
              </a:rPr>
              <a:t> жила́-была́ </a:t>
            </a:r>
            <a:r>
              <a:rPr lang="ru-RU" dirty="0" err="1">
                <a:latin typeface="Monotype Corsiva" panose="03010101010201010101" pitchFamily="66" charset="0"/>
              </a:rPr>
              <a:t>ма́ленькая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Гу́сеница</a:t>
            </a:r>
            <a:r>
              <a:rPr lang="ru-RU" dirty="0">
                <a:latin typeface="Monotype Corsiva" panose="03010101010201010101" pitchFamily="66" charset="0"/>
              </a:rPr>
              <a:t>. Она была зелёная-презелёная.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62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A3DCC-353B-4933-A85E-F8B0C158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55081-E836-4DC5-9B62-135656DE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2" y="874643"/>
            <a:ext cx="9445487" cy="816045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2. </a:t>
            </a:r>
            <a:r>
              <a:rPr lang="ru-RU" altLang="ru-RU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Сде́лай</a:t>
            </a:r>
            <a:r>
              <a:rPr lang="ru-RU" alt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вы́вод</a:t>
            </a:r>
            <a:br>
              <a:rPr lang="ru-RU" altLang="ru-RU" dirty="0">
                <a:solidFill>
                  <a:srgbClr val="000000"/>
                </a:solidFill>
                <a:latin typeface="&amp;quo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54CF6-D564-4C01-8555-7E2C57C8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8" y="1590260"/>
            <a:ext cx="9263270" cy="5267739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Последовательно переставь рождение бабочки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&amp;quot"/>
              </a:rPr>
              <a:t>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   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   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Гу́сеница</a:t>
            </a: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–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жұлдызқұрт</a:t>
            </a: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                       Яйца –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жұмыртқалар</a:t>
            </a:r>
            <a:endParaRPr lang="ru-RU" altLang="ru-RU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 </a:t>
            </a:r>
            <a:r>
              <a:rPr kumimoji="0" lang="ru-RU" altLang="ru-RU" sz="9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      </a:t>
            </a:r>
            <a:endParaRPr lang="ru-RU" altLang="ru-RU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   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баочка</a:t>
            </a: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–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көбелек</a:t>
            </a: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                                           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ко́кон</a:t>
            </a: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–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жібек</a:t>
            </a:r>
            <a:r>
              <a:rPr lang="ru-RU" alt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құрты</a:t>
            </a:r>
            <a:endParaRPr lang="ru-RU" altLang="ru-RU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8FB311-25E8-44D5-AA8A-69777912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82" y="2311089"/>
            <a:ext cx="1272209" cy="9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D93E9A3-AA4F-41CC-8580-5B3C9161D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47" y="2311089"/>
            <a:ext cx="1272210" cy="9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1C1143-0C03-46E3-893E-D40E3107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47" y="4224129"/>
            <a:ext cx="1086678" cy="9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1B412877-549D-42AD-A11F-58F76436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60" y="4224129"/>
            <a:ext cx="1272210" cy="9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4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38676B-A34B-4F90-A31B-07F700513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C7748-6627-4DA8-BC1E-384A7D0D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756" y="365125"/>
            <a:ext cx="8266043" cy="132556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3. Подумай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DFA93A-A065-4FA7-935C-FF6B5EDE0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95" y="1285459"/>
            <a:ext cx="4929809" cy="3816627"/>
          </a:xfrm>
        </p:spPr>
      </p:pic>
    </p:spTree>
    <p:extLst>
      <p:ext uri="{BB962C8B-B14F-4D97-AF65-F5344CB8AC3E}">
        <p14:creationId xmlns:p14="http://schemas.microsoft.com/office/powerpoint/2010/main" val="85710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9B0762-7283-41FC-889E-CCC7AD973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C889F-2704-4000-8056-BA5FC0A7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3" y="365125"/>
            <a:ext cx="9329529" cy="5333310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00CC00"/>
                </a:solidFill>
                <a:latin typeface="Monotype Corsiva" panose="03010101010201010101" pitchFamily="66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1227388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242</Words>
  <Application>Microsoft Office PowerPoint</Application>
  <PresentationFormat>Широкоэкранный</PresentationFormat>
  <Paragraphs>26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&amp;quot</vt:lpstr>
      <vt:lpstr>Arial</vt:lpstr>
      <vt:lpstr>Calibri</vt:lpstr>
      <vt:lpstr>Calibri Light</vt:lpstr>
      <vt:lpstr>Monotype Corsiva</vt:lpstr>
      <vt:lpstr>Тема Office</vt:lpstr>
      <vt:lpstr>Истории о маленькой гусенице</vt:lpstr>
      <vt:lpstr>Презентация PowerPoint</vt:lpstr>
      <vt:lpstr>Ска́зка о Гу́сенице</vt:lpstr>
      <vt:lpstr>Двадцать первое апреля Классная работа</vt:lpstr>
      <vt:lpstr>2. Сде́лай вы́вод </vt:lpstr>
      <vt:lpstr>3. Подумай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Истории о маленькой гусенице</dc:title>
  <dc:creator>Нурбол Жанабаев</dc:creator>
  <cp:lastModifiedBy>Нурбол Жанабаев</cp:lastModifiedBy>
  <cp:revision>12</cp:revision>
  <dcterms:created xsi:type="dcterms:W3CDTF">2020-04-19T16:27:55Z</dcterms:created>
  <dcterms:modified xsi:type="dcterms:W3CDTF">2020-04-21T09:48:26Z</dcterms:modified>
</cp:coreProperties>
</file>