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8.jpg" ContentType="image/gif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1" r:id="rId6"/>
    <p:sldId id="262" r:id="rId7"/>
    <p:sldId id="267" r:id="rId8"/>
    <p:sldId id="266" r:id="rId9"/>
    <p:sldId id="269" r:id="rId10"/>
    <p:sldId id="268" r:id="rId11"/>
    <p:sldId id="272" r:id="rId12"/>
    <p:sldId id="270" r:id="rId13"/>
    <p:sldId id="271" r:id="rId14"/>
    <p:sldId id="263" r:id="rId15"/>
    <p:sldId id="264" r:id="rId16"/>
    <p:sldId id="273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54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225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35585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26333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2296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18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57523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2194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622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45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2186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86292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06.06.2019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128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gif"/><Relationship Id="rId5" Type="http://schemas.openxmlformats.org/officeDocument/2006/relationships/hyperlink" Target="&#1075;&#1072;&#1078;&#1072;&#1081;&#1099;&#1087;.mp4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34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&#1057;&#1040;&#1056;&#1067;%20&#1178;&#1067;&#1047;.mp4" TargetMode="Externa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hyperlink" Target="&#1040;&#1042;&#1056;&#1054;&#1056;&#1040;.mp4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7" Type="http://schemas.openxmlformats.org/officeDocument/2006/relationships/image" Target="../media/image41.gif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0.gif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&#1090;&#1072;&#1084;&#1072;&#1096;.mp4" TargetMode="External"/><Relationship Id="rId7" Type="http://schemas.openxmlformats.org/officeDocument/2006/relationships/hyperlink" Target="&#1088;&#1077;&#1078;&#1077;&#1089;&#1077;&#1088;.mp4" TargetMode="External"/><Relationship Id="rId2" Type="http://schemas.openxmlformats.org/officeDocument/2006/relationships/hyperlink" Target="&#1091;&#1079;&#1080;&#1085;&#1076;&#1080;.mp4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gif"/><Relationship Id="rId5" Type="http://schemas.openxmlformats.org/officeDocument/2006/relationships/hyperlink" Target="&#1200;&#1064;&#1040;&#1178;.mp4" TargetMode="External"/><Relationship Id="rId4" Type="http://schemas.openxmlformats.org/officeDocument/2006/relationships/image" Target="../media/image42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&#1057;&#1040;&#1055;&#1040;&#1056;.mp4" TargetMode="External"/><Relationship Id="rId2" Type="http://schemas.openxmlformats.org/officeDocument/2006/relationships/image" Target="../media/image44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gif"/><Relationship Id="rId5" Type="http://schemas.openxmlformats.org/officeDocument/2006/relationships/hyperlink" Target="&#1057;&#1040;&#1056;&#1067;%20&#1178;&#1067;&#1047;.mp4" TargetMode="External"/><Relationship Id="rId4" Type="http://schemas.openxmlformats.org/officeDocument/2006/relationships/image" Target="../media/image45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gif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6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hyperlink" Target="&#1055;&#1040;&#1056;&#1040;&#1042;&#1054;&#1047;.mp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gif"/><Relationship Id="rId4" Type="http://schemas.openxmlformats.org/officeDocument/2006/relationships/image" Target="../media/image1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slide" Target="slide9.xml"/><Relationship Id="rId3" Type="http://schemas.openxmlformats.org/officeDocument/2006/relationships/slide" Target="slide8.xml"/><Relationship Id="rId7" Type="http://schemas.openxmlformats.org/officeDocument/2006/relationships/slide" Target="slide10.xml"/><Relationship Id="rId12" Type="http://schemas.openxmlformats.org/officeDocument/2006/relationships/image" Target="../media/image25.gif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11" Type="http://schemas.openxmlformats.org/officeDocument/2006/relationships/image" Target="../media/image24.gif"/><Relationship Id="rId5" Type="http://schemas.openxmlformats.org/officeDocument/2006/relationships/image" Target="../media/image21.gif"/><Relationship Id="rId10" Type="http://schemas.openxmlformats.org/officeDocument/2006/relationships/image" Target="../media/image23.gif"/><Relationship Id="rId4" Type="http://schemas.openxmlformats.org/officeDocument/2006/relationships/image" Target="../media/image20.jpeg"/><Relationship Id="rId9" Type="http://schemas.openxmlformats.org/officeDocument/2006/relationships/image" Target="../media/image2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gif"/><Relationship Id="rId4" Type="http://schemas.openxmlformats.org/officeDocument/2006/relationships/image" Target="../media/image27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gif"/><Relationship Id="rId7" Type="http://schemas.openxmlformats.org/officeDocument/2006/relationships/image" Target="../media/image32.gif"/><Relationship Id="rId2" Type="http://schemas.openxmlformats.org/officeDocument/2006/relationships/image" Target="../media/image29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27.gif"/><Relationship Id="rId4" Type="http://schemas.openxmlformats.org/officeDocument/2006/relationships/slide" Target="slide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erketai.kz/wp-content/uploads/2014/04/jaz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704" y="-2"/>
            <a:ext cx="9165704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F:\Новая папка\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255" y="4149080"/>
            <a:ext cx="1770657" cy="1415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F:\Новая папка\111199387_RR9ztrr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59" y="513748"/>
            <a:ext cx="8403023" cy="6268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://playcast.ru/uploads/2014/08/01/9396443.gif">
            <a:hlinkClick r:id="rId5" action="ppaction://hlinkfile"/>
          </p:cNvPr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439" y="0"/>
            <a:ext cx="1519774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767275" y="1944216"/>
            <a:ext cx="4429418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2800" b="1" cap="none" spc="50" dirty="0" err="1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Boyarsky" panose="020B0603050302020204" pitchFamily="34" charset="0"/>
              </a:rPr>
              <a:t>Сапаева</a:t>
            </a:r>
            <a:r>
              <a:rPr lang="ru-RU" sz="2800" b="1" cap="none" spc="50" dirty="0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Boyarsky" panose="020B0603050302020204" pitchFamily="34" charset="0"/>
              </a:rPr>
              <a:t> Б. </a:t>
            </a:r>
          </a:p>
          <a:p>
            <a:pPr algn="ctr"/>
            <a:r>
              <a:rPr lang="kk-KZ" sz="2800" b="1" spc="50" dirty="0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Boyarsky" panose="020B0603050302020204" pitchFamily="34" charset="0"/>
              </a:rPr>
              <a:t>Мұханбетқалиева Г.</a:t>
            </a:r>
            <a:endParaRPr lang="ru-RU" sz="2800" b="1" cap="none" spc="50" dirty="0">
              <a:ln w="11430"/>
              <a:solidFill>
                <a:srgbClr val="3333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Boyarsky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1598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http://www.playcast.ru/uploads/2015/07/07/14251458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56535"/>
            <a:ext cx="9144000" cy="6804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chemeClr val="accent4">
                    <a:lumMod val="50000"/>
                  </a:schemeClr>
                </a:solidFill>
                <a:latin typeface="KZ Boyarsky" panose="020B0603050302020204" pitchFamily="34" charset="0"/>
              </a:rPr>
              <a:t>ҰШТЫ, ҰШТЫ </a:t>
            </a:r>
            <a:r>
              <a:rPr lang="ru-RU" dirty="0">
                <a:solidFill>
                  <a:schemeClr val="accent4">
                    <a:lumMod val="50000"/>
                  </a:schemeClr>
                </a:solidFill>
                <a:latin typeface="KZ Boyarsky" panose="020B0603050302020204" pitchFamily="34" charset="0"/>
              </a:rPr>
              <a:t>- ОЙЫНЫ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err="1" smtClean="0"/>
              <a:t>Ойын</a:t>
            </a:r>
            <a:r>
              <a:rPr lang="ru-RU" dirty="0" smtClean="0"/>
              <a:t> </a:t>
            </a:r>
            <a:r>
              <a:rPr lang="ru-RU" dirty="0" err="1"/>
              <a:t>бастаушы</a:t>
            </a:r>
            <a:r>
              <a:rPr lang="ru-RU" dirty="0"/>
              <a:t> </a:t>
            </a:r>
            <a:r>
              <a:rPr lang="ru-RU" dirty="0" err="1"/>
              <a:t>айнала</a:t>
            </a:r>
            <a:r>
              <a:rPr lang="ru-RU" dirty="0"/>
              <a:t> </a:t>
            </a:r>
            <a:r>
              <a:rPr lang="ru-RU" dirty="0" err="1"/>
              <a:t>отырған</a:t>
            </a:r>
            <a:r>
              <a:rPr lang="ru-RU" dirty="0"/>
              <a:t> </a:t>
            </a:r>
            <a:r>
              <a:rPr lang="ru-RU" dirty="0" err="1"/>
              <a:t>ойыншыларды</a:t>
            </a:r>
            <a:r>
              <a:rPr lang="ru-RU" dirty="0"/>
              <a:t> </a:t>
            </a:r>
            <a:r>
              <a:rPr lang="ru-RU" dirty="0" err="1"/>
              <a:t>жаңылыстыру</a:t>
            </a:r>
            <a:r>
              <a:rPr lang="ru-RU" dirty="0"/>
              <a:t> </a:t>
            </a:r>
            <a:r>
              <a:rPr lang="ru-RU" dirty="0" err="1"/>
              <a:t>үшін</a:t>
            </a:r>
            <a:r>
              <a:rPr lang="ru-RU" dirty="0"/>
              <a:t> тез </a:t>
            </a:r>
            <a:r>
              <a:rPr lang="ru-RU" dirty="0" err="1"/>
              <a:t>тез</a:t>
            </a:r>
            <a:r>
              <a:rPr lang="ru-RU" dirty="0"/>
              <a:t> </a:t>
            </a:r>
            <a:r>
              <a:rPr lang="ru-RU" dirty="0" err="1"/>
              <a:t>ұшатын</a:t>
            </a:r>
            <a:r>
              <a:rPr lang="ru-RU" dirty="0"/>
              <a:t> </a:t>
            </a:r>
            <a:r>
              <a:rPr lang="ru-RU" dirty="0" err="1"/>
              <a:t>және</a:t>
            </a:r>
            <a:r>
              <a:rPr lang="ru-RU" dirty="0"/>
              <a:t> </a:t>
            </a:r>
            <a:r>
              <a:rPr lang="ru-RU" dirty="0" err="1"/>
              <a:t>ұшпайтын</a:t>
            </a:r>
            <a:r>
              <a:rPr lang="ru-RU" dirty="0"/>
              <a:t> </a:t>
            </a:r>
            <a:r>
              <a:rPr lang="ru-RU" dirty="0" err="1"/>
              <a:t>заттарды</a:t>
            </a:r>
            <a:r>
              <a:rPr lang="ru-RU" dirty="0"/>
              <a:t> </a:t>
            </a:r>
            <a:r>
              <a:rPr lang="ru-RU" dirty="0" err="1"/>
              <a:t>араластыра</a:t>
            </a:r>
            <a:r>
              <a:rPr lang="ru-RU" dirty="0"/>
              <a:t> </a:t>
            </a:r>
            <a:r>
              <a:rPr lang="ru-RU" dirty="0" err="1"/>
              <a:t>айтып</a:t>
            </a:r>
            <a:r>
              <a:rPr lang="ru-RU" dirty="0"/>
              <a:t> </a:t>
            </a:r>
            <a:r>
              <a:rPr lang="ru-RU" dirty="0" err="1"/>
              <a:t>отырады</a:t>
            </a:r>
            <a:r>
              <a:rPr lang="ru-RU" dirty="0"/>
              <a:t>. </a:t>
            </a:r>
            <a:r>
              <a:rPr lang="ru-RU" dirty="0" err="1"/>
              <a:t>Шарт</a:t>
            </a:r>
            <a:r>
              <a:rPr lang="ru-RU" dirty="0"/>
              <a:t> </a:t>
            </a:r>
            <a:r>
              <a:rPr lang="ru-RU" dirty="0" err="1"/>
              <a:t>бойынша</a:t>
            </a:r>
            <a:r>
              <a:rPr lang="ru-RU" dirty="0"/>
              <a:t>, тек </a:t>
            </a:r>
            <a:r>
              <a:rPr lang="ru-RU" dirty="0" err="1"/>
              <a:t>ұшатын</a:t>
            </a:r>
            <a:r>
              <a:rPr lang="ru-RU" dirty="0"/>
              <a:t> </a:t>
            </a:r>
            <a:r>
              <a:rPr lang="ru-RU" dirty="0" err="1"/>
              <a:t>зат</a:t>
            </a:r>
            <a:r>
              <a:rPr lang="ru-RU" dirty="0"/>
              <a:t> </a:t>
            </a:r>
            <a:r>
              <a:rPr lang="ru-RU" dirty="0" err="1"/>
              <a:t>аталғанда</a:t>
            </a:r>
            <a:r>
              <a:rPr lang="ru-RU" dirty="0"/>
              <a:t> </a:t>
            </a:r>
            <a:r>
              <a:rPr lang="ru-RU" dirty="0" err="1"/>
              <a:t>ғана</a:t>
            </a:r>
            <a:r>
              <a:rPr lang="ru-RU" dirty="0"/>
              <a:t> </a:t>
            </a:r>
            <a:r>
              <a:rPr lang="ru-RU" dirty="0" err="1"/>
              <a:t>ойнаушылар</a:t>
            </a:r>
            <a:r>
              <a:rPr lang="ru-RU" dirty="0"/>
              <a:t> </a:t>
            </a:r>
            <a:r>
              <a:rPr lang="ru-RU" dirty="0" err="1"/>
              <a:t>қолдарын</a:t>
            </a:r>
            <a:r>
              <a:rPr lang="ru-RU" dirty="0"/>
              <a:t> </a:t>
            </a:r>
            <a:r>
              <a:rPr lang="ru-RU" dirty="0" err="1"/>
              <a:t>көтеру</a:t>
            </a:r>
            <a:r>
              <a:rPr lang="ru-RU" dirty="0"/>
              <a:t> </a:t>
            </a:r>
            <a:r>
              <a:rPr lang="ru-RU" dirty="0" err="1"/>
              <a:t>керек</a:t>
            </a:r>
            <a:r>
              <a:rPr lang="ru-RU" dirty="0"/>
              <a:t>. Ал </a:t>
            </a:r>
            <a:r>
              <a:rPr lang="ru-RU" dirty="0" err="1"/>
              <a:t>егер</a:t>
            </a:r>
            <a:r>
              <a:rPr lang="ru-RU" dirty="0"/>
              <a:t> </a:t>
            </a:r>
            <a:r>
              <a:rPr lang="ru-RU" dirty="0" err="1"/>
              <a:t>кімде</a:t>
            </a:r>
            <a:r>
              <a:rPr lang="ru-RU" dirty="0"/>
              <a:t> </a:t>
            </a:r>
            <a:r>
              <a:rPr lang="ru-RU" dirty="0" err="1"/>
              <a:t>кім</a:t>
            </a:r>
            <a:r>
              <a:rPr lang="ru-RU" dirty="0"/>
              <a:t> </a:t>
            </a:r>
            <a:r>
              <a:rPr lang="ru-RU" dirty="0" err="1"/>
              <a:t>ұшпайтын</a:t>
            </a:r>
            <a:r>
              <a:rPr lang="ru-RU" dirty="0"/>
              <a:t> </a:t>
            </a:r>
            <a:r>
              <a:rPr lang="ru-RU" dirty="0" err="1"/>
              <a:t>зат</a:t>
            </a:r>
            <a:r>
              <a:rPr lang="ru-RU" dirty="0"/>
              <a:t> </a:t>
            </a:r>
            <a:r>
              <a:rPr lang="ru-RU" dirty="0" err="1"/>
              <a:t>аталғанда</a:t>
            </a:r>
            <a:r>
              <a:rPr lang="ru-RU" dirty="0"/>
              <a:t> </a:t>
            </a:r>
            <a:r>
              <a:rPr lang="ru-RU" dirty="0" err="1"/>
              <a:t>қолын</a:t>
            </a:r>
            <a:r>
              <a:rPr lang="ru-RU" dirty="0"/>
              <a:t> </a:t>
            </a:r>
            <a:r>
              <a:rPr lang="ru-RU" dirty="0" err="1"/>
              <a:t>көтеріп</a:t>
            </a:r>
            <a:r>
              <a:rPr lang="ru-RU" dirty="0"/>
              <a:t> </a:t>
            </a:r>
            <a:r>
              <a:rPr lang="ru-RU" dirty="0" err="1"/>
              <a:t>қойса</a:t>
            </a:r>
            <a:r>
              <a:rPr lang="ru-RU" dirty="0"/>
              <a:t>, </a:t>
            </a:r>
            <a:r>
              <a:rPr lang="ru-RU" dirty="0" err="1"/>
              <a:t>айыбын</a:t>
            </a:r>
            <a:r>
              <a:rPr lang="ru-RU" dirty="0"/>
              <a:t> </a:t>
            </a:r>
            <a:r>
              <a:rPr lang="ru-RU" dirty="0" err="1"/>
              <a:t>тартып</a:t>
            </a:r>
            <a:r>
              <a:rPr lang="ru-RU" dirty="0"/>
              <a:t>, не </a:t>
            </a:r>
            <a:r>
              <a:rPr lang="ru-RU" dirty="0" err="1"/>
              <a:t>өлең</a:t>
            </a:r>
            <a:r>
              <a:rPr lang="ru-RU" dirty="0"/>
              <a:t> </a:t>
            </a:r>
            <a:r>
              <a:rPr lang="ru-RU" dirty="0" err="1"/>
              <a:t>айтып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, не би </a:t>
            </a:r>
            <a:r>
              <a:rPr lang="ru-RU" dirty="0" err="1"/>
              <a:t>билейді</a:t>
            </a:r>
            <a:r>
              <a:rPr lang="ru-RU" dirty="0"/>
              <a:t>, не </a:t>
            </a:r>
            <a:r>
              <a:rPr lang="ru-RU" dirty="0" err="1"/>
              <a:t>басқа</a:t>
            </a:r>
            <a:r>
              <a:rPr lang="ru-RU" dirty="0"/>
              <a:t>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өнер</a:t>
            </a:r>
            <a:r>
              <a:rPr lang="ru-RU" dirty="0"/>
              <a:t> </a:t>
            </a:r>
            <a:r>
              <a:rPr lang="ru-RU" dirty="0" err="1"/>
              <a:t>көрсетеді</a:t>
            </a:r>
            <a:r>
              <a:rPr lang="ru-RU" dirty="0"/>
              <a:t>. </a:t>
            </a:r>
            <a:r>
              <a:rPr lang="ru-RU" dirty="0" err="1"/>
              <a:t>Ойын</a:t>
            </a:r>
            <a:r>
              <a:rPr lang="ru-RU" dirty="0"/>
              <a:t> </a:t>
            </a:r>
            <a:r>
              <a:rPr lang="ru-RU" dirty="0" err="1"/>
              <a:t>осылай</a:t>
            </a:r>
            <a:r>
              <a:rPr lang="ru-RU" dirty="0"/>
              <a:t> </a:t>
            </a:r>
            <a:r>
              <a:rPr lang="ru-RU" dirty="0" err="1"/>
              <a:t>жалғаса</a:t>
            </a:r>
            <a:r>
              <a:rPr lang="ru-RU" dirty="0"/>
              <a:t> </a:t>
            </a:r>
            <a:r>
              <a:rPr lang="ru-RU" dirty="0" err="1"/>
              <a:t>береді</a:t>
            </a:r>
            <a:r>
              <a:rPr lang="ru-RU" dirty="0"/>
              <a:t>.</a:t>
            </a:r>
          </a:p>
        </p:txBody>
      </p:sp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5354" y="5229200"/>
            <a:ext cx="1695450" cy="1228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0176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F:\Новая папка\i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60648"/>
            <a:ext cx="7567873" cy="60486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3631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F:\Новая папка\i (1)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5761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7827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0"/>
          </a:xfrm>
          <a:prstGeom prst="rect">
            <a:avLst/>
          </a:prstGeom>
        </p:spPr>
      </p:pic>
      <p:sp>
        <p:nvSpPr>
          <p:cNvPr id="15" name="Прямоугольник 14"/>
          <p:cNvSpPr/>
          <p:nvPr/>
        </p:nvSpPr>
        <p:spPr>
          <a:xfrm>
            <a:off x="5514865" y="671289"/>
            <a:ext cx="339453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bg1"/>
                </a:solidFill>
              </a:rPr>
              <a:t>Айдынның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Асқардан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бойы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ұзын</a:t>
            </a:r>
            <a:r>
              <a:rPr lang="ru-RU" b="1" dirty="0" smtClean="0">
                <a:solidFill>
                  <a:schemeClr val="bg1"/>
                </a:solidFill>
              </a:rPr>
              <a:t>, </a:t>
            </a:r>
            <a:r>
              <a:rPr lang="ru-RU" b="1" dirty="0" err="1">
                <a:solidFill>
                  <a:schemeClr val="bg1"/>
                </a:solidFill>
              </a:rPr>
              <a:t>бірақ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Жанаттан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кіші</a:t>
            </a:r>
            <a:r>
              <a:rPr lang="ru-RU" b="1" dirty="0">
                <a:solidFill>
                  <a:schemeClr val="bg1"/>
                </a:solidFill>
              </a:rPr>
              <a:t>. </a:t>
            </a:r>
            <a:r>
              <a:rPr lang="ru-RU" b="1" dirty="0" err="1">
                <a:solidFill>
                  <a:schemeClr val="bg1"/>
                </a:solidFill>
              </a:rPr>
              <a:t>Кім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ұзын</a:t>
            </a:r>
            <a:r>
              <a:rPr lang="ru-RU" b="1" dirty="0">
                <a:solidFill>
                  <a:schemeClr val="bg1"/>
                </a:solidFill>
              </a:rPr>
              <a:t>? 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5850465" y="4881716"/>
            <a:ext cx="259332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err="1">
                <a:solidFill>
                  <a:schemeClr val="bg1"/>
                </a:solidFill>
              </a:rPr>
              <a:t>Орындықты</a:t>
            </a:r>
            <a:r>
              <a:rPr lang="ru-RU" b="1" dirty="0">
                <a:solidFill>
                  <a:schemeClr val="bg1"/>
                </a:solidFill>
              </a:rPr>
              <a:t> </a:t>
            </a:r>
            <a:r>
              <a:rPr lang="ru-RU" b="1" dirty="0" err="1">
                <a:solidFill>
                  <a:schemeClr val="bg1"/>
                </a:solidFill>
              </a:rPr>
              <a:t>төңкердік</a:t>
            </a:r>
            <a:r>
              <a:rPr lang="ru-RU" b="1" dirty="0">
                <a:solidFill>
                  <a:schemeClr val="bg1"/>
                </a:solidFill>
              </a:rPr>
              <a:t/>
            </a:r>
            <a:br>
              <a:rPr lang="ru-RU" b="1" dirty="0">
                <a:solidFill>
                  <a:schemeClr val="bg1"/>
                </a:solidFill>
              </a:rPr>
            </a:br>
            <a:r>
              <a:rPr lang="ru-RU" b="1" dirty="0">
                <a:solidFill>
                  <a:schemeClr val="bg1"/>
                </a:solidFill>
              </a:rPr>
              <a:t>Оны </a:t>
            </a:r>
            <a:r>
              <a:rPr lang="ru-RU" b="1" dirty="0" err="1">
                <a:solidFill>
                  <a:schemeClr val="bg1"/>
                </a:solidFill>
              </a:rPr>
              <a:t>енді</a:t>
            </a:r>
            <a:r>
              <a:rPr lang="ru-RU" b="1" dirty="0">
                <a:solidFill>
                  <a:schemeClr val="bg1"/>
                </a:solidFill>
              </a:rPr>
              <a:t> не </a:t>
            </a:r>
            <a:r>
              <a:rPr lang="ru-RU" b="1" dirty="0" err="1">
                <a:solidFill>
                  <a:schemeClr val="bg1"/>
                </a:solidFill>
              </a:rPr>
              <a:t>дедік</a:t>
            </a:r>
            <a:r>
              <a:rPr lang="ru-RU" b="1" dirty="0">
                <a:solidFill>
                  <a:schemeClr val="bg1"/>
                </a:solidFill>
              </a:rPr>
              <a:t>?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19872" y="2065246"/>
            <a:ext cx="2520280" cy="203132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Бір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аю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әр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күні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алдыңғы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жеген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күніндегіден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6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балық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артық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жей</a:t>
            </a:r>
            <a:r>
              <a:rPr lang="ru-RU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отырып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5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күн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ішінде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100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балық</a:t>
            </a:r>
            <a:endParaRPr lang="ru-RU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  <a:p>
            <a:pPr algn="ctr"/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жейді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Аю</a:t>
            </a:r>
            <a:r>
              <a:rPr lang="ru-RU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бірінші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күні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қанша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балық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жеді</a:t>
            </a:r>
            <a:r>
              <a:rPr lang="ru-RU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ru-RU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976956" y="4589041"/>
            <a:ext cx="2763898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Төрт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бұрыштан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 </a:t>
            </a:r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бұрыш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алып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тастасақ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неше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бұрыш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20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қалады</a:t>
            </a:r>
            <a:r>
              <a:rPr lang="ru-RU" sz="20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ru-RU" sz="20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3776" flipH="1">
            <a:off x="5701795" y="3166812"/>
            <a:ext cx="3684279" cy="321247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3475881"/>
            <a:ext cx="3871456" cy="2834199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9872" y="1984552"/>
            <a:ext cx="2520280" cy="28971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Прямоугольник 9"/>
          <p:cNvSpPr/>
          <p:nvPr/>
        </p:nvSpPr>
        <p:spPr>
          <a:xfrm>
            <a:off x="179512" y="823995"/>
            <a:ext cx="3816424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Торда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12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құс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отыр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</a:t>
            </a:r>
          </a:p>
          <a:p>
            <a:pPr algn="ctr"/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Оның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11-нен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басқасы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</a:p>
          <a:p>
            <a:pPr algn="ctr"/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ұшып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кетті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.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Торда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қанша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құс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</a:t>
            </a:r>
            <a:r>
              <a:rPr lang="ru-RU" sz="1600" b="0" cap="none" spc="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қалды</a:t>
            </a:r>
            <a:r>
              <a:rPr lang="ru-RU" sz="16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?</a:t>
            </a:r>
            <a:endParaRPr lang="ru-RU" sz="16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6623" y="-528936"/>
            <a:ext cx="5651055" cy="332377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4211" y="-80005"/>
            <a:ext cx="4406266" cy="20645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7707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6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6804248" y="459674"/>
            <a:ext cx="228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4 </a:t>
            </a:r>
            <a:r>
              <a:rPr lang="ru-RU" dirty="0" err="1"/>
              <a:t>жұмыртқа</a:t>
            </a:r>
            <a:r>
              <a:rPr lang="ru-RU" dirty="0"/>
              <a:t> 4 минут </a:t>
            </a:r>
            <a:r>
              <a:rPr lang="ru-RU" dirty="0" err="1"/>
              <a:t>піссе</a:t>
            </a:r>
            <a:r>
              <a:rPr lang="ru-RU" dirty="0"/>
              <a:t>,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жұмыртқа</a:t>
            </a:r>
            <a:r>
              <a:rPr lang="ru-RU" dirty="0"/>
              <a:t> </a:t>
            </a:r>
            <a:r>
              <a:rPr lang="ru-RU" dirty="0" err="1"/>
              <a:t>неше</a:t>
            </a:r>
            <a:r>
              <a:rPr lang="ru-RU" dirty="0"/>
              <a:t> минут </a:t>
            </a:r>
            <a:r>
              <a:rPr lang="ru-RU" dirty="0" err="1"/>
              <a:t>піседі</a:t>
            </a:r>
            <a:r>
              <a:rPr lang="ru-RU" dirty="0"/>
              <a:t>?</a:t>
            </a:r>
          </a:p>
        </p:txBody>
      </p:sp>
      <p:sp>
        <p:nvSpPr>
          <p:cNvPr id="11" name="Выноска-облако 10">
            <a:hlinkClick r:id="rId2" action="ppaction://hlinkfile"/>
          </p:cNvPr>
          <p:cNvSpPr/>
          <p:nvPr/>
        </p:nvSpPr>
        <p:spPr>
          <a:xfrm>
            <a:off x="6595558" y="289439"/>
            <a:ext cx="2336852" cy="1599561"/>
          </a:xfrm>
          <a:prstGeom prst="cloudCallout">
            <a:avLst>
              <a:gd name="adj1" fmla="val 6203"/>
              <a:gd name="adj2" fmla="val -376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4885203" y="212056"/>
            <a:ext cx="1710355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/>
              <a:t>Екі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шахматты</a:t>
            </a:r>
            <a:r>
              <a:rPr lang="ru-RU" dirty="0"/>
              <a:t> 2 </a:t>
            </a:r>
            <a:r>
              <a:rPr lang="ru-RU" dirty="0" err="1"/>
              <a:t>сағат</a:t>
            </a:r>
            <a:r>
              <a:rPr lang="ru-RU" dirty="0"/>
              <a:t> </a:t>
            </a:r>
            <a:r>
              <a:rPr lang="ru-RU" dirty="0" err="1"/>
              <a:t>ойнады</a:t>
            </a:r>
            <a:r>
              <a:rPr lang="ru-RU" dirty="0"/>
              <a:t>. </a:t>
            </a:r>
            <a:r>
              <a:rPr lang="ru-RU" dirty="0" err="1"/>
              <a:t>Бір</a:t>
            </a:r>
            <a:r>
              <a:rPr lang="ru-RU" dirty="0"/>
              <a:t> </a:t>
            </a:r>
            <a:r>
              <a:rPr lang="ru-RU" dirty="0" err="1"/>
              <a:t>адам</a:t>
            </a:r>
            <a:r>
              <a:rPr lang="ru-RU" dirty="0"/>
              <a:t> </a:t>
            </a:r>
            <a:r>
              <a:rPr lang="ru-RU" dirty="0" err="1"/>
              <a:t>неше</a:t>
            </a:r>
            <a:r>
              <a:rPr lang="ru-RU" dirty="0"/>
              <a:t> </a:t>
            </a:r>
            <a:r>
              <a:rPr lang="ru-RU" dirty="0" err="1"/>
              <a:t>сағат</a:t>
            </a:r>
            <a:r>
              <a:rPr lang="ru-RU" dirty="0"/>
              <a:t> </a:t>
            </a:r>
            <a:r>
              <a:rPr lang="ru-RU" dirty="0" err="1"/>
              <a:t>ойнайды</a:t>
            </a:r>
            <a:r>
              <a:rPr lang="ru-RU" dirty="0"/>
              <a:t>?</a:t>
            </a:r>
          </a:p>
        </p:txBody>
      </p:sp>
      <p:sp>
        <p:nvSpPr>
          <p:cNvPr id="7" name="Выноска-облако 6"/>
          <p:cNvSpPr/>
          <p:nvPr/>
        </p:nvSpPr>
        <p:spPr>
          <a:xfrm>
            <a:off x="2294906" y="126291"/>
            <a:ext cx="2296605" cy="1657702"/>
          </a:xfrm>
          <a:prstGeom prst="cloudCallout">
            <a:avLst>
              <a:gd name="adj1" fmla="val -20833"/>
              <a:gd name="adj2" fmla="val 105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/>
              <a:t>Дүйсенбіден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3 </a:t>
            </a:r>
            <a:r>
              <a:rPr lang="ru-RU" dirty="0" err="1"/>
              <a:t>күннен</a:t>
            </a:r>
            <a:r>
              <a:rPr lang="ru-RU" dirty="0"/>
              <a:t> </a:t>
            </a:r>
            <a:r>
              <a:rPr lang="ru-RU" dirty="0" err="1"/>
              <a:t>кейін</a:t>
            </a:r>
            <a:r>
              <a:rPr lang="ru-RU" dirty="0"/>
              <a:t> </a:t>
            </a:r>
            <a:r>
              <a:rPr lang="ru-RU" dirty="0" err="1"/>
              <a:t>қай</a:t>
            </a:r>
            <a:r>
              <a:rPr lang="ru-RU" dirty="0"/>
              <a:t> </a:t>
            </a:r>
            <a:r>
              <a:rPr lang="ru-RU" dirty="0" err="1"/>
              <a:t>күн</a:t>
            </a:r>
            <a:r>
              <a:rPr lang="ru-RU" dirty="0"/>
              <a:t> </a:t>
            </a:r>
            <a:r>
              <a:rPr lang="ru-RU" dirty="0" err="1"/>
              <a:t>келеді</a:t>
            </a:r>
            <a:r>
              <a:rPr lang="ru-RU" dirty="0"/>
              <a:t>?</a:t>
            </a:r>
          </a:p>
        </p:txBody>
      </p:sp>
      <p:sp>
        <p:nvSpPr>
          <p:cNvPr id="4" name="Выноска-облако 3">
            <a:hlinkClick r:id="rId3" action="ppaction://hlinkfile"/>
          </p:cNvPr>
          <p:cNvSpPr/>
          <p:nvPr/>
        </p:nvSpPr>
        <p:spPr>
          <a:xfrm>
            <a:off x="2216002" y="126291"/>
            <a:ext cx="2296605" cy="1657702"/>
          </a:xfrm>
          <a:prstGeom prst="cloudCallout">
            <a:avLst>
              <a:gd name="adj1" fmla="val -20833"/>
              <a:gd name="adj2" fmla="val 1055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6150" name="Picture 6" descr="http://sunveter.ru/uploads/posts/2013-07/1372788580_samolet5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5034" y="2011461"/>
            <a:ext cx="9155282" cy="4968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http://www.playcast.ru/uploads/2016/02/26/17515078.gif">
            <a:hlinkClick r:id="rId5" action="ppaction://hlinkfile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411619" cy="1910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Выноска-облако 9">
            <a:hlinkClick r:id="rId7" action="ppaction://hlinkfile"/>
          </p:cNvPr>
          <p:cNvSpPr/>
          <p:nvPr/>
        </p:nvSpPr>
        <p:spPr>
          <a:xfrm>
            <a:off x="4588063" y="126291"/>
            <a:ext cx="1990993" cy="1885170"/>
          </a:xfrm>
          <a:prstGeom prst="cloudCallout">
            <a:avLst>
              <a:gd name="adj1" fmla="val -9397"/>
              <a:gd name="adj2" fmla="val -976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690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4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88" y="0"/>
            <a:ext cx="9111912" cy="6858000"/>
          </a:xfrm>
          <a:prstGeom prst="rect">
            <a:avLst/>
          </a:prstGeom>
        </p:spPr>
      </p:pic>
      <p:pic>
        <p:nvPicPr>
          <p:cNvPr id="2050" name="Picture 2" descr="https://i.ytimg.com/vi/Cjej4VMh6xY/hqdefault.jpg">
            <a:hlinkClick r:id="rId3" action="ppaction://hlinkfile"/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64" t="16209"/>
          <a:stretch/>
        </p:blipFill>
        <p:spPr bwMode="auto">
          <a:xfrm>
            <a:off x="5076056" y="4149080"/>
            <a:ext cx="2520638" cy="178714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hlinkClick r:id="rId5" action="ppaction://hlinkfile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39" y="3529954"/>
            <a:ext cx="2635349" cy="2635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653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19672" y="692696"/>
            <a:ext cx="535787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Күтілетін</a:t>
            </a:r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400" b="1" cap="none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нәтиже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92" y="1657281"/>
            <a:ext cx="9769662" cy="498598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ru-RU" sz="4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Оқушыларды</a:t>
            </a:r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4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логикалық</a:t>
            </a:r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</a:p>
          <a:p>
            <a:r>
              <a:rPr lang="ru-RU" sz="4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тапсырмаларды</a:t>
            </a:r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4400" b="1" cap="none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орындауға</a:t>
            </a:r>
            <a:r>
              <a:rPr lang="ru-RU" sz="4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</a:p>
          <a:p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үйренеді, ой – танымдық </a:t>
            </a:r>
          </a:p>
          <a:p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қабілеті дамиды;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Лагерь өміріне қызығушылығы </a:t>
            </a:r>
          </a:p>
          <a:p>
            <a:r>
              <a:rPr lang="kk-KZ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артып, белсенділігі артады.</a:t>
            </a:r>
          </a:p>
          <a:p>
            <a:pPr algn="ctr"/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0167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3333FF"/>
                </a:solidFill>
                <a:latin typeface="KZ Boyarsky" panose="020B0603050302020204" pitchFamily="34" charset="0"/>
              </a:rPr>
              <a:t>«</a:t>
            </a:r>
            <a:r>
              <a:rPr lang="ru-RU" dirty="0" err="1" smtClean="0">
                <a:solidFill>
                  <a:srgbClr val="3333FF"/>
                </a:solidFill>
                <a:latin typeface="KZ Boyarsky" panose="020B0603050302020204" pitchFamily="34" charset="0"/>
              </a:rPr>
              <a:t>Джунглидағы</a:t>
            </a:r>
            <a:r>
              <a:rPr lang="ru-RU" dirty="0" smtClean="0">
                <a:solidFill>
                  <a:srgbClr val="3333FF"/>
                </a:solidFill>
                <a:latin typeface="KZ Boyarsky" panose="020B0603050302020204" pitchFamily="34" charset="0"/>
              </a:rPr>
              <a:t> </a:t>
            </a:r>
            <a:r>
              <a:rPr lang="ru-RU" dirty="0" err="1">
                <a:solidFill>
                  <a:srgbClr val="3333FF"/>
                </a:solidFill>
                <a:latin typeface="KZ Boyarsky" panose="020B0603050302020204" pitchFamily="34" charset="0"/>
              </a:rPr>
              <a:t>жаңбыр</a:t>
            </a:r>
            <a:r>
              <a:rPr lang="ru-RU" dirty="0">
                <a:solidFill>
                  <a:srgbClr val="3333FF"/>
                </a:solidFill>
                <a:latin typeface="KZ Boyarsky" panose="020B0603050302020204" pitchFamily="34" charset="0"/>
              </a:rPr>
              <a:t>»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Нұсқау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Бір-біріңіздің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соңынан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тұрыңыздар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Жунглида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жүрміз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елестетіңіздер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Ауа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райы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тамаша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жарқырап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ыстық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қапырық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самал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алдыңызда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адамның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жұғысып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көтеріліп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желкіді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қаттырақ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басамыз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қимылдарыңыз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күшейіп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шеңбер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бойында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жаңбыр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сіркіреді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серіктесіңіздің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арқасын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саусағыңызбен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басасыз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Кенет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алақандарыңызбен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төмен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жасаңыздар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Бұршақ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аяқты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қаттырақ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соғамыз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нөсер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жауды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Ұсақ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жаңбыр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сіркіреді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Дауыл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соқты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басылып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87711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162" y="764704"/>
            <a:ext cx="1880592" cy="5002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43909"/>
            <a:ext cx="3250948" cy="303741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8024" y="116632"/>
            <a:ext cx="3421006" cy="397848"/>
          </a:xfrm>
        </p:spPr>
        <p:txBody>
          <a:bodyPr>
            <a:normAutofit fontScale="90000"/>
          </a:bodyPr>
          <a:lstStyle/>
          <a:p>
            <a:r>
              <a:rPr lang="kk-KZ" dirty="0" smtClean="0">
                <a:solidFill>
                  <a:schemeClr val="bg1"/>
                </a:solidFill>
                <a:latin typeface="KZ Boyarsky" panose="020B0603050302020204" pitchFamily="34" charset="0"/>
              </a:rPr>
              <a:t>Мақсаты:</a:t>
            </a:r>
            <a:endParaRPr lang="ru-RU" dirty="0">
              <a:solidFill>
                <a:schemeClr val="bg1"/>
              </a:solidFill>
              <a:latin typeface="KZ Boyarsky" panose="020B06030503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24744"/>
            <a:ext cx="8712968" cy="4525963"/>
          </a:xfrm>
        </p:spPr>
        <p:txBody>
          <a:bodyPr/>
          <a:lstStyle/>
          <a:p>
            <a:pPr lvl="0"/>
            <a:r>
              <a:rPr lang="kk-KZ" dirty="0" smtClean="0">
                <a:latin typeface="KZ Boyarsky" panose="020B0603050302020204" pitchFamily="34" charset="0"/>
              </a:rPr>
              <a:t>Оқушылар </a:t>
            </a:r>
            <a:r>
              <a:rPr lang="kk-KZ" smtClean="0">
                <a:latin typeface="KZ Boyarsky" panose="020B0603050302020204" pitchFamily="34" charset="0"/>
              </a:rPr>
              <a:t>арасында ынтымақтастық орнату, </a:t>
            </a:r>
            <a:r>
              <a:rPr lang="kk-KZ" dirty="0" smtClean="0">
                <a:latin typeface="KZ Boyarsky" panose="020B0603050302020204" pitchFamily="34" charset="0"/>
              </a:rPr>
              <a:t>қызығушылығын ояту.</a:t>
            </a:r>
            <a:endParaRPr lang="ru-RU" dirty="0">
              <a:latin typeface="KZ Boyarsky" panose="020B0603050302020204" pitchFamily="34" charset="0"/>
            </a:endParaRPr>
          </a:p>
          <a:p>
            <a:pPr lvl="0"/>
            <a:r>
              <a:rPr lang="kk-KZ" dirty="0" smtClean="0">
                <a:latin typeface="KZ Boyarsky" panose="020B0603050302020204" pitchFamily="34" charset="0"/>
              </a:rPr>
              <a:t>Бір - біріне </a:t>
            </a:r>
            <a:r>
              <a:rPr lang="kk-KZ" dirty="0">
                <a:latin typeface="KZ Boyarsky" panose="020B0603050302020204" pitchFamily="34" charset="0"/>
              </a:rPr>
              <a:t>көмек көрсетуге талаптануға, қамқоршылыққа </a:t>
            </a:r>
            <a:r>
              <a:rPr lang="kk-KZ" dirty="0" smtClean="0">
                <a:latin typeface="KZ Boyarsky" panose="020B0603050302020204" pitchFamily="34" charset="0"/>
              </a:rPr>
              <a:t>тәрбиелеу.</a:t>
            </a:r>
            <a:endParaRPr lang="ru-RU" dirty="0">
              <a:latin typeface="KZ Boyarsky" panose="020B0603050302020204" pitchFamily="34" charset="0"/>
            </a:endParaRPr>
          </a:p>
          <a:p>
            <a:pPr lvl="0"/>
            <a:r>
              <a:rPr lang="kk-KZ" dirty="0">
                <a:latin typeface="KZ Boyarsky" panose="020B0603050302020204" pitchFamily="34" charset="0"/>
              </a:rPr>
              <a:t>Адамдарға қатысты ықыластылықтың дамуы.</a:t>
            </a:r>
            <a:endParaRPr lang="ru-RU" dirty="0">
              <a:latin typeface="KZ Boyarsky" panose="020B0603050302020204" pitchFamily="34" charset="0"/>
            </a:endParaRPr>
          </a:p>
          <a:p>
            <a:pPr marL="109728" indent="0">
              <a:buNone/>
            </a:pP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019098"/>
            <a:ext cx="1924050" cy="2562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042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http://bgfons.com/upload/clouds_texture29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70" y="0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rgbClr val="3333FF"/>
                </a:solidFill>
                <a:latin typeface="KZ Boyarsky" panose="020B0603050302020204" pitchFamily="34" charset="0"/>
              </a:rPr>
              <a:t>Топқа бөлу</a:t>
            </a:r>
            <a:endParaRPr lang="ru-RU" dirty="0">
              <a:solidFill>
                <a:srgbClr val="3333FF"/>
              </a:solidFill>
              <a:latin typeface="KZ Boyarsky" panose="020B0603050302020204" pitchFamily="34" charset="0"/>
            </a:endParaRPr>
          </a:p>
        </p:txBody>
      </p:sp>
      <p:pic>
        <p:nvPicPr>
          <p:cNvPr id="2052" name="Picture 4" descr="http://s8.rimg.info/e3cd861eff2d0309aad112ee1b15e3b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400" y="4011141"/>
            <a:ext cx="2133600" cy="136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img-fotki.yandex.ru/get/4214/marya-foygl.40/0_28170_1ee625a2_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07" y="3972098"/>
            <a:ext cx="162848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sharx.ru/images/stories/333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692696"/>
            <a:ext cx="5715000" cy="571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img-fotki.yandex.ru/get/4214/marya-foygl.40/0_28170_1ee625a2_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2955" y="1124744"/>
            <a:ext cx="162848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7920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3" descr="C:\Users\Бибинур\Desktop\раскраска\imgpreview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35615" y="2442955"/>
            <a:ext cx="170497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://bgfons.com/upload/clouds_texture29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170" y="27384"/>
            <a:ext cx="916834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Бибинур\Desktop\раскраска\imgpreview (22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8041" y="1294209"/>
            <a:ext cx="1676400" cy="2162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C:\Users\Бибинур\Desktop\раскраска\imgpreview (20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664176"/>
            <a:ext cx="1724025" cy="2105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Бибинур\Desktop\раскраска\imgpreview (21)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442955"/>
            <a:ext cx="1704975" cy="213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2" descr="C:\Users\Бибинур\Desktop\раскраска\imgpreview (19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43" y="222313"/>
            <a:ext cx="1647825" cy="2200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playcast.ru/uploads/2014/12/15/1110992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466" y="2547456"/>
            <a:ext cx="25812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playcast.ru/uploads/2014/12/15/1110992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501" y="1338055"/>
            <a:ext cx="25812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playcast.ru/uploads/2014/12/15/1110992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21244" y="2514600"/>
            <a:ext cx="25812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42551" y="332656"/>
            <a:ext cx="4384534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3600" b="1" spc="50" dirty="0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Boyarsky" panose="020B0603050302020204" pitchFamily="34" charset="0"/>
              </a:rPr>
              <a:t>«Бауырсақты» </a:t>
            </a:r>
          </a:p>
          <a:p>
            <a:pPr algn="ctr"/>
            <a:r>
              <a:rPr lang="kk-KZ" sz="3600" b="1" spc="50" dirty="0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KZ Boyarsky" panose="020B0603050302020204" pitchFamily="34" charset="0"/>
              </a:rPr>
              <a:t>құтқарайық</a:t>
            </a:r>
            <a:endParaRPr lang="ru-RU" sz="3600" b="1" cap="none" spc="50" dirty="0">
              <a:ln w="11430"/>
              <a:solidFill>
                <a:srgbClr val="3333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KZ Boyarsky" panose="020B0603050302020204" pitchFamily="34" charset="0"/>
            </a:endParaRPr>
          </a:p>
        </p:txBody>
      </p:sp>
      <p:pic>
        <p:nvPicPr>
          <p:cNvPr id="1026" name="Picture 2" descr="http://www.playcast.ru/uploads/2014/12/15/11109920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66" y="225362"/>
            <a:ext cx="2581275" cy="434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44400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:\Новая папка\110712232658160118_f0_0.jpg">
            <a:hlinkClick r:id="rId2" action="ppaction://hlinkfile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F:\Новая папка\7773256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6320" y="110381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:\Новая папка\7773256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74362"/>
            <a:ext cx="2316787" cy="2316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F:\Новая папка\7773256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32656"/>
            <a:ext cx="1800200" cy="18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F:\Новая папка\77732560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184" y="332656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F:\Новая папка\93818587_Smaylik_animaciya_Solnuyshko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4412" y="-180181"/>
            <a:ext cx="2533650" cy="2609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718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487867" y="484309"/>
            <a:ext cx="2012089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2" action="ppaction://hlinksldjump"/>
              </a:rPr>
              <a:t>«</a:t>
            </a:r>
            <a:r>
              <a:rPr lang="ru-RU" sz="2800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2" action="ppaction://hlinksldjump"/>
              </a:rPr>
              <a:t>Сымсыз</a:t>
            </a:r>
            <a:endParaRPr lang="ru-RU" sz="2800" b="1" cap="none" spc="0" dirty="0" smtClean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hlinkClick r:id="rId2" action="ppaction://hlinksldjump"/>
            </a:endParaRPr>
          </a:p>
          <a:p>
            <a:pPr algn="ctr"/>
            <a:r>
              <a:rPr lang="ru-RU" sz="28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hlinkClick r:id="rId2" action="ppaction://hlinksldjump"/>
              </a:rPr>
              <a:t> телефон»</a:t>
            </a:r>
            <a:endParaRPr lang="ru-RU" sz="28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027837" y="2305173"/>
            <a:ext cx="2828819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«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Тасбақалардың</a:t>
            </a:r>
            <a:r>
              <a:rPr lang="ru-RU" sz="2400" b="1" i="1" dirty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 </a:t>
            </a:r>
            <a:r>
              <a:rPr lang="ru-RU" sz="2400" b="1" i="1" dirty="0" err="1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жүгірісі</a:t>
            </a:r>
            <a:r>
              <a:rPr lang="ru-RU" sz="2400" b="1" i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5122" name="Picture 2" descr="http://cs21.babysfera.ru/8/f/0/7/11720449.158633457.jpe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369" y="1624313"/>
            <a:ext cx="3034406" cy="21367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://ja-rastu.ru/uploads/posts/2014-07/1406031380_poezd1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83634"/>
            <a:ext cx="2843808" cy="183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Солнце 7">
            <a:hlinkClick r:id="rId6" action="ppaction://hlinksldjump"/>
          </p:cNvPr>
          <p:cNvSpPr/>
          <p:nvPr/>
        </p:nvSpPr>
        <p:spPr>
          <a:xfrm>
            <a:off x="6645623" y="213966"/>
            <a:ext cx="2154722" cy="1648547"/>
          </a:xfrm>
          <a:prstGeom prst="sun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6645623" y="4899906"/>
            <a:ext cx="213071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«ҰШТЫ ,ҰШТЫ»</a:t>
            </a:r>
          </a:p>
          <a:p>
            <a:pPr algn="ctr"/>
            <a:r>
              <a:rPr lang="ru-RU" b="1" dirty="0" smtClean="0">
                <a:solidFill>
                  <a:srgbClr val="3333FF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 ОЙЫНЫ</a:t>
            </a:r>
            <a:endParaRPr lang="ru-RU" b="1" dirty="0">
              <a:solidFill>
                <a:srgbClr val="3333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19678" y="3822688"/>
            <a:ext cx="2273956" cy="107721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cap="none" spc="50" dirty="0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«Поезд»</a:t>
            </a:r>
          </a:p>
          <a:p>
            <a:pPr algn="ctr"/>
            <a:r>
              <a:rPr lang="ru-RU" sz="3200" b="1" cap="none" spc="50" dirty="0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 </a:t>
            </a:r>
            <a:r>
              <a:rPr lang="ru-RU" sz="3200" b="1" cap="none" spc="50" dirty="0" err="1" smtClean="0">
                <a:ln w="11430"/>
                <a:solidFill>
                  <a:srgbClr val="3333FF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жаттығуы</a:t>
            </a:r>
            <a:endParaRPr lang="ru-RU" sz="3200" b="1" cap="none" spc="50" dirty="0">
              <a:ln w="11430"/>
              <a:solidFill>
                <a:srgbClr val="3333FF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2" descr="http://artsides.ru/big/item_5901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7728" y="4361297"/>
            <a:ext cx="2531870" cy="1964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://www.solnet.ee/parents/pic/sk/sten2/solnet-ee-parovozik0z.gif"/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82" t="19613"/>
          <a:stretch/>
        </p:blipFill>
        <p:spPr bwMode="auto">
          <a:xfrm>
            <a:off x="3634751" y="3413169"/>
            <a:ext cx="2810047" cy="2579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85" y="4361297"/>
            <a:ext cx="3658670" cy="197101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20" y="1800334"/>
            <a:ext cx="3060618" cy="19607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63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+.4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/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strVal val="ppt_w/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-9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8" name="Picture 4" descr="http://s015.radikal.ru/i332/1101/99/d31bfdfbfc37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92759"/>
            <a:ext cx="4632449" cy="617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3333FF"/>
                </a:solidFill>
                <a:latin typeface="KZ Boyarsky" panose="020B0603050302020204" pitchFamily="34" charset="0"/>
              </a:rPr>
              <a:t>СЫМСЫЗ ТЕЛЕФОН </a:t>
            </a:r>
            <a:r>
              <a:rPr lang="ru-RU" dirty="0">
                <a:solidFill>
                  <a:srgbClr val="FF0000"/>
                </a:solidFill>
                <a:latin typeface="KZ Boyarsky" panose="020B0603050302020204" pitchFamily="34" charset="0"/>
              </a:rPr>
              <a:t>- ОЙЫНЫ</a:t>
            </a: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Оқушылар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сап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түзеп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солдан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оңға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ыңғайда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жүреді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бірінші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тұрған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құлағына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сыбырлап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сөйлем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көршісіне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сыбырлап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естіген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сөзін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жеткізеді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осылайша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адамға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дейін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жалғасады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басқарушы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адамнан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сұрайды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естіп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өзгерткен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өтейді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Айып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салу, би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билеу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өлең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сияқтылар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Рисунок 3">
            <a:hlinkClick r:id="rId3" action="ppaction://hlinksldjump"/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229200"/>
            <a:ext cx="1695450" cy="1228725"/>
          </a:xfrm>
          <a:prstGeom prst="rect">
            <a:avLst/>
          </a:prstGeom>
        </p:spPr>
      </p:pic>
      <p:pic>
        <p:nvPicPr>
          <p:cNvPr id="6146" name="Picture 2" descr="http://sunveter.ru/uploads/posts/2015-09/1442395007_telefon7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188640"/>
            <a:ext cx="876300" cy="1323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683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2" name="Picture 10" descr="http://go2.imgsmail.ru/imgpreview?key=1c1786993ca277f0&amp;mb=imgdb_preview_26&amp;a=1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741" y="1199649"/>
            <a:ext cx="7544469" cy="5658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playcast.ru/uploads/2015/04/24/13318625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8742" y="948486"/>
            <a:ext cx="4762500" cy="2581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73179" y="24674"/>
            <a:ext cx="8229600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solidFill>
                  <a:srgbClr val="3333FF"/>
                </a:solidFill>
                <a:latin typeface="KZ Boyarsky" panose="020B0603050302020204" pitchFamily="34" charset="0"/>
              </a:rPr>
              <a:t>«</a:t>
            </a:r>
            <a:r>
              <a:rPr lang="ru-RU" dirty="0" err="1">
                <a:solidFill>
                  <a:srgbClr val="3333FF"/>
                </a:solidFill>
                <a:latin typeface="KZ Boyarsky" panose="020B0603050302020204" pitchFamily="34" charset="0"/>
              </a:rPr>
              <a:t>Тасбақалардың</a:t>
            </a:r>
            <a:r>
              <a:rPr lang="ru-RU" dirty="0">
                <a:solidFill>
                  <a:srgbClr val="3333FF"/>
                </a:solidFill>
                <a:latin typeface="KZ Boyarsky" panose="020B0603050302020204" pitchFamily="34" charset="0"/>
              </a:rPr>
              <a:t> </a:t>
            </a:r>
            <a:r>
              <a:rPr lang="ru-RU" dirty="0" err="1">
                <a:solidFill>
                  <a:srgbClr val="3333FF"/>
                </a:solidFill>
                <a:latin typeface="KZ Boyarsky" panose="020B0603050302020204" pitchFamily="34" charset="0"/>
              </a:rPr>
              <a:t>жүгірісі</a:t>
            </a:r>
            <a:r>
              <a:rPr lang="ru-RU" dirty="0">
                <a:solidFill>
                  <a:srgbClr val="3333FF"/>
                </a:solidFill>
                <a:latin typeface="KZ Boyarsky" panose="020B0603050302020204" pitchFamily="34" charset="0"/>
              </a:rPr>
              <a:t>»</a:t>
            </a: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55576" y="3186034"/>
            <a:ext cx="8229600" cy="243143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жүгірудің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келген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ойыншы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Ойыншылар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бөлменің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жағына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қатарлап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содан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қарама-қарсы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жүгіреді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тұруға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Барлығы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қимыл-қозғалыста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қажет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Қимылдары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баяу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соңғы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мәреге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жеткен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тасбақа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жеңіске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ие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5" name="Рисунок 4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229200"/>
            <a:ext cx="1695450" cy="1228725"/>
          </a:xfrm>
          <a:prstGeom prst="rect">
            <a:avLst/>
          </a:prstGeom>
        </p:spPr>
      </p:pic>
      <p:pic>
        <p:nvPicPr>
          <p:cNvPr id="3074" name="Picture 2" descr="http://www.playcast.ru/uploads/2015/05/23/13715254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023951"/>
            <a:ext cx="1428750" cy="1419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smayls.ru/data/smiles/animashki-multyashki-145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5373216"/>
            <a:ext cx="1524000" cy="1200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530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kk-KZ" dirty="0" smtClean="0">
                <a:solidFill>
                  <a:srgbClr val="3333FF"/>
                </a:solidFill>
                <a:latin typeface="KZ Boyarsky" panose="020B0603050302020204" pitchFamily="34" charset="0"/>
              </a:rPr>
              <a:t>«Поезд» жаттығуы</a:t>
            </a:r>
            <a:endParaRPr lang="ru-RU" dirty="0">
              <a:solidFill>
                <a:srgbClr val="3333FF"/>
              </a:solidFill>
              <a:latin typeface="KZ Boyarsky" panose="020B0603050302020204" pitchFamily="34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dirty="0" smtClean="0"/>
              <a:t>Ойын ортада жүргізіледі. Ең алдымен, 1 мен 2-ге саналып алады. 1- номердегілер қолдарын 1 рет соғып, аяқтарымен еденді 2 рет тарсылдатады, ал 2- номердегілер 2 рет қолдарын соғып, 1 рет аяқтарын еденге тарсылдатады.</a:t>
            </a:r>
            <a:endParaRPr lang="ru-RU" dirty="0"/>
          </a:p>
        </p:txBody>
      </p:sp>
      <p:pic>
        <p:nvPicPr>
          <p:cNvPr id="4" name="Рисунок 3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280" y="5296619"/>
            <a:ext cx="1695450" cy="1228725"/>
          </a:xfrm>
          <a:prstGeom prst="rect">
            <a:avLst/>
          </a:prstGeom>
        </p:spPr>
      </p:pic>
      <p:pic>
        <p:nvPicPr>
          <p:cNvPr id="4098" name="Picture 2" descr="http://s18.rimg.info/0504043af536cfca62cb627e1d14b384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3645024"/>
            <a:ext cx="5688632" cy="26733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21289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713</TotalTime>
  <Words>481</Words>
  <Application>Microsoft Office PowerPoint</Application>
  <PresentationFormat>Экран (4:3)</PresentationFormat>
  <Paragraphs>46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Мақсаты:</vt:lpstr>
      <vt:lpstr>Топқа бөлу</vt:lpstr>
      <vt:lpstr>Презентация PowerPoint</vt:lpstr>
      <vt:lpstr>Презентация PowerPoint</vt:lpstr>
      <vt:lpstr>Презентация PowerPoint</vt:lpstr>
      <vt:lpstr>СЫМСЫЗ ТЕЛЕФОН - ОЙЫНЫ</vt:lpstr>
      <vt:lpstr>«Тасбақалардың жүгірісі»</vt:lpstr>
      <vt:lpstr>«Поезд» жаттығуы</vt:lpstr>
      <vt:lpstr>ҰШТЫ, ҰШТЫ - ОЙЫНЫ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«Джунглидағы жаңбыр»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Бибинур</dc:creator>
  <cp:lastModifiedBy>1</cp:lastModifiedBy>
  <cp:revision>34</cp:revision>
  <dcterms:created xsi:type="dcterms:W3CDTF">2016-11-28T04:15:30Z</dcterms:created>
  <dcterms:modified xsi:type="dcterms:W3CDTF">2019-06-06T05:07:11Z</dcterms:modified>
</cp:coreProperties>
</file>