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7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52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A423ED-DCB0-4C5E-BBAB-31016C69673B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E277AE7-66EC-4673-99E0-B36A46A31F31}">
      <dgm:prSet phldrT="[Текст]" custT="1"/>
      <dgm:spPr/>
      <dgm:t>
        <a:bodyPr/>
        <a:lstStyle/>
        <a:p>
          <a:r>
            <a:rPr lang="ru-RU" sz="2400" b="0" dirty="0" err="1" smtClean="0">
              <a:solidFill>
                <a:srgbClr val="FFC000"/>
              </a:solidFill>
            </a:rPr>
            <a:t>Жазыңқы</a:t>
          </a:r>
          <a:endParaRPr lang="ru-RU" sz="2400" b="0" dirty="0">
            <a:solidFill>
              <a:srgbClr val="FFC000"/>
            </a:solidFill>
          </a:endParaRPr>
        </a:p>
      </dgm:t>
    </dgm:pt>
    <dgm:pt modelId="{B44AA0E6-7BA0-4A9F-9C0B-D43D09B9AE46}" type="parTrans" cxnId="{FC798065-F8BF-416C-AC38-00AE068B711A}">
      <dgm:prSet/>
      <dgm:spPr/>
      <dgm:t>
        <a:bodyPr/>
        <a:lstStyle/>
        <a:p>
          <a:endParaRPr lang="ru-RU"/>
        </a:p>
      </dgm:t>
    </dgm:pt>
    <dgm:pt modelId="{DFED3281-87B1-4E27-B4A2-BDA79B2A5F5A}" type="sibTrans" cxnId="{FC798065-F8BF-416C-AC38-00AE068B711A}">
      <dgm:prSet/>
      <dgm:spPr/>
      <dgm:t>
        <a:bodyPr/>
        <a:lstStyle/>
        <a:p>
          <a:endParaRPr lang="ru-RU"/>
        </a:p>
      </dgm:t>
    </dgm:pt>
    <dgm:pt modelId="{5D0FD65C-CAE1-40BE-9C5D-542633FAF0F1}">
      <dgm:prSet phldrT="[Текст]" custT="1"/>
      <dgm:spPr/>
      <dgm:t>
        <a:bodyPr/>
        <a:lstStyle/>
        <a:p>
          <a:endParaRPr lang="ru-RU" sz="4000" b="1" dirty="0">
            <a:solidFill>
              <a:srgbClr val="FFFF00"/>
            </a:solidFill>
          </a:endParaRPr>
        </a:p>
      </dgm:t>
    </dgm:pt>
    <dgm:pt modelId="{1D4F505D-BBA1-45D1-9152-40BB5EC2E92C}" type="parTrans" cxnId="{0BB51518-CA02-404E-A25A-7F76A411A25F}">
      <dgm:prSet/>
      <dgm:spPr/>
      <dgm:t>
        <a:bodyPr/>
        <a:lstStyle/>
        <a:p>
          <a:endParaRPr lang="ru-RU"/>
        </a:p>
      </dgm:t>
    </dgm:pt>
    <dgm:pt modelId="{A05BC88F-4D60-4BDE-B13F-93E0EAB0DB7C}" type="sibTrans" cxnId="{0BB51518-CA02-404E-A25A-7F76A411A25F}">
      <dgm:prSet/>
      <dgm:spPr/>
      <dgm:t>
        <a:bodyPr/>
        <a:lstStyle/>
        <a:p>
          <a:endParaRPr lang="ru-RU"/>
        </a:p>
      </dgm:t>
    </dgm:pt>
    <dgm:pt modelId="{9C38BD53-3F42-45B2-9425-840BF70CB66F}">
      <dgm:prSet phldrT="[Текст]"/>
      <dgm:spPr/>
      <dgm:t>
        <a:bodyPr/>
        <a:lstStyle/>
        <a:p>
          <a:r>
            <a:rPr lang="ru-RU" dirty="0" err="1" smtClean="0">
              <a:solidFill>
                <a:srgbClr val="FF0000"/>
              </a:solidFill>
            </a:rPr>
            <a:t>Сүйір</a:t>
          </a:r>
          <a:endParaRPr lang="ru-RU" dirty="0">
            <a:solidFill>
              <a:srgbClr val="FF0000"/>
            </a:solidFill>
          </a:endParaRPr>
        </a:p>
      </dgm:t>
    </dgm:pt>
    <dgm:pt modelId="{5DAF1524-CCC7-42A2-AACE-D2BE0FB2B788}" type="parTrans" cxnId="{CAF8FAC5-A10D-41EA-9C75-C63408448523}">
      <dgm:prSet/>
      <dgm:spPr/>
      <dgm:t>
        <a:bodyPr/>
        <a:lstStyle/>
        <a:p>
          <a:endParaRPr lang="ru-RU"/>
        </a:p>
      </dgm:t>
    </dgm:pt>
    <dgm:pt modelId="{FF9E3C93-5E08-4F11-8990-5D975BF9F84B}" type="sibTrans" cxnId="{CAF8FAC5-A10D-41EA-9C75-C63408448523}">
      <dgm:prSet/>
      <dgm:spPr/>
      <dgm:t>
        <a:bodyPr/>
        <a:lstStyle/>
        <a:p>
          <a:endParaRPr lang="ru-RU"/>
        </a:p>
      </dgm:t>
    </dgm:pt>
    <dgm:pt modelId="{31880C9D-73F1-40ED-896E-E4C73254C74C}">
      <dgm:prSet phldrT="[Текст]"/>
      <dgm:spPr/>
      <dgm:t>
        <a:bodyPr/>
        <a:lstStyle/>
        <a:p>
          <a:r>
            <a:rPr lang="ru-RU" b="1" dirty="0" err="1" smtClean="0">
              <a:solidFill>
                <a:srgbClr val="FFFF00"/>
              </a:solidFill>
            </a:rPr>
            <a:t>Тік</a:t>
          </a:r>
          <a:endParaRPr lang="ru-RU" b="1" dirty="0">
            <a:solidFill>
              <a:srgbClr val="72528A"/>
            </a:solidFill>
          </a:endParaRPr>
        </a:p>
      </dgm:t>
    </dgm:pt>
    <dgm:pt modelId="{768DA00C-8489-449D-9194-19525028B733}" type="parTrans" cxnId="{5E8C56B8-A906-47DD-BD98-9E9B5A6CD48D}">
      <dgm:prSet/>
      <dgm:spPr/>
      <dgm:t>
        <a:bodyPr/>
        <a:lstStyle/>
        <a:p>
          <a:endParaRPr lang="ru-RU"/>
        </a:p>
      </dgm:t>
    </dgm:pt>
    <dgm:pt modelId="{CF1DC27A-7BD0-4305-9F22-3EE404CB30AF}" type="sibTrans" cxnId="{5E8C56B8-A906-47DD-BD98-9E9B5A6CD48D}">
      <dgm:prSet/>
      <dgm:spPr/>
      <dgm:t>
        <a:bodyPr/>
        <a:lstStyle/>
        <a:p>
          <a:endParaRPr lang="ru-RU"/>
        </a:p>
      </dgm:t>
    </dgm:pt>
    <dgm:pt modelId="{2C1097E1-D164-49FB-B9DB-37BB6F7410AC}" type="pres">
      <dgm:prSet presAssocID="{6DA423ED-DCB0-4C5E-BBAB-31016C69673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9F68E9-EB9C-4DFF-80DB-B555FB282D4A}" type="pres">
      <dgm:prSet presAssocID="{6DA423ED-DCB0-4C5E-BBAB-31016C69673B}" presName="diamond" presStyleLbl="bgShp" presStyleIdx="0" presStyleCnt="1"/>
      <dgm:spPr/>
    </dgm:pt>
    <dgm:pt modelId="{881158C5-7E19-433D-9718-4A9C83053C60}" type="pres">
      <dgm:prSet presAssocID="{6DA423ED-DCB0-4C5E-BBAB-31016C69673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40C83-A6B8-430E-94D0-81975853F0C2}" type="pres">
      <dgm:prSet presAssocID="{6DA423ED-DCB0-4C5E-BBAB-31016C69673B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D6BF6E-559C-40C8-AF7B-781A05D1C5B8}" type="pres">
      <dgm:prSet presAssocID="{6DA423ED-DCB0-4C5E-BBAB-31016C69673B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A4263D-DB74-491B-BCDC-DB8B43209B71}" type="pres">
      <dgm:prSet presAssocID="{6DA423ED-DCB0-4C5E-BBAB-31016C69673B}" presName="quad4" presStyleLbl="node1" presStyleIdx="3" presStyleCnt="4" custLinFactNeighborX="1267" custLinFactNeighborY="-15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8C56B8-A906-47DD-BD98-9E9B5A6CD48D}" srcId="{6DA423ED-DCB0-4C5E-BBAB-31016C69673B}" destId="{31880C9D-73F1-40ED-896E-E4C73254C74C}" srcOrd="3" destOrd="0" parTransId="{768DA00C-8489-449D-9194-19525028B733}" sibTransId="{CF1DC27A-7BD0-4305-9F22-3EE404CB30AF}"/>
    <dgm:cxn modelId="{52D408DB-3464-4890-9477-701B68319A63}" type="presOf" srcId="{2E277AE7-66EC-4673-99E0-B36A46A31F31}" destId="{881158C5-7E19-433D-9718-4A9C83053C60}" srcOrd="0" destOrd="0" presId="urn:microsoft.com/office/officeart/2005/8/layout/matrix3"/>
    <dgm:cxn modelId="{FC798065-F8BF-416C-AC38-00AE068B711A}" srcId="{6DA423ED-DCB0-4C5E-BBAB-31016C69673B}" destId="{2E277AE7-66EC-4673-99E0-B36A46A31F31}" srcOrd="0" destOrd="0" parTransId="{B44AA0E6-7BA0-4A9F-9C0B-D43D09B9AE46}" sibTransId="{DFED3281-87B1-4E27-B4A2-BDA79B2A5F5A}"/>
    <dgm:cxn modelId="{F6BCD700-E061-41E3-B436-2F1FA1A8911B}" type="presOf" srcId="{6DA423ED-DCB0-4C5E-BBAB-31016C69673B}" destId="{2C1097E1-D164-49FB-B9DB-37BB6F7410AC}" srcOrd="0" destOrd="0" presId="urn:microsoft.com/office/officeart/2005/8/layout/matrix3"/>
    <dgm:cxn modelId="{B36605B4-A334-4778-B94D-B488880C4761}" type="presOf" srcId="{5D0FD65C-CAE1-40BE-9C5D-542633FAF0F1}" destId="{92740C83-A6B8-430E-94D0-81975853F0C2}" srcOrd="0" destOrd="0" presId="urn:microsoft.com/office/officeart/2005/8/layout/matrix3"/>
    <dgm:cxn modelId="{8B6E51CB-1E99-45C0-8FDE-A5ACE7DDB569}" type="presOf" srcId="{31880C9D-73F1-40ED-896E-E4C73254C74C}" destId="{C1A4263D-DB74-491B-BCDC-DB8B43209B71}" srcOrd="0" destOrd="0" presId="urn:microsoft.com/office/officeart/2005/8/layout/matrix3"/>
    <dgm:cxn modelId="{CAF8FAC5-A10D-41EA-9C75-C63408448523}" srcId="{6DA423ED-DCB0-4C5E-BBAB-31016C69673B}" destId="{9C38BD53-3F42-45B2-9425-840BF70CB66F}" srcOrd="2" destOrd="0" parTransId="{5DAF1524-CCC7-42A2-AACE-D2BE0FB2B788}" sibTransId="{FF9E3C93-5E08-4F11-8990-5D975BF9F84B}"/>
    <dgm:cxn modelId="{0BB51518-CA02-404E-A25A-7F76A411A25F}" srcId="{6DA423ED-DCB0-4C5E-BBAB-31016C69673B}" destId="{5D0FD65C-CAE1-40BE-9C5D-542633FAF0F1}" srcOrd="1" destOrd="0" parTransId="{1D4F505D-BBA1-45D1-9152-40BB5EC2E92C}" sibTransId="{A05BC88F-4D60-4BDE-B13F-93E0EAB0DB7C}"/>
    <dgm:cxn modelId="{9A57114D-A53E-4D90-B6FB-028229A2E549}" type="presOf" srcId="{9C38BD53-3F42-45B2-9425-840BF70CB66F}" destId="{E1D6BF6E-559C-40C8-AF7B-781A05D1C5B8}" srcOrd="0" destOrd="0" presId="urn:microsoft.com/office/officeart/2005/8/layout/matrix3"/>
    <dgm:cxn modelId="{8700AFB0-2B8A-4DAC-9669-F9455F1D6985}" type="presParOf" srcId="{2C1097E1-D164-49FB-B9DB-37BB6F7410AC}" destId="{E49F68E9-EB9C-4DFF-80DB-B555FB282D4A}" srcOrd="0" destOrd="0" presId="urn:microsoft.com/office/officeart/2005/8/layout/matrix3"/>
    <dgm:cxn modelId="{0B1401A0-2C26-42BD-8682-57899D56ADE6}" type="presParOf" srcId="{2C1097E1-D164-49FB-B9DB-37BB6F7410AC}" destId="{881158C5-7E19-433D-9718-4A9C83053C60}" srcOrd="1" destOrd="0" presId="urn:microsoft.com/office/officeart/2005/8/layout/matrix3"/>
    <dgm:cxn modelId="{52A23E55-341B-401C-BF3A-C4FF0E41FC3D}" type="presParOf" srcId="{2C1097E1-D164-49FB-B9DB-37BB6F7410AC}" destId="{92740C83-A6B8-430E-94D0-81975853F0C2}" srcOrd="2" destOrd="0" presId="urn:microsoft.com/office/officeart/2005/8/layout/matrix3"/>
    <dgm:cxn modelId="{4A287E92-FAAC-4C55-9AFA-088C3BD99C64}" type="presParOf" srcId="{2C1097E1-D164-49FB-B9DB-37BB6F7410AC}" destId="{E1D6BF6E-559C-40C8-AF7B-781A05D1C5B8}" srcOrd="3" destOrd="0" presId="urn:microsoft.com/office/officeart/2005/8/layout/matrix3"/>
    <dgm:cxn modelId="{FD8AC387-49CA-4E2E-9A14-25B5E173E44B}" type="presParOf" srcId="{2C1097E1-D164-49FB-B9DB-37BB6F7410AC}" destId="{C1A4263D-DB74-491B-BCDC-DB8B43209B71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F68E9-EB9C-4DFF-80DB-B555FB282D4A}">
      <dsp:nvSpPr>
        <dsp:cNvPr id="0" name=""/>
        <dsp:cNvSpPr/>
      </dsp:nvSpPr>
      <dsp:spPr>
        <a:xfrm>
          <a:off x="47408" y="0"/>
          <a:ext cx="3992275" cy="399227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1158C5-7E19-433D-9718-4A9C83053C60}">
      <dsp:nvSpPr>
        <dsp:cNvPr id="0" name=""/>
        <dsp:cNvSpPr/>
      </dsp:nvSpPr>
      <dsp:spPr>
        <a:xfrm>
          <a:off x="426674" y="379266"/>
          <a:ext cx="1556987" cy="1556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dirty="0" err="1" smtClean="0">
              <a:solidFill>
                <a:srgbClr val="FFC000"/>
              </a:solidFill>
            </a:rPr>
            <a:t>Жазыңқы</a:t>
          </a:r>
          <a:endParaRPr lang="ru-RU" sz="2400" b="0" kern="1200" dirty="0">
            <a:solidFill>
              <a:srgbClr val="FFC000"/>
            </a:solidFill>
          </a:endParaRPr>
        </a:p>
      </dsp:txBody>
      <dsp:txXfrm>
        <a:off x="502680" y="455272"/>
        <a:ext cx="1404975" cy="1404975"/>
      </dsp:txXfrm>
    </dsp:sp>
    <dsp:sp modelId="{92740C83-A6B8-430E-94D0-81975853F0C2}">
      <dsp:nvSpPr>
        <dsp:cNvPr id="0" name=""/>
        <dsp:cNvSpPr/>
      </dsp:nvSpPr>
      <dsp:spPr>
        <a:xfrm>
          <a:off x="2103429" y="379266"/>
          <a:ext cx="1556987" cy="1556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>
            <a:solidFill>
              <a:srgbClr val="FFFF00"/>
            </a:solidFill>
          </a:endParaRPr>
        </a:p>
      </dsp:txBody>
      <dsp:txXfrm>
        <a:off x="2179435" y="455272"/>
        <a:ext cx="1404975" cy="1404975"/>
      </dsp:txXfrm>
    </dsp:sp>
    <dsp:sp modelId="{E1D6BF6E-559C-40C8-AF7B-781A05D1C5B8}">
      <dsp:nvSpPr>
        <dsp:cNvPr id="0" name=""/>
        <dsp:cNvSpPr/>
      </dsp:nvSpPr>
      <dsp:spPr>
        <a:xfrm>
          <a:off x="426674" y="2056021"/>
          <a:ext cx="1556987" cy="1556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kern="1200" dirty="0" err="1" smtClean="0">
              <a:solidFill>
                <a:srgbClr val="FF0000"/>
              </a:solidFill>
            </a:rPr>
            <a:t>Сүйір</a:t>
          </a:r>
          <a:endParaRPr lang="ru-RU" sz="3800" kern="1200" dirty="0">
            <a:solidFill>
              <a:srgbClr val="FF0000"/>
            </a:solidFill>
          </a:endParaRPr>
        </a:p>
      </dsp:txBody>
      <dsp:txXfrm>
        <a:off x="502680" y="2132027"/>
        <a:ext cx="1404975" cy="1404975"/>
      </dsp:txXfrm>
    </dsp:sp>
    <dsp:sp modelId="{C1A4263D-DB74-491B-BCDC-DB8B43209B71}">
      <dsp:nvSpPr>
        <dsp:cNvPr id="0" name=""/>
        <dsp:cNvSpPr/>
      </dsp:nvSpPr>
      <dsp:spPr>
        <a:xfrm>
          <a:off x="2123156" y="2032573"/>
          <a:ext cx="1556987" cy="15569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kern="1200" dirty="0" err="1" smtClean="0">
              <a:solidFill>
                <a:srgbClr val="FFFF00"/>
              </a:solidFill>
            </a:rPr>
            <a:t>Тік</a:t>
          </a:r>
          <a:endParaRPr lang="ru-RU" sz="3800" b="1" kern="1200" dirty="0">
            <a:solidFill>
              <a:srgbClr val="72528A"/>
            </a:solidFill>
          </a:endParaRPr>
        </a:p>
      </dsp:txBody>
      <dsp:txXfrm>
        <a:off x="2199162" y="2108579"/>
        <a:ext cx="1404975" cy="1404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138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00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099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461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759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67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74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9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100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3F4505A1-F7F5-4E04-89B0-537B3ED18A61}" type="datetimeFigureOut">
              <a:rPr lang="en-US" smtClean="0"/>
              <a:t>5/1/2020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B39636CC-F5A0-4526-A5ED-86E00427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48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БҰРЫШТЫҢ ТҮРЛЕРІ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63799" y="4123267"/>
            <a:ext cx="9228201" cy="1645920"/>
          </a:xfrm>
        </p:spPr>
        <p:txBody>
          <a:bodyPr/>
          <a:lstStyle/>
          <a:p>
            <a:r>
              <a:rPr lang="kk-KZ" dirty="0" smtClean="0"/>
              <a:t>ОРЫНДАҒАН:Құралов Ерлан Ақылбекұлы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974" y="1379825"/>
            <a:ext cx="7667625" cy="500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44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72" y="223231"/>
            <a:ext cx="7479723" cy="523329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485" y="5456527"/>
            <a:ext cx="966788" cy="47321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575964" y="900546"/>
                <a:ext cx="1686680" cy="42473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b="1" dirty="0" smtClean="0">
                    <a:solidFill>
                      <a:srgbClr val="FF0000"/>
                    </a:solidFill>
                  </a:rPr>
                  <a:t>1.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)</a:t>
                </a:r>
                <a:endParaRPr lang="kk-KZ" b="1" dirty="0" smtClean="0">
                  <a:solidFill>
                    <a:srgbClr val="FF0000"/>
                  </a:solidFill>
                </a:endParaRPr>
              </a:p>
              <a:p>
                <a:r>
                  <a:rPr lang="kk-KZ" b="1" dirty="0" smtClean="0">
                    <a:solidFill>
                      <a:srgbClr val="FF0000"/>
                    </a:solidFill>
                  </a:rPr>
                  <a:t>320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kk-KZ" b="1" dirty="0" smtClean="0">
                    <a:solidFill>
                      <a:srgbClr val="FF0000"/>
                    </a:solidFill>
                  </a:rPr>
                  <a:t>+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-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 320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</a:endParaRPr>
              </a:p>
              <a:p>
                <a:endParaRPr lang="en-US" b="1" dirty="0">
                  <a:solidFill>
                    <a:srgbClr val="FF0000"/>
                  </a:solidFill>
                </a:endParaRP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2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.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)</a:t>
                </a:r>
                <a:endParaRPr lang="kk-KZ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9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kk-KZ" b="1" dirty="0" smtClean="0">
                    <a:solidFill>
                      <a:srgbClr val="FF0000"/>
                    </a:solidFill>
                  </a:rPr>
                  <a:t>+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-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9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27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</a:endParaRPr>
              </a:p>
              <a:p>
                <a:endParaRPr lang="en-US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3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. 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)</a:t>
                </a:r>
                <a:endParaRPr lang="kk-KZ" b="1" dirty="0" smtClean="0">
                  <a:solidFill>
                    <a:srgbClr val="FF0000"/>
                  </a:solidFill>
                </a:endParaRPr>
              </a:p>
              <a:p>
                <a:r>
                  <a:rPr lang="en-US" b="1" dirty="0">
                    <a:solidFill>
                      <a:srgbClr val="FF0000"/>
                    </a:solidFill>
                  </a:rPr>
                  <a:t>7</a:t>
                </a:r>
                <a:r>
                  <a:rPr lang="en-US" b="1" dirty="0" smtClean="0">
                    <a:solidFill>
                      <a:srgbClr val="FF000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kk-KZ" b="1" dirty="0" smtClean="0">
                    <a:solidFill>
                      <a:srgbClr val="FF0000"/>
                    </a:solidFill>
                  </a:rPr>
                  <a:t>+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𝟑𝟔𝟎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-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7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0</a:t>
                </a:r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=</a:t>
                </a:r>
                <a:r>
                  <a:rPr lang="en-US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 29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b="1" dirty="0" smtClean="0">
                  <a:solidFill>
                    <a:srgbClr val="FF0000"/>
                  </a:solidFill>
                </a:endParaRPr>
              </a:p>
              <a:p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5964" y="900546"/>
                <a:ext cx="1686680" cy="4247317"/>
              </a:xfrm>
              <a:prstGeom prst="rect">
                <a:avLst/>
              </a:prstGeom>
              <a:blipFill>
                <a:blip r:embed="rId4"/>
                <a:stretch>
                  <a:fillRect l="-3249" t="-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9093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383" y="858981"/>
            <a:ext cx="11454144" cy="4585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51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744" y="590549"/>
            <a:ext cx="4878965" cy="38567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451" y="4447309"/>
            <a:ext cx="4567022" cy="20781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90508" y="2189018"/>
            <a:ext cx="35883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r>
              <a:rPr lang="kk-KZ" sz="3600" dirty="0" smtClean="0"/>
              <a:t>үйір бұрышы</a:t>
            </a:r>
          </a:p>
          <a:p>
            <a:r>
              <a:rPr lang="kk-KZ" sz="3600" dirty="0" smtClean="0"/>
              <a:t>Тік бұрыш</a:t>
            </a:r>
          </a:p>
          <a:p>
            <a:r>
              <a:rPr lang="kk-KZ" sz="3600" dirty="0" smtClean="0"/>
              <a:t>Доғал бұрыш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9498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13564" y="291312"/>
            <a:ext cx="36711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b="1" dirty="0" smtClean="0"/>
              <a:t>Тапсырма</a:t>
            </a:r>
            <a:r>
              <a:rPr lang="kk-KZ" dirty="0" smtClean="0"/>
              <a:t>:</a:t>
            </a:r>
            <a:r>
              <a:rPr lang="ru-RU" sz="3200" b="1" dirty="0" smtClean="0">
                <a:solidFill>
                  <a:srgbClr val="FF0000"/>
                </a:solidFill>
              </a:rPr>
              <a:t>№1223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1233055" y="1537855"/>
            <a:ext cx="1" cy="210589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233055" y="3657599"/>
            <a:ext cx="22444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>
            <a:off x="1274620" y="1399309"/>
            <a:ext cx="1198416" cy="22167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H="1">
            <a:off x="1274619" y="1884218"/>
            <a:ext cx="2396835" cy="177338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2291" y="1106921"/>
            <a:ext cx="4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/>
              <a:t>А</a:t>
            </a:r>
            <a:endParaRPr lang="en-US" sz="3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54764" y="3426766"/>
            <a:ext cx="346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400" b="1" dirty="0" smtClean="0"/>
              <a:t>В</a:t>
            </a:r>
            <a:endParaRPr lang="en-US" sz="24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2387689" y="999198"/>
            <a:ext cx="33695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D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3644719" y="1537855"/>
            <a:ext cx="3050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E</a:t>
            </a:r>
            <a:endParaRPr lang="en-US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609210" y="3459079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1191491" y="2586243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25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1491" y="2586243"/>
                <a:ext cx="505267" cy="369332"/>
              </a:xfrm>
              <a:prstGeom prst="rect">
                <a:avLst/>
              </a:prstGeom>
              <a:blipFill>
                <a:blip r:embed="rId2"/>
                <a:stretch>
                  <a:fillRect l="-963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2009332" y="3189007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40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332" y="3189007"/>
                <a:ext cx="505267" cy="369332"/>
              </a:xfrm>
              <a:prstGeom prst="rect">
                <a:avLst/>
              </a:prstGeom>
              <a:blipFill>
                <a:blip r:embed="rId3"/>
                <a:stretch>
                  <a:fillRect l="-1097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олилиния 27"/>
          <p:cNvSpPr/>
          <p:nvPr/>
        </p:nvSpPr>
        <p:spPr>
          <a:xfrm>
            <a:off x="1219200" y="2969428"/>
            <a:ext cx="379267" cy="133989"/>
          </a:xfrm>
          <a:custGeom>
            <a:avLst/>
            <a:gdLst>
              <a:gd name="connsiteX0" fmla="*/ 0 w 379267"/>
              <a:gd name="connsiteY0" fmla="*/ 0 h 152400"/>
              <a:gd name="connsiteX1" fmla="*/ 360218 w 379267"/>
              <a:gd name="connsiteY1" fmla="*/ 110837 h 152400"/>
              <a:gd name="connsiteX2" fmla="*/ 332509 w 379267"/>
              <a:gd name="connsiteY2" fmla="*/ 152400 h 152400"/>
              <a:gd name="connsiteX3" fmla="*/ 332509 w 379267"/>
              <a:gd name="connsiteY3" fmla="*/ 152400 h 152400"/>
              <a:gd name="connsiteX4" fmla="*/ 332509 w 379267"/>
              <a:gd name="connsiteY4" fmla="*/ 152400 h 152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267" h="152400">
                <a:moveTo>
                  <a:pt x="0" y="0"/>
                </a:moveTo>
                <a:cubicBezTo>
                  <a:pt x="152400" y="42718"/>
                  <a:pt x="304800" y="85437"/>
                  <a:pt x="360218" y="110837"/>
                </a:cubicBezTo>
                <a:cubicBezTo>
                  <a:pt x="415636" y="136237"/>
                  <a:pt x="332509" y="152400"/>
                  <a:pt x="332509" y="152400"/>
                </a:cubicBezTo>
                <a:lnTo>
                  <a:pt x="332509" y="152400"/>
                </a:lnTo>
                <a:lnTo>
                  <a:pt x="332509" y="152400"/>
                </a:lnTo>
              </a:path>
            </a:pathLst>
          </a:cu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637093" y="996867"/>
                <a:ext cx="3822782" cy="2646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</a:t>
                </a:r>
                <a:r>
                  <a:rPr lang="en-US" sz="2800" dirty="0" smtClean="0"/>
                  <a:t>1)</a:t>
                </a:r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𝐴𝐵𝐶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−тік бұрыш.</m:t>
                    </m:r>
                  </m:oMath>
                </a14:m>
                <a:endParaRPr lang="en-US" sz="28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𝐴𝐵𝐷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=25°</m:t>
                      </m:r>
                    </m:oMath>
                  </m:oMathPara>
                </a14:m>
                <a:endParaRPr lang="en-US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𝐸𝐵𝐶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=40°</m:t>
                      </m:r>
                    </m:oMath>
                  </m:oMathPara>
                </a14:m>
                <a:endParaRPr lang="en-US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𝐷𝐵</m:t>
                      </m:r>
                      <m:r>
                        <a:rPr lang="kk-KZ" sz="2800" b="0" i="1" smtClean="0">
                          <a:latin typeface="Cambria Math" panose="02040503050406030204" pitchFamily="18" charset="0"/>
                        </a:rPr>
                        <m:t>Е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2800" b="0" i="1" smtClean="0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2800" dirty="0" smtClean="0"/>
              </a:p>
              <a:p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b="0" dirty="0" smtClean="0">
                  <a:ea typeface="Cambria Math" panose="02040503050406030204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7093" y="996867"/>
                <a:ext cx="3822782" cy="2646878"/>
              </a:xfrm>
              <a:prstGeom prst="rect">
                <a:avLst/>
              </a:prstGeom>
              <a:blipFill>
                <a:blip r:embed="rId4"/>
                <a:stretch>
                  <a:fillRect l="-1914" t="-2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/>
          <p:cNvCxnSpPr/>
          <p:nvPr/>
        </p:nvCxnSpPr>
        <p:spPr>
          <a:xfrm flipH="1">
            <a:off x="1101334" y="6359235"/>
            <a:ext cx="22444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3345768" y="6359235"/>
            <a:ext cx="22444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1139748" y="5209308"/>
            <a:ext cx="2206020" cy="114992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>
            <a:off x="3386010" y="4705929"/>
            <a:ext cx="1122217" cy="167639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Прямоугольник 35"/>
          <p:cNvSpPr/>
          <p:nvPr/>
        </p:nvSpPr>
        <p:spPr>
          <a:xfrm>
            <a:off x="1219200" y="3244433"/>
            <a:ext cx="477558" cy="37160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Прямоугольник 36"/>
          <p:cNvSpPr/>
          <p:nvPr/>
        </p:nvSpPr>
        <p:spPr>
          <a:xfrm rot="1918810">
            <a:off x="3065586" y="5905497"/>
            <a:ext cx="471053" cy="38100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Прямоугольник 37"/>
          <p:cNvSpPr/>
          <p:nvPr/>
        </p:nvSpPr>
        <p:spPr>
          <a:xfrm>
            <a:off x="615763" y="6112322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/>
              <a:t>А</a:t>
            </a:r>
            <a:endParaRPr lang="en-US" b="1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986501" y="4809996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/>
              <a:t>С</a:t>
            </a:r>
            <a:endParaRPr lang="en-US" b="1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232763" y="6456341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/>
              <a:t>В</a:t>
            </a:r>
            <a:endParaRPr lang="en-US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5630444" y="6197662"/>
            <a:ext cx="295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/>
              <a:t>Е</a:t>
            </a:r>
            <a:endParaRPr lang="en-US" b="1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4508227" y="4432502"/>
            <a:ext cx="3225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1990204" y="5927656"/>
                <a:ext cx="505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25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0204" y="5927656"/>
                <a:ext cx="505267" cy="369332"/>
              </a:xfrm>
              <a:prstGeom prst="rect">
                <a:avLst/>
              </a:prstGeom>
              <a:blipFill>
                <a:blip r:embed="rId5"/>
                <a:stretch>
                  <a:fillRect l="-963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534935" y="3888431"/>
                <a:ext cx="5214504" cy="233910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/>
                  <a:t>2</a:t>
                </a:r>
                <a:r>
                  <a:rPr lang="en-US" sz="3200" b="1" dirty="0" smtClean="0"/>
                  <a:t>)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𝐴𝐵𝐸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−жазыңқы бұры</m:t>
                    </m:r>
                    <m:r>
                      <a:rPr lang="kk-KZ" sz="3200" b="0" i="1" smtClean="0">
                        <a:latin typeface="Cambria Math" panose="02040503050406030204" pitchFamily="18" charset="0"/>
                      </a:rPr>
                      <m:t>ш.</m:t>
                    </m:r>
                  </m:oMath>
                </a14:m>
                <a:endParaRPr lang="en-US" sz="3200" b="0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𝐴𝐵</m:t>
                      </m:r>
                      <m:r>
                        <a:rPr lang="kk-KZ" sz="3200" b="0" i="1" smtClean="0">
                          <a:latin typeface="Cambria Math" panose="02040503050406030204" pitchFamily="18" charset="0"/>
                        </a:rPr>
                        <m:t>С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=25°</m:t>
                      </m:r>
                    </m:oMath>
                  </m:oMathPara>
                </a14:m>
                <a:endParaRPr lang="en-US" sz="3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kk-KZ" sz="3200" b="0" i="1" smtClean="0">
                          <a:latin typeface="Cambria Math" panose="02040503050406030204" pitchFamily="18" charset="0"/>
                        </a:rPr>
                        <m:t>С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𝐵𝐷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=90°</m:t>
                      </m:r>
                    </m:oMath>
                  </m:oMathPara>
                </a14:m>
                <a:endParaRPr lang="en-US" sz="32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𝐷𝐵</m:t>
                      </m:r>
                      <m:r>
                        <a:rPr lang="kk-KZ" sz="3200" b="0" i="1" smtClean="0">
                          <a:latin typeface="Cambria Math" panose="02040503050406030204" pitchFamily="18" charset="0"/>
                        </a:rPr>
                        <m:t>Е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3200" b="0" i="1" smtClean="0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3200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4935" y="3888431"/>
                <a:ext cx="5214504" cy="2339102"/>
              </a:xfrm>
              <a:prstGeom prst="rect">
                <a:avLst/>
              </a:prstGeom>
              <a:blipFill>
                <a:blip r:embed="rId6"/>
                <a:stretch>
                  <a:fillRect l="-936" t="-31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415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sz="6600" b="1" dirty="0"/>
              <a:t>Тапсырма</a:t>
            </a:r>
            <a:r>
              <a:rPr lang="kk-KZ" dirty="0"/>
              <a:t>:</a:t>
            </a:r>
            <a:r>
              <a:rPr lang="ru-RU" b="1" dirty="0" smtClean="0">
                <a:solidFill>
                  <a:srgbClr val="FF0000"/>
                </a:solidFill>
              </a:rPr>
              <a:t>№1222</a:t>
            </a: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1233055" y="3657599"/>
            <a:ext cx="22444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 flipH="1" flipV="1">
            <a:off x="1496291" y="2353484"/>
            <a:ext cx="1981199" cy="130411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V="1">
            <a:off x="3477489" y="1579419"/>
            <a:ext cx="0" cy="207818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10000" y="1579419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43929" y="3472933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</a:t>
            </a:r>
            <a:endParaRPr lang="en-US" dirty="0" smtClean="0"/>
          </a:p>
        </p:txBody>
      </p:sp>
      <p:sp>
        <p:nvSpPr>
          <p:cNvPr id="12" name="Прямоугольник 11"/>
          <p:cNvSpPr/>
          <p:nvPr/>
        </p:nvSpPr>
        <p:spPr>
          <a:xfrm>
            <a:off x="852959" y="3472933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236084" y="207094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474652" y="1557566"/>
                <a:ext cx="6096000" cy="1569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dirty="0" smtClean="0"/>
                  <a:t>1)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𝐸𝐹𝑁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−тік бұрыш.</m:t>
                    </m:r>
                  </m:oMath>
                </a14:m>
                <a:endParaRPr lang="en-US" sz="3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𝐸𝐹𝐾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5°</m:t>
                      </m:r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𝐾𝐹𝑁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3200" i="1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652" y="1557566"/>
                <a:ext cx="6096000" cy="1569660"/>
              </a:xfrm>
              <a:prstGeom prst="rect">
                <a:avLst/>
              </a:prstGeom>
              <a:blipFill>
                <a:blip r:embed="rId2"/>
                <a:stretch>
                  <a:fillRect l="-2500" t="-4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 flipH="1">
            <a:off x="1149835" y="6289963"/>
            <a:ext cx="224443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408029" y="4336473"/>
            <a:ext cx="69460" cy="195349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3408029" y="4641273"/>
            <a:ext cx="1648880" cy="164869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3034049" y="3157047"/>
            <a:ext cx="443440" cy="4849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3034049" y="5888182"/>
            <a:ext cx="360220" cy="4017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Прямоугольник 22"/>
          <p:cNvSpPr/>
          <p:nvPr/>
        </p:nvSpPr>
        <p:spPr>
          <a:xfrm>
            <a:off x="5070669" y="445660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K</a:t>
            </a:r>
            <a:endParaRPr lang="en-US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3093494" y="4236097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855988" y="592063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3297527" y="6315883"/>
            <a:ext cx="290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386115" y="4364274"/>
                <a:ext cx="6096000" cy="156966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r>
                  <a:rPr lang="en-US" sz="3200" dirty="0" smtClean="0"/>
                  <a:t>2)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𝐸𝐹𝑃</m:t>
                    </m:r>
                    <m:r>
                      <a:rPr lang="en-US" sz="3200" i="1">
                        <a:latin typeface="Cambria Math" panose="02040503050406030204" pitchFamily="18" charset="0"/>
                      </a:rPr>
                      <m:t>−тік бұрыш.</m:t>
                    </m:r>
                  </m:oMath>
                </a14:m>
                <a:endParaRPr lang="en-US" sz="32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𝑃𝐹𝐾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5°</m:t>
                      </m:r>
                    </m:oMath>
                  </m:oMathPara>
                </a14:m>
                <a:endParaRPr lang="en-US" sz="3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 panose="02040503050406030204" pitchFamily="18" charset="0"/>
                        </a:rPr>
                        <m:t>∠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𝐾𝐹𝐸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kk-KZ" sz="3200" i="1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115" y="4364274"/>
                <a:ext cx="6096000" cy="1569660"/>
              </a:xfrm>
              <a:prstGeom prst="rect">
                <a:avLst/>
              </a:prstGeom>
              <a:blipFill>
                <a:blip r:embed="rId3"/>
                <a:stretch>
                  <a:fillRect l="-2600" t="-46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50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/>
              <a:t>           Назарларыңызға рақмет!</a:t>
            </a:r>
            <a:endParaRPr lang="en-US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2873" y="1844843"/>
            <a:ext cx="6982689" cy="4237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887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44019" y="104941"/>
            <a:ext cx="9720072" cy="1499616"/>
          </a:xfrm>
        </p:spPr>
        <p:txBody>
          <a:bodyPr/>
          <a:lstStyle/>
          <a:p>
            <a:r>
              <a:rPr lang="kk-KZ" dirty="0" smtClean="0"/>
              <a:t>Анықтама: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44335" y="1604557"/>
                <a:ext cx="9720071" cy="4023360"/>
              </a:xfrm>
            </p:spPr>
            <p:txBody>
              <a:bodyPr/>
              <a:lstStyle/>
              <a:p>
                <a:r>
                  <a:rPr lang="kk-KZ" dirty="0" smtClean="0"/>
                  <a:t>Бұрыш дегеніміз-</a:t>
                </a:r>
                <a:r>
                  <a:rPr lang="kk-KZ" dirty="0"/>
                  <a:t>б</a:t>
                </a:r>
                <a:r>
                  <a:rPr lang="kk-KZ" dirty="0" smtClean="0"/>
                  <a:t>ір </a:t>
                </a:r>
                <a:r>
                  <a:rPr lang="kk-KZ" dirty="0"/>
                  <a:t>нүктеден </a:t>
                </a:r>
                <a:r>
                  <a:rPr lang="kk-KZ" dirty="0" smtClean="0"/>
                  <a:t>басталған,екі </a:t>
                </a:r>
                <a:r>
                  <a:rPr lang="kk-KZ" dirty="0"/>
                  <a:t>сәуледен құралған </a:t>
                </a:r>
                <a:r>
                  <a:rPr lang="kk-KZ" dirty="0" smtClean="0"/>
                  <a:t>фигура.</a:t>
                </a:r>
              </a:p>
              <a:p>
                <a:r>
                  <a:rPr lang="kk-KZ" dirty="0" smtClean="0"/>
                  <a:t>Белгіленуі:</a:t>
                </a:r>
                <a14:m>
                  <m:oMath xmlns:m="http://schemas.openxmlformats.org/officeDocument/2006/math">
                    <m:r>
                      <a:rPr lang="kk-KZ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kk-KZ" i="1" smtClean="0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kk-KZ" dirty="0" smtClean="0"/>
                  <a:t> -осы таңбамен белгіленеді.</a:t>
                </a:r>
              </a:p>
              <a:p>
                <a:r>
                  <a:rPr lang="kk-KZ" dirty="0"/>
                  <a:t>Бұрышты құрайтын сәулелерді осы бұрыштың </a:t>
                </a:r>
                <a:r>
                  <a:rPr lang="kk-KZ" b="1" dirty="0" smtClean="0">
                    <a:solidFill>
                      <a:srgbClr val="FF0000"/>
                    </a:solidFill>
                  </a:rPr>
                  <a:t>қабырғалары.</a:t>
                </a:r>
                <a:endParaRPr lang="kk-KZ" dirty="0"/>
              </a:p>
              <a:p>
                <a:r>
                  <a:rPr lang="kk-KZ" dirty="0"/>
                  <a:t>С</a:t>
                </a:r>
                <a:r>
                  <a:rPr lang="kk-KZ" dirty="0" smtClean="0"/>
                  <a:t>әулелер </a:t>
                </a:r>
                <a:r>
                  <a:rPr lang="kk-KZ" dirty="0"/>
                  <a:t>басталатын нүктені бұрыштың </a:t>
                </a:r>
                <a:r>
                  <a:rPr lang="kk-KZ" b="1" dirty="0">
                    <a:solidFill>
                      <a:srgbClr val="FF0000"/>
                    </a:solidFill>
                  </a:rPr>
                  <a:t>төбесі </a:t>
                </a:r>
                <a:r>
                  <a:rPr lang="kk-KZ" dirty="0"/>
                  <a:t>деп атайды. </a:t>
                </a:r>
                <a:endParaRPr lang="kk-KZ" dirty="0" smtClean="0"/>
              </a:p>
              <a:p>
                <a:r>
                  <a:rPr lang="kk-KZ" dirty="0" smtClean="0"/>
                  <a:t>Мысалы: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kk-KZ" dirty="0" smtClean="0"/>
                  <a:t> </a:t>
                </a:r>
                <a:r>
                  <a:rPr lang="en-US" dirty="0" smtClean="0"/>
                  <a:t>AOB –</a:t>
                </a:r>
                <a:r>
                  <a:rPr lang="kk-KZ" dirty="0" smtClean="0"/>
                  <a:t>бұрышы  немесе </a:t>
                </a:r>
                <a14:m>
                  <m:oMath xmlns:m="http://schemas.openxmlformats.org/officeDocument/2006/math">
                    <m:r>
                      <a:rPr lang="kk-KZ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kk-KZ" dirty="0" smtClean="0"/>
                  <a:t>О</a:t>
                </a:r>
              </a:p>
              <a:p>
                <a:r>
                  <a:rPr lang="kk-KZ" dirty="0" smtClean="0"/>
                  <a:t>АО және ОВ – қабырғалары</a:t>
                </a:r>
              </a:p>
              <a:p>
                <a:r>
                  <a:rPr lang="kk-KZ" dirty="0" smtClean="0"/>
                  <a:t>О –бұрыштың төбесі.</a:t>
                </a:r>
              </a:p>
              <a:p>
                <a:r>
                  <a:rPr lang="kk-KZ" dirty="0" smtClean="0"/>
                  <a:t>Бұрышты бас ағылшын әріпімен жазамыз.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4335" y="1604557"/>
                <a:ext cx="9720071" cy="4023360"/>
              </a:xfrm>
              <a:blipFill>
                <a:blip r:embed="rId2"/>
                <a:stretch>
                  <a:fillRect t="-2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285" y="3347659"/>
            <a:ext cx="3703927" cy="309510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30145" y="5084618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О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665527" y="5084618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В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744199" y="3754582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 smtClean="0"/>
              <a:t>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81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35381" y="166255"/>
            <a:ext cx="6721712" cy="1107996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dk1">
                  <a:tint val="75000"/>
                  <a:satMod val="101000"/>
                  <a:lumMod val="105000"/>
                </a:schemeClr>
              </a:gs>
              <a:gs pos="100000">
                <a:schemeClr val="dk1">
                  <a:tint val="82000"/>
                  <a:satMod val="104000"/>
                  <a:lumMod val="105000"/>
                </a:schemeClr>
              </a:gs>
            </a:gsLst>
            <a:lin ang="2700000" scaled="0"/>
          </a:gradFill>
        </p:spPr>
        <p:txBody>
          <a:bodyPr wrap="none" rtlCol="0">
            <a:spAutoFit/>
          </a:bodyPr>
          <a:lstStyle/>
          <a:p>
            <a:r>
              <a:rPr lang="kk-KZ" sz="6600" dirty="0" smtClean="0">
                <a:solidFill>
                  <a:srgbClr val="72528A"/>
                </a:solidFill>
              </a:rPr>
              <a:t>Бұрыштың түрлері</a:t>
            </a:r>
            <a:endParaRPr lang="en-US" sz="6600" dirty="0">
              <a:solidFill>
                <a:srgbClr val="72528A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3201" y="1210463"/>
            <a:ext cx="11698514" cy="5181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Стрелка вправо 14"/>
          <p:cNvSpPr/>
          <p:nvPr/>
        </p:nvSpPr>
        <p:spPr>
          <a:xfrm rot="16200000" flipH="1">
            <a:off x="4738914" y="1349566"/>
            <a:ext cx="1959428" cy="16546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</a:rPr>
              <a:t>Доғал бұрыш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16200000" flipH="1">
            <a:off x="7242961" y="1488299"/>
            <a:ext cx="1959428" cy="13108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</a:rPr>
              <a:t>Жазыңқы бұрыш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7" name="Стрелка вправо 16"/>
          <p:cNvSpPr/>
          <p:nvPr/>
        </p:nvSpPr>
        <p:spPr>
          <a:xfrm rot="16200000" flipH="1">
            <a:off x="9789174" y="1347598"/>
            <a:ext cx="1959428" cy="16996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</a:rPr>
              <a:t>Толық бұрыш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8" name="Стрелка вправо 17"/>
          <p:cNvSpPr/>
          <p:nvPr/>
        </p:nvSpPr>
        <p:spPr>
          <a:xfrm rot="16200000" flipH="1">
            <a:off x="2237320" y="1385616"/>
            <a:ext cx="2025698" cy="15825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</a:rPr>
              <a:t>Сүйір бұрыш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19" name="Стрелка вправо 18"/>
          <p:cNvSpPr/>
          <p:nvPr/>
        </p:nvSpPr>
        <p:spPr>
          <a:xfrm rot="16200000" flipH="1">
            <a:off x="418944" y="1463094"/>
            <a:ext cx="1959428" cy="14686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</a:rPr>
              <a:t>Тік бұрыш</a:t>
            </a:r>
            <a:endParaRPr lang="en-US" sz="28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Скругленный прямоугольник 19"/>
              <p:cNvSpPr/>
              <p:nvPr/>
            </p:nvSpPr>
            <p:spPr>
              <a:xfrm>
                <a:off x="100996" y="3516032"/>
                <a:ext cx="2032000" cy="3065929"/>
              </a:xfrm>
              <a:prstGeom prst="roundRect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 smtClean="0">
                    <a:solidFill>
                      <a:srgbClr val="FFFF00"/>
                    </a:solidFill>
                  </a:rPr>
                  <a:t>Градустық өлшемі-90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°−қа тең.</m:t>
                    </m:r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0" name="Скругленный 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996" y="3516032"/>
                <a:ext cx="2032000" cy="3065929"/>
              </a:xfrm>
              <a:prstGeom prst="roundRect">
                <a:avLst/>
              </a:prstGeom>
              <a:blipFill>
                <a:blip r:embed="rId2"/>
                <a:stretch>
                  <a:fillRect r="-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Скругленный прямоугольник 20"/>
              <p:cNvSpPr/>
              <p:nvPr/>
            </p:nvSpPr>
            <p:spPr>
              <a:xfrm>
                <a:off x="2352187" y="3516032"/>
                <a:ext cx="2032000" cy="3065929"/>
              </a:xfrm>
              <a:prstGeom prst="round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 smtClean="0">
                    <a:solidFill>
                      <a:schemeClr val="tx1"/>
                    </a:solidFill>
                  </a:rPr>
                  <a:t>Градустық өлшемі-90</a:t>
                </a:r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°−</m:t>
                    </m:r>
                    <m:r>
                      <a:rPr lang="kk-KZ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тан </m:t>
                    </m:r>
                    <m:r>
                      <a:rPr lang="kk-KZ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kk-KZ" sz="2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кіші</m:t>
                    </m:r>
                    <m:r>
                      <a:rPr lang="kk-KZ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b="1" dirty="0">
                  <a:solidFill>
                    <a:schemeClr val="tx1"/>
                  </a:solidFill>
                </a:endParaRPr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21" name="Скругленный 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187" y="3516032"/>
                <a:ext cx="2032000" cy="3065929"/>
              </a:xfrm>
              <a:prstGeom prst="roundRect">
                <a:avLst/>
              </a:prstGeom>
              <a:blipFill>
                <a:blip r:embed="rId3"/>
                <a:stretch>
                  <a:fillRect r="-11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Скругленный прямоугольник 21"/>
              <p:cNvSpPr/>
              <p:nvPr/>
            </p:nvSpPr>
            <p:spPr>
              <a:xfrm>
                <a:off x="4731485" y="3516032"/>
                <a:ext cx="2322458" cy="3065929"/>
              </a:xfrm>
              <a:prstGeom prst="round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 smtClean="0">
                    <a:solidFill>
                      <a:srgbClr val="FFFF00"/>
                    </a:solidFill>
                  </a:rPr>
                  <a:t>Градустық өлшемі-90</a:t>
                </a:r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°−</m:t>
                    </m:r>
                    <m:r>
                      <a:rPr lang="kk-KZ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тан үлкен ,</m:t>
                    </m:r>
                    <m:r>
                      <a:rPr lang="kk-KZ" sz="2800" b="1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kk-KZ" sz="2800" b="1" i="1" dirty="0" smtClean="0">
                  <a:solidFill>
                    <a:srgbClr val="FFFF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бірақ </m:t>
                    </m:r>
                    <m:r>
                      <a:rPr lang="kk-KZ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𝟏𝟖𝟎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kk-KZ" sz="2800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kk-KZ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kk-KZ" sz="2800" b="1" dirty="0" smtClean="0">
                  <a:solidFill>
                    <a:srgbClr val="FFFF00"/>
                  </a:solidFill>
                  <a:ea typeface="Cambria Math" panose="02040503050406030204" pitchFamily="18" charset="0"/>
                </a:endParaRPr>
              </a:p>
              <a:p>
                <a:pPr algn="ctr"/>
                <a:r>
                  <a:rPr lang="kk-KZ" sz="2800" b="1" dirty="0" smtClean="0">
                    <a:solidFill>
                      <a:srgbClr val="FFFF00"/>
                    </a:solidFill>
                  </a:rPr>
                  <a:t>кіші</a:t>
                </a:r>
                <a:endParaRPr lang="en-US" sz="2800" b="1" dirty="0">
                  <a:solidFill>
                    <a:srgbClr val="FFFF00"/>
                  </a:solidFill>
                </a:endParaRP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22" name="Скругленный 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1485" y="3516032"/>
                <a:ext cx="2322458" cy="3065929"/>
              </a:xfrm>
              <a:prstGeom prst="roundRect">
                <a:avLst/>
              </a:prstGeom>
              <a:blipFill>
                <a:blip r:embed="rId4"/>
                <a:stretch>
                  <a:fillRect t="-19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Скругленный прямоугольник 22"/>
              <p:cNvSpPr/>
              <p:nvPr/>
            </p:nvSpPr>
            <p:spPr>
              <a:xfrm>
                <a:off x="7300600" y="3516033"/>
                <a:ext cx="2032000" cy="3065929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 smtClean="0">
                    <a:solidFill>
                      <a:schemeClr val="tx1"/>
                    </a:solidFill>
                  </a:rPr>
                  <a:t>Градустық өлшемі-90</a:t>
                </a:r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°−қа тең</m:t>
                    </m:r>
                    <m:r>
                      <a:rPr lang="kk-KZ" sz="2800" b="1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3" name="Скругленный 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0600" y="3516033"/>
                <a:ext cx="2032000" cy="3065929"/>
              </a:xfrm>
              <a:prstGeom prst="roundRect">
                <a:avLst/>
              </a:prstGeom>
              <a:blipFill>
                <a:blip r:embed="rId5"/>
                <a:stretch>
                  <a:fillRect r="-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Скругленный прямоугольник 23"/>
              <p:cNvSpPr/>
              <p:nvPr/>
            </p:nvSpPr>
            <p:spPr>
              <a:xfrm>
                <a:off x="9869715" y="3516034"/>
                <a:ext cx="2032000" cy="3065929"/>
              </a:xfrm>
              <a:prstGeom prst="roundRect">
                <a:avLst/>
              </a:prstGeom>
            </p:spPr>
            <p:style>
              <a:lnRef idx="3">
                <a:schemeClr val="lt1"/>
              </a:lnRef>
              <a:fillRef idx="1">
                <a:schemeClr val="accent4"/>
              </a:fillRef>
              <a:effectRef idx="1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k-KZ" sz="2800" b="1" dirty="0">
                    <a:solidFill>
                      <a:srgbClr val="FFFF00"/>
                    </a:solidFill>
                  </a:rPr>
                  <a:t>Градустық өлшемі-</a:t>
                </a:r>
                <a:r>
                  <a:rPr lang="kk-KZ" sz="2800" b="1" dirty="0" smtClean="0">
                    <a:solidFill>
                      <a:srgbClr val="FFFF00"/>
                    </a:solidFill>
                  </a:rPr>
                  <a:t>360</a:t>
                </a:r>
                <a14:m>
                  <m:oMath xmlns:m="http://schemas.openxmlformats.org/officeDocument/2006/math">
                    <m:r>
                      <a:rPr lang="kk-KZ" sz="2800" b="1" i="1">
                        <a:solidFill>
                          <a:srgbClr val="FFFF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°−қа тең.</m:t>
                    </m:r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24" name="Скругленный 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9715" y="3516034"/>
                <a:ext cx="2032000" cy="3065929"/>
              </a:xfrm>
              <a:prstGeom prst="roundRect">
                <a:avLst/>
              </a:prstGeom>
              <a:blipFill>
                <a:blip r:embed="rId6"/>
                <a:stretch>
                  <a:fillRect r="-8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22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kk-KZ" dirty="0" smtClean="0"/>
              <a:t>үйір бұрыш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419" y="1868630"/>
            <a:ext cx="7511761" cy="4175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89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Доғал бұрыш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16" y="1717964"/>
            <a:ext cx="7558771" cy="3955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8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Тік бұрыш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219" y="1872960"/>
            <a:ext cx="8298872" cy="4472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6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387" y="231648"/>
            <a:ext cx="10772775" cy="1658198"/>
          </a:xfrm>
        </p:spPr>
        <p:txBody>
          <a:bodyPr/>
          <a:lstStyle/>
          <a:p>
            <a:r>
              <a:rPr lang="kk-KZ" dirty="0" smtClean="0"/>
              <a:t>Мысалдар: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865" y="1889846"/>
            <a:ext cx="6919479" cy="4746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3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7606" y="0"/>
            <a:ext cx="10772775" cy="1658198"/>
          </a:xfrm>
        </p:spPr>
        <p:txBody>
          <a:bodyPr/>
          <a:lstStyle/>
          <a:p>
            <a:r>
              <a:rPr lang="kk-KZ" dirty="0" smtClean="0"/>
              <a:t>Сәйкестендір:</a:t>
            </a:r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841" y="1301025"/>
            <a:ext cx="2762250" cy="31908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2692" y="1120051"/>
            <a:ext cx="2581275" cy="3552825"/>
          </a:xfrm>
          <a:prstGeom prst="rect">
            <a:avLst/>
          </a:prstGeom>
        </p:spPr>
      </p:pic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62836291"/>
              </p:ext>
            </p:extLst>
          </p:nvPr>
        </p:nvGraphicFramePr>
        <p:xfrm>
          <a:off x="3920836" y="1120051"/>
          <a:ext cx="4087091" cy="399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Стрелка вправо 7"/>
          <p:cNvSpPr/>
          <p:nvPr/>
        </p:nvSpPr>
        <p:spPr>
          <a:xfrm rot="10974601">
            <a:off x="3292404" y="2047239"/>
            <a:ext cx="900545" cy="374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Стрелка вправо 8"/>
          <p:cNvSpPr/>
          <p:nvPr/>
        </p:nvSpPr>
        <p:spPr>
          <a:xfrm rot="10800000">
            <a:off x="3369904" y="3629890"/>
            <a:ext cx="900545" cy="374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Стрелка вправо 9"/>
          <p:cNvSpPr/>
          <p:nvPr/>
        </p:nvSpPr>
        <p:spPr>
          <a:xfrm>
            <a:off x="7638917" y="2193807"/>
            <a:ext cx="900545" cy="3740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Стрелка вправо 10"/>
          <p:cNvSpPr/>
          <p:nvPr/>
        </p:nvSpPr>
        <p:spPr>
          <a:xfrm>
            <a:off x="7647623" y="3583132"/>
            <a:ext cx="1066891" cy="3860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65274" y="1870364"/>
            <a:ext cx="12924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 err="1" smtClean="0">
                <a:solidFill>
                  <a:srgbClr val="72528A"/>
                </a:solidFill>
              </a:rPr>
              <a:t>Доғал</a:t>
            </a:r>
            <a:endParaRPr lang="ru-RU" sz="2800" b="1" dirty="0" smtClean="0">
              <a:solidFill>
                <a:srgbClr val="72528A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2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1222211"/>
            <a:ext cx="7641648" cy="47794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1164" y="540327"/>
            <a:ext cx="3893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 smtClean="0"/>
              <a:t>Мысал: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0285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122</TotalTime>
  <Words>325</Words>
  <Application>Microsoft Office PowerPoint</Application>
  <PresentationFormat>Широкоэкранный</PresentationFormat>
  <Paragraphs>93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 Light</vt:lpstr>
      <vt:lpstr>Cambria Math</vt:lpstr>
      <vt:lpstr>Метрополия</vt:lpstr>
      <vt:lpstr>БҰРЫШТЫҢ ТҮРЛЕРІ</vt:lpstr>
      <vt:lpstr>Анықтама:</vt:lpstr>
      <vt:lpstr>Презентация PowerPoint</vt:lpstr>
      <vt:lpstr>Cүйір бұрыш</vt:lpstr>
      <vt:lpstr>Доғал бұрыш</vt:lpstr>
      <vt:lpstr>Тік бұрыш</vt:lpstr>
      <vt:lpstr>Мысалдар:</vt:lpstr>
      <vt:lpstr>Сәйкестендір: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Тапсырма:№1222 </vt:lpstr>
      <vt:lpstr>           Назарларыңызға рақмет!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БҰРЫШТЫҢ ТҮРЛЕРІ</dc:title>
  <dc:creator>Windows User</dc:creator>
  <cp:lastModifiedBy>Windows User</cp:lastModifiedBy>
  <cp:revision>14</cp:revision>
  <dcterms:created xsi:type="dcterms:W3CDTF">2020-04-19T06:26:35Z</dcterms:created>
  <dcterms:modified xsi:type="dcterms:W3CDTF">2020-05-01T11:38:40Z</dcterms:modified>
</cp:coreProperties>
</file>