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5" r:id="rId3"/>
    <p:sldId id="257" r:id="rId4"/>
    <p:sldId id="268" r:id="rId5"/>
    <p:sldId id="258" r:id="rId6"/>
    <p:sldId id="267" r:id="rId7"/>
    <p:sldId id="266" r:id="rId8"/>
    <p:sldId id="259" r:id="rId9"/>
    <p:sldId id="264" r:id="rId10"/>
    <p:sldId id="269" r:id="rId11"/>
    <p:sldId id="260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470B"/>
    <a:srgbClr val="920000"/>
    <a:srgbClr val="032F0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3" d="100"/>
          <a:sy n="73" d="100"/>
        </p:scale>
        <p:origin x="-129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406B0-AF31-45AD-99E8-685E840E5DE8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9CED6-FA35-4F95-AED3-CAA09998A2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4628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83798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1105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5849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19106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1183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6714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86507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8621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0308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62631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E692-4B20-4857-89D1-FAE7060E95B6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3509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4E692-4B20-4857-89D1-FAE7060E95B6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48121-C24F-43F0-A206-AF121C2EAD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4210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uman%20Brain%20-%20Parts%20&amp;%20Functions%20-%20Cerebrum%20&amp;%20Cerebellum%20-%20Biology%20-%20LetsTute.mp4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9-18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2910" y="1357298"/>
            <a:ext cx="5286412" cy="4733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BS00554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688" y="3500438"/>
            <a:ext cx="2428875" cy="303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928794" y="357166"/>
            <a:ext cx="62151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physical structure of the human brain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591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967335"/>
            <a:ext cx="4572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4400" b="1" i="1" dirty="0" smtClean="0">
                <a:latin typeface="Times New Roman" pitchFamily="18" charset="0"/>
                <a:cs typeface="Times New Roman" pitchFamily="18" charset="0"/>
              </a:rPr>
              <a:t>Singing the song  </a:t>
            </a:r>
          </a:p>
          <a:p>
            <a:pPr algn="ctr"/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“Human brain”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285852" y="0"/>
            <a:ext cx="66072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Reflection “5 fingers”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4386" y="1716534"/>
            <a:ext cx="14632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5470B"/>
                </a:solidFill>
                <a:latin typeface="Comic Sans MS" pitchFamily="66" charset="0"/>
              </a:rPr>
              <a:t> </a:t>
            </a:r>
            <a:r>
              <a:rPr lang="ru-RU" b="1" dirty="0" smtClean="0">
                <a:solidFill>
                  <a:srgbClr val="05470B"/>
                </a:solidFill>
                <a:latin typeface="Comic Sans MS" pitchFamily="66" charset="0"/>
              </a:rPr>
              <a:t> </a:t>
            </a:r>
            <a:endParaRPr lang="ru-RU" b="1" dirty="0">
              <a:solidFill>
                <a:srgbClr val="05470B"/>
              </a:solidFill>
              <a:latin typeface="Comic Sans MS" pitchFamily="66" charset="0"/>
            </a:endParaRPr>
          </a:p>
        </p:txBody>
      </p:sp>
      <p:pic>
        <p:nvPicPr>
          <p:cNvPr id="4" name="Picture 3" descr="C:\Documents and Settings\1\Рабочий стол\рефлексия\slide-16.jpg"/>
          <p:cNvPicPr/>
          <p:nvPr/>
        </p:nvPicPr>
        <p:blipFill>
          <a:blip r:embed="rId2" cstate="print"/>
          <a:srcRect l="25966" t="30180" r="21388"/>
          <a:stretch>
            <a:fillRect/>
          </a:stretch>
        </p:blipFill>
        <p:spPr bwMode="auto">
          <a:xfrm>
            <a:off x="1285852" y="1285860"/>
            <a:ext cx="3701028" cy="48895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357818" y="2786058"/>
            <a:ext cx="34290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finger </a:t>
            </a:r>
            <a:r>
              <a:rPr lang="en-US" sz="2400" dirty="0" smtClean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–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difficulties during the lesson</a:t>
            </a:r>
            <a:endParaRPr lang="ru-RU" sz="12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finger </a:t>
            </a:r>
            <a:r>
              <a:rPr lang="en-US" sz="2400" dirty="0" smtClean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–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what do you like during the lesson</a:t>
            </a:r>
            <a:endParaRPr lang="ru-RU" sz="12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finger </a:t>
            </a:r>
            <a:r>
              <a:rPr lang="en-US" sz="2400" dirty="0" smtClean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–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your mood</a:t>
            </a:r>
            <a:endParaRPr lang="ru-RU" sz="12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finger </a:t>
            </a:r>
            <a:r>
              <a:rPr lang="en-US" sz="2400" dirty="0" smtClean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–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what do you do today?</a:t>
            </a:r>
            <a:endParaRPr lang="ru-RU" sz="12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 finger </a:t>
            </a:r>
            <a:r>
              <a:rPr lang="en-US" sz="2400" dirty="0" smtClean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–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what do you learn today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138881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mZmIlh5ZVt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97304"/>
          </a:xfrm>
        </p:spPr>
        <p:txBody>
          <a:bodyPr>
            <a:normAutofit/>
          </a:bodyPr>
          <a:lstStyle/>
          <a:p>
            <a:r>
              <a:rPr lang="en-US" dirty="0" smtClean="0">
                <a:hlinkClick r:id="rId2" action="ppaction://hlinkfile"/>
              </a:rPr>
              <a:t>Human Brain - Parts &amp; Functions - Cerebrum &amp; Cerebellum - Biology - LetsTute.mp4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7422" y="1571612"/>
            <a:ext cx="4392488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920000"/>
                </a:solidFill>
                <a:latin typeface="Comic Sans MS" pitchFamily="66" charset="0"/>
              </a:rPr>
              <a:t>The lesson objectives</a:t>
            </a:r>
            <a:endParaRPr lang="ru-RU" sz="2800" b="1" dirty="0">
              <a:solidFill>
                <a:srgbClr val="920000"/>
              </a:solidFill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28860" y="2857496"/>
            <a:ext cx="4357718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  <a:latin typeface="Comic Sans MS" pitchFamily="66" charset="0"/>
              </a:rPr>
              <a:t>1)To introduce with the physical structure of the human brain</a:t>
            </a:r>
            <a:endParaRPr lang="en-US" sz="2400" b="1" dirty="0">
              <a:solidFill>
                <a:schemeClr val="tx2"/>
              </a:solidFill>
              <a:effectLst/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28860" y="4572008"/>
            <a:ext cx="4405797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  <a:latin typeface="Comic Sans MS" pitchFamily="66" charset="0"/>
              </a:rPr>
              <a:t>2)To learn new vocabulary</a:t>
            </a:r>
            <a:endParaRPr lang="en-US" sz="2400" b="1" dirty="0">
              <a:solidFill>
                <a:schemeClr val="tx2"/>
              </a:solidFill>
              <a:effectLst/>
              <a:latin typeface="Comic Sans MS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14612" y="5715016"/>
            <a:ext cx="3967404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  <a:latin typeface="Comic Sans MS" pitchFamily="66" charset="0"/>
              </a:rPr>
              <a:t>3)To increase knowledge about human brain</a:t>
            </a:r>
            <a:endParaRPr lang="en-US" sz="2400" b="1" dirty="0">
              <a:solidFill>
                <a:schemeClr val="tx2"/>
              </a:solidFill>
              <a:effectLst/>
              <a:latin typeface="Comic Sans MS" pitchFamily="66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336733">
            <a:off x="8253995" y="1557196"/>
            <a:ext cx="698784" cy="17029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34976" y="573463"/>
            <a:ext cx="698784" cy="17029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760887" y="1366034"/>
            <a:ext cx="604490" cy="17029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2989" y="601335"/>
            <a:ext cx="2015313" cy="19437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396812"/>
            <a:ext cx="2016224" cy="2308736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882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The </a:t>
            </a:r>
            <a:r>
              <a:rPr lang="en-US" sz="44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physical structure of the human brain</a:t>
            </a:r>
            <a:endParaRPr lang="ru-RU" sz="2800" b="1" i="1" dirty="0">
              <a:solidFill>
                <a:srgbClr val="990033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28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928802"/>
            <a:ext cx="80010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Playing the game </a:t>
            </a:r>
          </a:p>
          <a:p>
            <a:pPr algn="ctr"/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“CROCODILE” 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3108" y="97468"/>
            <a:ext cx="5367362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  <a:latin typeface="Comic Sans MS" pitchFamily="66" charset="0"/>
              </a:rPr>
              <a:t>New words of the lesson:</a:t>
            </a:r>
            <a:endParaRPr lang="ru-RU" sz="28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47536480"/>
              </p:ext>
            </p:extLst>
          </p:nvPr>
        </p:nvGraphicFramePr>
        <p:xfrm>
          <a:off x="214282" y="1071546"/>
          <a:ext cx="8784976" cy="43204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428892"/>
                <a:gridCol w="6356084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2"/>
                          </a:solidFill>
                        </a:rPr>
                        <a:t>Skull</a:t>
                      </a:r>
                      <a:endParaRPr lang="kk-KZ" sz="2400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chemeClr val="tx2"/>
                          </a:solidFill>
                        </a:rPr>
                        <a:t>Be related to </a:t>
                      </a:r>
                      <a:endParaRPr lang="ru-RU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92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Бас</a:t>
                      </a:r>
                      <a:r>
                        <a:rPr lang="kk-KZ" sz="2000" b="1" baseline="0" dirty="0" smtClean="0">
                          <a:solidFill>
                            <a:srgbClr val="92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000" b="1" dirty="0" smtClean="0">
                          <a:solidFill>
                            <a:srgbClr val="92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сүйегі</a:t>
                      </a:r>
                    </a:p>
                    <a:p>
                      <a:r>
                        <a:rPr lang="kk-KZ" sz="2000" b="1" dirty="0" smtClean="0">
                          <a:solidFill>
                            <a:srgbClr val="92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Қатысты болу</a:t>
                      </a:r>
                      <a:endParaRPr lang="en-US" sz="2000" b="1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2"/>
                          </a:solidFill>
                        </a:rPr>
                        <a:t>Hemisphere</a:t>
                      </a: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chemeClr val="tx2"/>
                          </a:solidFill>
                        </a:rPr>
                        <a:t>Require</a:t>
                      </a:r>
                      <a:r>
                        <a:rPr lang="en-US" sz="2400" b="1" baseline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endParaRPr lang="ru-RU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92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Жартышар</a:t>
                      </a:r>
                      <a:endParaRPr lang="en-US" sz="2000" b="1" dirty="0" smtClean="0">
                        <a:solidFill>
                          <a:srgbClr val="92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2000" b="1" dirty="0" smtClean="0">
                          <a:solidFill>
                            <a:srgbClr val="92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Қажет ету</a:t>
                      </a:r>
                      <a:endParaRPr lang="ru-RU" sz="20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2"/>
                          </a:solidFill>
                        </a:rPr>
                        <a:t>Play a part</a:t>
                      </a:r>
                      <a:endParaRPr lang="kk-KZ" sz="2400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chemeClr val="tx2"/>
                          </a:solidFill>
                        </a:rPr>
                        <a:t>Hunger </a:t>
                      </a:r>
                      <a:endParaRPr lang="ru-RU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92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Рөл атқару</a:t>
                      </a:r>
                      <a:endParaRPr lang="en-US" sz="2000" b="1" dirty="0" smtClean="0">
                        <a:solidFill>
                          <a:srgbClr val="92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2000" b="1" dirty="0" smtClean="0">
                          <a:solidFill>
                            <a:srgbClr val="92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Ашаршылық </a:t>
                      </a:r>
                      <a:endParaRPr lang="ru-RU" sz="20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2"/>
                          </a:solidFill>
                        </a:rPr>
                        <a:t>Deal with </a:t>
                      </a:r>
                      <a:endParaRPr lang="kk-KZ" sz="2400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chemeClr val="tx2"/>
                          </a:solidFill>
                        </a:rPr>
                        <a:t>determine</a:t>
                      </a:r>
                      <a:endParaRPr lang="ru-RU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92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(бірдеңені)</a:t>
                      </a:r>
                      <a:r>
                        <a:rPr lang="kk-KZ" sz="2000" b="1" baseline="0" dirty="0" smtClean="0">
                          <a:solidFill>
                            <a:srgbClr val="92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орындау </a:t>
                      </a:r>
                      <a:endParaRPr lang="en-US" sz="2000" b="1" baseline="0" dirty="0" smtClean="0">
                        <a:solidFill>
                          <a:srgbClr val="92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2000" b="1" baseline="0" dirty="0" smtClean="0">
                          <a:solidFill>
                            <a:srgbClr val="92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анықтау</a:t>
                      </a:r>
                      <a:endParaRPr lang="ru-RU" sz="20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2"/>
                          </a:solidFill>
                        </a:rPr>
                        <a:t>Nerve </a:t>
                      </a:r>
                      <a:r>
                        <a:rPr lang="en-US" sz="2400" b="1" dirty="0" err="1" smtClean="0">
                          <a:solidFill>
                            <a:schemeClr val="tx2"/>
                          </a:solidFill>
                        </a:rPr>
                        <a:t>fibre</a:t>
                      </a:r>
                      <a:endParaRPr lang="en-US" sz="2400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chemeClr val="tx2"/>
                          </a:solidFill>
                        </a:rPr>
                        <a:t>complex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92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Жүйке талшықтары</a:t>
                      </a:r>
                      <a:endParaRPr lang="en-US" sz="2000" b="1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2000" b="1" dirty="0" smtClean="0">
                          <a:solidFill>
                            <a:srgbClr val="92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Күрделі</a:t>
                      </a:r>
                      <a:endParaRPr lang="en-US" sz="2000" b="1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Прямая соединительная линия 10"/>
          <p:cNvCxnSpPr/>
          <p:nvPr/>
        </p:nvCxnSpPr>
        <p:spPr>
          <a:xfrm>
            <a:off x="3425908" y="3284984"/>
            <a:ext cx="936104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713940" y="3645024"/>
            <a:ext cx="1296144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578308" y="5877272"/>
            <a:ext cx="468052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347864" y="6237312"/>
            <a:ext cx="626488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466668" y="6525344"/>
            <a:ext cx="247272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5058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6"/>
            <a:ext cx="835824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1) Reading the text “One brain or two” (Ex.1 p.70)</a:t>
            </a:r>
          </a:p>
          <a:p>
            <a:endParaRPr lang="en-US" sz="2400" b="1" i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2) Read the sentences (1-8) and decide if they are T(true), F(false) or DS(doesn’t say).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1. The human brain controls how the body works.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2. A laptop’s CPU is smaller than the human brain.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3. The two sides of the human brain are not connected.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4. The right hemisphere controls the left  side of the body.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5. The left hemisphere is dominant in both scientists and sculptors.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6. Both sides of the brain play a role in our use of language.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7. The human brain creates new brain cells all the time.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8. We might never fully understand the human brain.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Two+Hemispheres+of+the+Bra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14612" y="785794"/>
            <a:ext cx="388600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  <a:latin typeface="Comic Sans MS" pitchFamily="66" charset="0"/>
              </a:rPr>
              <a:t>Answer the questions</a:t>
            </a:r>
            <a:endParaRPr lang="ru-RU" sz="2800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6964600"/>
              </p:ext>
            </p:extLst>
          </p:nvPr>
        </p:nvGraphicFramePr>
        <p:xfrm>
          <a:off x="214282" y="2428868"/>
          <a:ext cx="8784976" cy="259228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57190"/>
                <a:gridCol w="8427786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ru-RU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effectLst/>
                          <a:latin typeface="Comic Sans MS" pitchFamily="66" charset="0"/>
                        </a:rPr>
                        <a:t>Capabilities of the brain</a:t>
                      </a:r>
                      <a:endParaRPr lang="ru-RU" sz="2000" b="1" dirty="0">
                        <a:effectLst/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ru-RU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effectLst/>
                          <a:latin typeface="Comic Sans MS" pitchFamily="66" charset="0"/>
                        </a:rPr>
                        <a:t>Two</a:t>
                      </a:r>
                      <a:r>
                        <a:rPr lang="en-US" sz="2000" b="1" baseline="0" dirty="0" smtClean="0">
                          <a:effectLst/>
                          <a:latin typeface="Comic Sans MS" pitchFamily="66" charset="0"/>
                        </a:rPr>
                        <a:t> halves of the brain</a:t>
                      </a:r>
                      <a:endParaRPr lang="ru-RU" sz="2000" b="1" dirty="0">
                        <a:effectLst/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ru-RU" sz="24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effectLst/>
                          <a:latin typeface="Comic Sans MS" pitchFamily="66" charset="0"/>
                        </a:rPr>
                        <a:t>The function of </a:t>
                      </a:r>
                      <a:r>
                        <a:rPr lang="en-US" sz="2000" b="1" smtClean="0">
                          <a:effectLst/>
                          <a:latin typeface="Comic Sans MS" pitchFamily="66" charset="0"/>
                        </a:rPr>
                        <a:t>the right and left hemispheres </a:t>
                      </a:r>
                      <a:endParaRPr lang="ru-RU" sz="2000" b="1" dirty="0">
                        <a:effectLst/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8881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C:\Users\User\Desktop\150-1503513_behavior-personality-changes-memory-part-of-brain-clipart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8358246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10753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</TotalTime>
  <Words>311</Words>
  <Application>Microsoft Office PowerPoint</Application>
  <PresentationFormat>Экран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Human Brain - Parts &amp; Functions - Cerebrum &amp; Cerebellum - Biology - LetsTute.mp4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Present Perfect Tense</dc:title>
  <dc:creator>user</dc:creator>
  <cp:lastModifiedBy>User</cp:lastModifiedBy>
  <cp:revision>109</cp:revision>
  <dcterms:created xsi:type="dcterms:W3CDTF">2011-06-07T13:20:39Z</dcterms:created>
  <dcterms:modified xsi:type="dcterms:W3CDTF">2020-04-30T06:44:01Z</dcterms:modified>
</cp:coreProperties>
</file>