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59" r:id="rId5"/>
    <p:sldId id="263" r:id="rId6"/>
    <p:sldId id="264" r:id="rId7"/>
    <p:sldId id="265" r:id="rId8"/>
    <p:sldId id="262" r:id="rId9"/>
    <p:sldId id="268" r:id="rId10"/>
    <p:sldId id="267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2E"/>
    <a:srgbClr val="00004C"/>
    <a:srgbClr val="000048"/>
    <a:srgbClr val="000036"/>
    <a:srgbClr val="00002A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2300-0E1E-4151-B9C3-8F341BC94B27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564E-79E4-42BE-B205-FFCEC32E7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981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2300-0E1E-4151-B9C3-8F341BC94B27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564E-79E4-42BE-B205-FFCEC32E7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95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2300-0E1E-4151-B9C3-8F341BC94B27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564E-79E4-42BE-B205-FFCEC32E7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869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2300-0E1E-4151-B9C3-8F341BC94B27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564E-79E4-42BE-B205-FFCEC32E7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084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2300-0E1E-4151-B9C3-8F341BC94B27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564E-79E4-42BE-B205-FFCEC32E7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49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2300-0E1E-4151-B9C3-8F341BC94B27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564E-79E4-42BE-B205-FFCEC32E7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9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2300-0E1E-4151-B9C3-8F341BC94B27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564E-79E4-42BE-B205-FFCEC32E7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57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2300-0E1E-4151-B9C3-8F341BC94B27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564E-79E4-42BE-B205-FFCEC32E7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12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2300-0E1E-4151-B9C3-8F341BC94B27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564E-79E4-42BE-B205-FFCEC32E7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6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2300-0E1E-4151-B9C3-8F341BC94B27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564E-79E4-42BE-B205-FFCEC32E7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52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2300-0E1E-4151-B9C3-8F341BC94B27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564E-79E4-42BE-B205-FFCEC32E7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58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92300-0E1E-4151-B9C3-8F341BC94B27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7564E-79E4-42BE-B205-FFCEC32E7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73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microsoft.com/office/2007/relationships/hdphoto" Target="../media/hdphoto1.wdp"/><Relationship Id="rId7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3309" y="1568919"/>
            <a:ext cx="6511636" cy="1811590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r>
              <a:rPr lang="kk-KZ" sz="4800" dirty="0" smtClean="0">
                <a:solidFill>
                  <a:srgbClr val="0000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«Су-тіршілік көзі»</a:t>
            </a:r>
            <a:br>
              <a:rPr lang="kk-KZ" sz="4800" dirty="0" smtClean="0">
                <a:solidFill>
                  <a:srgbClr val="0000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1800" dirty="0">
              <a:solidFill>
                <a:srgbClr val="00004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4718" y="359216"/>
            <a:ext cx="4698404" cy="1164784"/>
          </a:xfr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algn="l"/>
            <a:r>
              <a:rPr lang="kk-KZ" smtClean="0">
                <a:solidFill>
                  <a:srgbClr val="00002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Сабақтың тақырыбы:</a:t>
            </a:r>
            <a:endParaRPr lang="en-US" dirty="0">
              <a:solidFill>
                <a:srgbClr val="00002E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744718" y="4416308"/>
            <a:ext cx="9396809" cy="726775"/>
          </a:xfrm>
          <a:prstGeom prst="rect">
            <a:avLst/>
          </a:prstGeom>
          <a:solidFill>
            <a:schemeClr val="bg1">
              <a:lumMod val="95000"/>
              <a:alpha val="2000"/>
            </a:schemeClr>
          </a:solidFill>
          <a:ln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500"/>
              </a:lnSpc>
              <a:spcBef>
                <a:spcPts val="0"/>
              </a:spcBef>
            </a:pPr>
            <a:r>
              <a:rPr lang="kk-KZ" dirty="0">
                <a:solidFill>
                  <a:srgbClr val="00002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Қазақ тілі мен әдебиеті пәнінің мұғалімі </a:t>
            </a:r>
          </a:p>
          <a:p>
            <a:pPr>
              <a:lnSpc>
                <a:spcPts val="2500"/>
              </a:lnSpc>
              <a:spcBef>
                <a:spcPts val="0"/>
              </a:spcBef>
            </a:pPr>
            <a:r>
              <a:rPr lang="kk-KZ" dirty="0" smtClean="0">
                <a:solidFill>
                  <a:srgbClr val="00002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Мусаханова Азима Алмасқызы</a:t>
            </a:r>
            <a:endParaRPr lang="en-US" dirty="0">
              <a:solidFill>
                <a:srgbClr val="00002E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537329" y="3715137"/>
            <a:ext cx="10859678" cy="504135"/>
          </a:xfrm>
          <a:prstGeom prst="rect">
            <a:avLst/>
          </a:prstGeom>
          <a:solidFill>
            <a:schemeClr val="bg1">
              <a:lumMod val="95000"/>
              <a:alpha val="2000"/>
            </a:schemeClr>
          </a:solidFill>
          <a:ln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500"/>
              </a:lnSpc>
              <a:spcBef>
                <a:spcPts val="0"/>
              </a:spcBef>
            </a:pPr>
            <a:r>
              <a:rPr lang="kk-KZ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Қазақ тілі, </a:t>
            </a:r>
            <a:r>
              <a:rPr lang="kk-KZ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6 </a:t>
            </a:r>
            <a:r>
              <a:rPr lang="kk-KZ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сынып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744718" y="5527683"/>
            <a:ext cx="10859678" cy="731520"/>
          </a:xfrm>
          <a:prstGeom prst="rect">
            <a:avLst/>
          </a:prstGeom>
          <a:solidFill>
            <a:schemeClr val="bg1">
              <a:lumMod val="95000"/>
              <a:alpha val="2000"/>
            </a:schemeClr>
          </a:solidFill>
          <a:ln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>
              <a:lnSpc>
                <a:spcPts val="2500"/>
              </a:lnSpc>
              <a:spcBef>
                <a:spcPts val="0"/>
              </a:spcBef>
              <a:buFont typeface="Arial" panose="020B0604020202020204" pitchFamily="34" charset="0"/>
              <a:buNone/>
              <a:defRPr sz="2400">
                <a:solidFill>
                  <a:srgbClr val="00002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r>
              <a:rPr lang="kk-KZ" dirty="0"/>
              <a:t>«Ыбырай Алтынсарин атындағы орта мектебі» КММ</a:t>
            </a:r>
          </a:p>
        </p:txBody>
      </p:sp>
    </p:spTree>
    <p:extLst>
      <p:ext uri="{BB962C8B-B14F-4D97-AF65-F5344CB8AC3E}">
        <p14:creationId xmlns:p14="http://schemas.microsoft.com/office/powerpoint/2010/main" val="128226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01653" y="1354925"/>
            <a:ext cx="3740352" cy="469936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3982217" y="1354925"/>
            <a:ext cx="3660246" cy="440630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526802" y="1413674"/>
            <a:ext cx="3375820" cy="410445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612777" y="494190"/>
            <a:ext cx="1092922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rgbClr val="00004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Саралау</a:t>
            </a:r>
            <a:endParaRPr lang="en-US" sz="3200" dirty="0">
              <a:solidFill>
                <a:srgbClr val="00004C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923010" y="1669817"/>
            <a:ext cx="3285318" cy="35702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№3 тапсырма</a:t>
            </a:r>
            <a:endParaRPr lang="en-US" sz="1600" dirty="0">
              <a:solidFill>
                <a:srgbClr val="00004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3-тапсырма 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ru-RU" sz="1600" b="1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Барынша</a:t>
            </a:r>
            <a:r>
              <a:rPr lang="ru-RU" sz="1600" b="1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қолдауды</a:t>
            </a:r>
            <a:r>
              <a:rPr lang="ru-RU" sz="1600" b="1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қажет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ететін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оқушыларға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қосымша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деректерді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тірек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сөздер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арқылы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атап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айтуын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талап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етемін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sz="1600" b="1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Орташа</a:t>
            </a:r>
            <a:r>
              <a:rPr lang="ru-RU" sz="1600" b="1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қолдауды</a:t>
            </a:r>
            <a:r>
              <a:rPr lang="ru-RU" sz="1600" b="1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қажет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ететін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оқушыларға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қосымша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деректер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жинақтатамын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ru-RU" sz="1600" b="1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Төмен</a:t>
            </a:r>
            <a:r>
              <a:rPr lang="ru-RU" sz="1600" b="1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қолдауды</a:t>
            </a:r>
            <a:r>
              <a:rPr lang="ru-RU" sz="1600" b="1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қажет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ететін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оқушыларға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графиктік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мәтін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құрастыруларын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сұраймын</a:t>
            </a:r>
            <a:r>
              <a:rPr lang="ru-RU" sz="16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endParaRPr lang="ru-RU" sz="1600" dirty="0">
              <a:solidFill>
                <a:srgbClr val="00004C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endParaRPr lang="en-US" sz="1600" dirty="0">
              <a:solidFill>
                <a:srgbClr val="00004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0232" y="1669817"/>
            <a:ext cx="3108960" cy="36933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1-тапсырма бойынша</a:t>
            </a:r>
          </a:p>
          <a:p>
            <a:pPr>
              <a:spcAft>
                <a:spcPts val="0"/>
              </a:spcAft>
            </a:pPr>
            <a:r>
              <a:rPr lang="kk-KZ" b="1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Барынша қолдау </a:t>
            </a:r>
            <a:r>
              <a:rPr lang="kk-KZ" dirty="0" smtClean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көрсетуді</a:t>
            </a:r>
            <a:r>
              <a:rPr lang="kk-KZ" b="1" dirty="0" smtClean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kk-KZ" dirty="0" smtClean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қажет </a:t>
            </a:r>
            <a:r>
              <a:rPr lang="kk-KZ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ететін оқушыларға жалпы сұрақтарға жауап беруіне бағыт-бағдар беремін.</a:t>
            </a:r>
          </a:p>
          <a:p>
            <a:pPr>
              <a:spcAft>
                <a:spcPts val="0"/>
              </a:spcAft>
            </a:pPr>
            <a:r>
              <a:rPr lang="kk-KZ" b="1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Орташа қолдауды </a:t>
            </a:r>
            <a:r>
              <a:rPr lang="kk-KZ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қажет ететін оқушыларға  нақты сұрақтарға жауап беруіне қолдау білдіремін.</a:t>
            </a:r>
          </a:p>
          <a:p>
            <a:pPr>
              <a:spcAft>
                <a:spcPts val="0"/>
              </a:spcAft>
            </a:pPr>
            <a:r>
              <a:rPr lang="kk-KZ" b="1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Төмен қолдауды </a:t>
            </a:r>
            <a:r>
              <a:rPr lang="kk-KZ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қажет ететін оқушыларға күрделі сұрақтар беремін.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05688" y="1547811"/>
            <a:ext cx="3328469" cy="39703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2-тапсырма бойынша </a:t>
            </a:r>
          </a:p>
          <a:p>
            <a:pPr>
              <a:spcAft>
                <a:spcPts val="0"/>
              </a:spcAft>
            </a:pPr>
            <a:r>
              <a:rPr lang="kk-KZ" b="1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Барынша қолдауды </a:t>
            </a:r>
            <a:r>
              <a:rPr lang="kk-KZ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қажет ететін оқушыларға тыңдалған мәтінге байланысты өз пікірін жеткізуге мүмкіндік беремін.</a:t>
            </a:r>
          </a:p>
          <a:p>
            <a:pPr>
              <a:spcAft>
                <a:spcPts val="0"/>
              </a:spcAft>
            </a:pPr>
            <a:r>
              <a:rPr lang="kk-KZ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kk-KZ" b="1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Орташа қолдауды </a:t>
            </a:r>
            <a:r>
              <a:rPr lang="kk-KZ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қажет ететін оқушыларға  мәтіндегі ақпаратқа байланысты жетекші сұрақтар беремін.</a:t>
            </a:r>
          </a:p>
          <a:p>
            <a:pPr>
              <a:spcAft>
                <a:spcPts val="0"/>
              </a:spcAft>
            </a:pPr>
            <a:r>
              <a:rPr lang="kk-KZ" b="1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Төмен қолдауды </a:t>
            </a:r>
            <a:r>
              <a:rPr lang="kk-KZ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қажет ететін оқушыларға ақпаратты шынайы өмірмен байланыстыруын  сұраймын.</a:t>
            </a:r>
          </a:p>
        </p:txBody>
      </p:sp>
    </p:spTree>
    <p:extLst>
      <p:ext uri="{BB962C8B-B14F-4D97-AF65-F5344CB8AC3E}">
        <p14:creationId xmlns:p14="http://schemas.microsoft.com/office/powerpoint/2010/main" val="305662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1D790AE3-8868-D743-AAD5-50F051D0D0AE}"/>
              </a:ext>
            </a:extLst>
          </p:cNvPr>
          <p:cNvSpPr/>
          <p:nvPr/>
        </p:nvSpPr>
        <p:spPr>
          <a:xfrm>
            <a:off x="613528" y="261698"/>
            <a:ext cx="10929228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00004C"/>
                </a:solidFill>
                <a:latin typeface="Times New Roman" panose="02020603050405020304" pitchFamily="18" charset="0"/>
              </a:rPr>
              <a:t>Қорытынды</a:t>
            </a:r>
            <a:endParaRPr lang="en-US" sz="2400" dirty="0">
              <a:solidFill>
                <a:srgbClr val="00004C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5B7673DC-59B9-A44B-BE6E-A14D0BE062DF}"/>
              </a:ext>
            </a:extLst>
          </p:cNvPr>
          <p:cNvSpPr/>
          <p:nvPr/>
        </p:nvSpPr>
        <p:spPr>
          <a:xfrm>
            <a:off x="266701" y="881472"/>
            <a:ext cx="11648878" cy="56497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103417" y="5140036"/>
            <a:ext cx="8021784" cy="13911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Алдағы уақытта оқу мақсатын сабақ  мақсатына негіздеу;</a:t>
            </a:r>
          </a:p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ағалау кезінде нақты тапсырманың орындалуын сиппаттайтын</a:t>
            </a:r>
          </a:p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дескрипторларды 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құру;</a:t>
            </a:r>
          </a:p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Оқушылардың деңгейіне байлайнысты белсенді әдіс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тәсілдерді сәйкестендіріп алу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34819" y="1039091"/>
            <a:ext cx="9590382" cy="25469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747455" y="3416766"/>
            <a:ext cx="9168123" cy="15570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732803" y="3586044"/>
            <a:ext cx="7527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Тақырыптың ерекшеліктеріне  сәйкес белсенді оқу  әдістерін таңдауда;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Оқу мақсаттарына сәйкес бағалау критерийлерін құруда қиыншылықтар кездесті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44047" y="1289071"/>
            <a:ext cx="1641281" cy="144027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dirty="0" smtClean="0">
                <a:solidFill>
                  <a:srgbClr val="00004C"/>
                </a:solidFill>
                <a:latin typeface="Times New Roman" pitchFamily="18" charset="0"/>
                <a:cs typeface="Times New Roman" pitchFamily="18" charset="0"/>
              </a:rPr>
              <a:t>Ұсыныс</a:t>
            </a:r>
            <a:endParaRPr lang="en-US" sz="2000" dirty="0">
              <a:solidFill>
                <a:srgbClr val="00004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1385455" y="3586043"/>
            <a:ext cx="2247390" cy="155399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00004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1385456" y="5140035"/>
            <a:ext cx="1814944" cy="123863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dirty="0">
                <a:solidFill>
                  <a:srgbClr val="0000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Өзгеріс</a:t>
            </a:r>
            <a:endParaRPr lang="en-US" sz="2000" dirty="0">
              <a:solidFill>
                <a:srgbClr val="00004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76527" y="1289073"/>
            <a:ext cx="95836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Курс барысында тренердің және әріптестерімнің ұсыныстарына назар ауда отырып,оқу мақсатына қол жеткізуге  және оқушылардың  белсенді оқуына ықпал ететін әдіс-тәсілдер таңдауды түсіндім;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ықшамсабақ барысында сабақты жоспарлау кезінде тапсырмалар мен әдістер әрбір оқушының қабілетіне қарай қолжетімді болуын ескеруді үйреніп,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абақ соңында оқушылардың қаншалықты тақырыпты меңгергенін байқау үшін кері байланыс жасауды назарымда ұстаймын.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274619" y="3416767"/>
            <a:ext cx="23981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2000" dirty="0" smtClean="0">
              <a:solidFill>
                <a:srgbClr val="00004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kk-KZ" sz="2000" dirty="0">
              <a:solidFill>
                <a:srgbClr val="00004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kk-KZ" sz="2000" dirty="0" smtClean="0">
                <a:solidFill>
                  <a:srgbClr val="00004C"/>
                </a:solidFill>
                <a:latin typeface="Arial" pitchFamily="34" charset="0"/>
                <a:cs typeface="Arial" pitchFamily="34" charset="0"/>
              </a:rPr>
              <a:t>Кедергілер </a:t>
            </a:r>
            <a:r>
              <a:rPr lang="kk-KZ" sz="2000" dirty="0">
                <a:solidFill>
                  <a:srgbClr val="00004C"/>
                </a:solidFill>
                <a:latin typeface="Arial" pitchFamily="34" charset="0"/>
                <a:cs typeface="Arial" pitchFamily="34" charset="0"/>
              </a:rPr>
              <a:t>мен қиындықтар</a:t>
            </a:r>
            <a:endParaRPr lang="en-US" sz="2000" dirty="0">
              <a:solidFill>
                <a:srgbClr val="00004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47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5B7673DC-59B9-A44B-BE6E-A14D0BE062DF}"/>
              </a:ext>
            </a:extLst>
          </p:cNvPr>
          <p:cNvSpPr/>
          <p:nvPr/>
        </p:nvSpPr>
        <p:spPr>
          <a:xfrm>
            <a:off x="638175" y="885825"/>
            <a:ext cx="10868025" cy="50672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1D790AE3-8868-D743-AAD5-50F051D0D0AE}"/>
              </a:ext>
            </a:extLst>
          </p:cNvPr>
          <p:cNvSpPr/>
          <p:nvPr/>
        </p:nvSpPr>
        <p:spPr>
          <a:xfrm>
            <a:off x="1038225" y="2588477"/>
            <a:ext cx="9867901" cy="830997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sz="4800" b="1" dirty="0" smtClean="0">
                <a:solidFill>
                  <a:srgbClr val="00004C"/>
                </a:solidFill>
                <a:latin typeface="Times New Roman" panose="02020603050405020304" pitchFamily="18" charset="0"/>
              </a:rPr>
              <a:t>Назарларыңызға рақмет!</a:t>
            </a:r>
            <a:endParaRPr lang="en-US" sz="4800" dirty="0">
              <a:solidFill>
                <a:srgbClr val="00004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40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 txBox="1">
            <a:spLocks/>
          </p:cNvSpPr>
          <p:nvPr/>
        </p:nvSpPr>
        <p:spPr>
          <a:xfrm>
            <a:off x="625642" y="345432"/>
            <a:ext cx="4148489" cy="479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k-KZ" sz="2400" dirty="0">
                <a:solidFill>
                  <a:srgbClr val="000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Сабақтың оқу мақсаттары:</a:t>
            </a:r>
            <a:endParaRPr lang="en-US" sz="2400" dirty="0">
              <a:solidFill>
                <a:srgbClr val="0000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 rot="10800000">
            <a:off x="2625117" y="825201"/>
            <a:ext cx="7551365" cy="3095638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Овал 9"/>
          <p:cNvSpPr/>
          <p:nvPr/>
        </p:nvSpPr>
        <p:spPr>
          <a:xfrm>
            <a:off x="484909" y="1468582"/>
            <a:ext cx="2840182" cy="15093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6.Т </a:t>
            </a:r>
            <a:r>
              <a:rPr lang="kk-KZ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 А </a:t>
            </a:r>
            <a:r>
              <a:rPr lang="kk-KZ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.5.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 rot="10800000">
            <a:off x="2699883" y="3002379"/>
            <a:ext cx="7012151" cy="3242722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84909" y="3651126"/>
            <a:ext cx="3144982" cy="150276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</a:t>
            </a:r>
            <a:r>
              <a:rPr lang="kk-KZ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 </a:t>
            </a:r>
            <a:r>
              <a:rPr lang="kk-KZ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10002" y="1302328"/>
            <a:ext cx="5375562" cy="1323439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20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Тыңдалған мәтіннің </a:t>
            </a:r>
            <a:r>
              <a:rPr lang="kk-KZ" sz="2000" dirty="0" smtClean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мазмұны бойынша жалпы және нақты сұрақтарға жауап беру,ақпаратты шынайы өмірмен байланыстыру;</a:t>
            </a:r>
            <a:endParaRPr lang="en-US" dirty="0">
              <a:solidFill>
                <a:srgbClr val="00004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10001" y="3532910"/>
            <a:ext cx="5181599" cy="1323439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3107690" algn="l"/>
              </a:tabLst>
            </a:pPr>
            <a:r>
              <a:rPr lang="kk-KZ" sz="2000" dirty="0" smtClean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Ұсынылған тақырып бойынша деректер жинақтай отырып,графиктік мәтін(диаграмма,сызба,есте)түрінде құрастыру.</a:t>
            </a:r>
            <a:endParaRPr lang="en-US" dirty="0">
              <a:solidFill>
                <a:srgbClr val="00004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54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439967" y="334022"/>
            <a:ext cx="3063630" cy="479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k-KZ" sz="2400" dirty="0">
                <a:solidFill>
                  <a:srgbClr val="000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Сабақтың  мақсаты:</a:t>
            </a:r>
            <a:endParaRPr lang="en-US" sz="2400" dirty="0">
              <a:solidFill>
                <a:srgbClr val="0000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862945" y="573907"/>
            <a:ext cx="5262422" cy="215777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rgbClr val="00004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Тыңдалған мәтіннің мазмұны бойынша </a:t>
            </a:r>
            <a:r>
              <a:rPr lang="kk-KZ" sz="2000" dirty="0" smtClean="0">
                <a:solidFill>
                  <a:srgbClr val="00004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жалпы және нақты сұрақтарға жауап бере алады.</a:t>
            </a:r>
            <a:endParaRPr lang="en-US" sz="2000" dirty="0"/>
          </a:p>
        </p:txBody>
      </p:sp>
      <p:sp>
        <p:nvSpPr>
          <p:cNvPr id="4" name="Овал 3"/>
          <p:cNvSpPr/>
          <p:nvPr/>
        </p:nvSpPr>
        <p:spPr>
          <a:xfrm>
            <a:off x="523094" y="1066800"/>
            <a:ext cx="4339850" cy="170996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0000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Барлық оқушылар орындай алады</a:t>
            </a:r>
            <a:r>
              <a:rPr lang="kk-KZ" dirty="0">
                <a:solidFill>
                  <a:srgbClr val="0000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en-US" sz="1600" dirty="0">
              <a:solidFill>
                <a:srgbClr val="00004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38255" y="2479965"/>
            <a:ext cx="5387111" cy="211974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rgbClr val="00004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lang="kk-KZ" sz="2000" dirty="0" smtClean="0">
                <a:solidFill>
                  <a:srgbClr val="00004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Мәтіндегі ақпараттарды шынайы өмірмен байланыстырады.</a:t>
            </a:r>
            <a:endParaRPr lang="en-US" sz="2000" dirty="0"/>
          </a:p>
        </p:txBody>
      </p:sp>
      <p:sp>
        <p:nvSpPr>
          <p:cNvPr id="6" name="Овал 5"/>
          <p:cNvSpPr/>
          <p:nvPr/>
        </p:nvSpPr>
        <p:spPr>
          <a:xfrm>
            <a:off x="750769" y="2731683"/>
            <a:ext cx="4112175" cy="186802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0000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Оқушылардың көпшілігі орындай алады</a:t>
            </a:r>
            <a:endParaRPr lang="en-US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38254" y="4447310"/>
            <a:ext cx="5387111" cy="217516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rgbClr val="000048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kk-KZ" sz="2000" dirty="0" smtClean="0">
                <a:solidFill>
                  <a:srgbClr val="000048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Тақырып бойынша деректер жинақтап графиктік мәтін (кесте,диаграмма,сызба)құрастырады.</a:t>
            </a:r>
            <a:endParaRPr lang="en-US" sz="2000" dirty="0"/>
          </a:p>
        </p:txBody>
      </p:sp>
      <p:sp>
        <p:nvSpPr>
          <p:cNvPr id="8" name="Овал 7"/>
          <p:cNvSpPr/>
          <p:nvPr/>
        </p:nvSpPr>
        <p:spPr>
          <a:xfrm>
            <a:off x="750769" y="4599709"/>
            <a:ext cx="4112175" cy="177338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0000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Кейбір оқушылар орындай алады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66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497720" y="469015"/>
            <a:ext cx="2909624" cy="479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k-KZ" sz="2400" dirty="0">
                <a:solidFill>
                  <a:srgbClr val="0000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Бағалау критерийі:</a:t>
            </a:r>
            <a:endParaRPr lang="en-US" sz="2400" dirty="0">
              <a:solidFill>
                <a:srgbClr val="00004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15451" y="1641007"/>
            <a:ext cx="9840229" cy="86177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kk-KZ" sz="1400" dirty="0">
              <a:solidFill>
                <a:srgbClr val="00004C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kk-KZ" sz="2400" dirty="0" smtClean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1.Тыңдалған мәтін мазмұны бойынша сұрақтарға жауап беру;</a:t>
            </a:r>
            <a:endParaRPr lang="kk-KZ" sz="2400" dirty="0">
              <a:solidFill>
                <a:srgbClr val="00004C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endParaRPr lang="en-US" sz="1200" dirty="0">
              <a:solidFill>
                <a:srgbClr val="00004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15451" y="2755615"/>
            <a:ext cx="9840228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kk-KZ" sz="1600" dirty="0">
              <a:solidFill>
                <a:srgbClr val="00004C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kk-KZ" sz="24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kk-KZ" sz="2400" dirty="0" smtClean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Ақпаратты шынайы өмірмен байланыстыру;</a:t>
            </a:r>
            <a:endParaRPr lang="kk-KZ" sz="2400" dirty="0">
              <a:solidFill>
                <a:srgbClr val="00004C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endParaRPr lang="en-US" sz="1400" dirty="0">
              <a:solidFill>
                <a:srgbClr val="00004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15451" y="4065729"/>
            <a:ext cx="9840229" cy="9541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kk-KZ" sz="1400" dirty="0">
              <a:solidFill>
                <a:srgbClr val="00004C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kk-KZ" sz="2400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kk-KZ" sz="2400" dirty="0" smtClean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Деректер жинақтап,графиктік мәтін құрастыру.</a:t>
            </a:r>
            <a:endParaRPr lang="kk-KZ" sz="2400" dirty="0">
              <a:solidFill>
                <a:srgbClr val="00004C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endParaRPr lang="en-US" dirty="0">
              <a:solidFill>
                <a:srgbClr val="00004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21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706946" y="2424362"/>
            <a:ext cx="6849178" cy="206943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>
                <a:solidFill>
                  <a:srgbClr val="0000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Белсенді әдіс-тәсілдер</a:t>
            </a:r>
            <a:endParaRPr lang="en-US" sz="2800" dirty="0">
              <a:solidFill>
                <a:srgbClr val="00004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628724" y="354527"/>
            <a:ext cx="3000273" cy="1771851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0000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«Зымыран сұрақтары»әдісі</a:t>
            </a:r>
            <a:endParaRPr lang="en-US" sz="2800" dirty="0">
              <a:solidFill>
                <a:srgbClr val="00004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7064942" y="622835"/>
            <a:ext cx="3783167" cy="177185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0000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«Пікірлер алаңы» </a:t>
            </a:r>
            <a:r>
              <a:rPr lang="kk-KZ" sz="2800" dirty="0">
                <a:solidFill>
                  <a:srgbClr val="0000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әдісі</a:t>
            </a:r>
            <a:endParaRPr lang="en-US" sz="2800" dirty="0">
              <a:solidFill>
                <a:srgbClr val="00004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938655" y="2573153"/>
            <a:ext cx="3475304" cy="17718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0000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«1 минут» </a:t>
            </a:r>
            <a:r>
              <a:rPr lang="kk-KZ" sz="2800" dirty="0">
                <a:solidFill>
                  <a:srgbClr val="0000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әдісі</a:t>
            </a:r>
            <a:endParaRPr lang="en-US" sz="2800" dirty="0">
              <a:solidFill>
                <a:srgbClr val="00004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064943" y="4610100"/>
            <a:ext cx="3894001" cy="177185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0000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«Пікірлер себеті» </a:t>
            </a:r>
            <a:r>
              <a:rPr lang="kk-KZ" sz="2800" dirty="0">
                <a:solidFill>
                  <a:srgbClr val="0000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әдісі</a:t>
            </a:r>
            <a:endParaRPr lang="en-US" sz="2800" dirty="0">
              <a:solidFill>
                <a:srgbClr val="00004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3037026" y="1964865"/>
            <a:ext cx="1011382" cy="422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3" idx="6"/>
            <a:endCxn id="4" idx="2"/>
          </p:cNvCxnSpPr>
          <p:nvPr/>
        </p:nvCxnSpPr>
        <p:spPr>
          <a:xfrm>
            <a:off x="6628997" y="1240453"/>
            <a:ext cx="435945" cy="2683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4" idx="5"/>
            <a:endCxn id="5" idx="0"/>
          </p:cNvCxnSpPr>
          <p:nvPr/>
        </p:nvCxnSpPr>
        <p:spPr>
          <a:xfrm flipH="1">
            <a:off x="9676307" y="2135204"/>
            <a:ext cx="617770" cy="4379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5" idx="4"/>
            <a:endCxn id="7" idx="7"/>
          </p:cNvCxnSpPr>
          <p:nvPr/>
        </p:nvCxnSpPr>
        <p:spPr>
          <a:xfrm>
            <a:off x="9676307" y="4345004"/>
            <a:ext cx="712374" cy="52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4876800" y="4345004"/>
            <a:ext cx="2188143" cy="11511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Азима\Desktop\зымыра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873" y="1508760"/>
            <a:ext cx="945652" cy="845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зима\Desktop\себет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785" y="5320145"/>
            <a:ext cx="1350269" cy="1283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763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8182" y="1614925"/>
            <a:ext cx="6418432" cy="70788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080" algn="just">
              <a:spcAft>
                <a:spcPts val="0"/>
              </a:spcAft>
              <a:tabLst>
                <a:tab pos="151765" algn="l"/>
              </a:tabLst>
            </a:pPr>
            <a:r>
              <a:rPr lang="kk-KZ" sz="2000" dirty="0" smtClean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Тыңдалған мәтін мазмұны бойынша жалпы және нақты сұрақтарға жауап береді.</a:t>
            </a:r>
            <a:endParaRPr lang="en-US" dirty="0">
              <a:solidFill>
                <a:srgbClr val="00004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562763"/>
              </p:ext>
            </p:extLst>
          </p:nvPr>
        </p:nvGraphicFramePr>
        <p:xfrm>
          <a:off x="1800678" y="2444230"/>
          <a:ext cx="7824584" cy="9412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3540">
                  <a:extLst>
                    <a:ext uri="{9D8B030D-6E8A-4147-A177-3AD203B41FA5}">
                      <a16:colId xmlns="" xmlns:a16="http://schemas.microsoft.com/office/drawing/2014/main" val="1021946114"/>
                    </a:ext>
                  </a:extLst>
                </a:gridCol>
                <a:gridCol w="4171044">
                  <a:extLst>
                    <a:ext uri="{9D8B030D-6E8A-4147-A177-3AD203B41FA5}">
                      <a16:colId xmlns="" xmlns:a16="http://schemas.microsoft.com/office/drawing/2014/main" val="2033244873"/>
                    </a:ext>
                  </a:extLst>
                </a:gridCol>
              </a:tblGrid>
              <a:tr h="488886">
                <a:tc>
                  <a:txBody>
                    <a:bodyPr/>
                    <a:lstStyle/>
                    <a:p>
                      <a:pPr lvl="1" algn="ctr">
                        <a:spcAft>
                          <a:spcPts val="0"/>
                        </a:spcAft>
                        <a:tabLst>
                          <a:tab pos="151765" algn="l"/>
                        </a:tabLst>
                      </a:pPr>
                      <a:r>
                        <a:rPr lang="kk-KZ" sz="24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Жалпы</a:t>
                      </a:r>
                      <a:r>
                        <a:rPr lang="kk-KZ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51765" algn="l"/>
                        </a:tabLst>
                      </a:pPr>
                      <a:r>
                        <a:rPr lang="kk-KZ" sz="2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Нақты</a:t>
                      </a:r>
                      <a:endParaRPr lang="en-US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64323245"/>
                  </a:ext>
                </a:extLst>
              </a:tr>
              <a:tr h="4523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51765" algn="l"/>
                        </a:tabLst>
                      </a:pPr>
                      <a:r>
                        <a:rPr lang="kk-KZ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51765" algn="l"/>
                        </a:tabLst>
                      </a:pPr>
                      <a:r>
                        <a:rPr lang="kk-KZ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3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81597308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02222" y="3954992"/>
            <a:ext cx="101919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51765" algn="l"/>
              </a:tabLst>
            </a:pPr>
            <a:r>
              <a:rPr lang="kk-KZ" sz="2400" b="1" dirty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Дескриптор: </a:t>
            </a:r>
            <a:endParaRPr lang="en-US" sz="2000" dirty="0">
              <a:solidFill>
                <a:srgbClr val="00004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51765" algn="l"/>
              </a:tabLst>
            </a:pPr>
            <a:r>
              <a:rPr lang="kk-KZ" sz="2400" dirty="0" smtClean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Тыңдалған мәтін мазмұнын түсінеді;</a:t>
            </a:r>
            <a:endParaRPr lang="en-US" sz="2000" dirty="0">
              <a:solidFill>
                <a:srgbClr val="00004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51765" algn="l"/>
              </a:tabLst>
            </a:pPr>
            <a:r>
              <a:rPr lang="kk-KZ" sz="2400" dirty="0" smtClean="0">
                <a:solidFill>
                  <a:srgbClr val="00004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Жалпы және нақты сұрақтарға жауап береді;</a:t>
            </a:r>
            <a:endParaRPr lang="en-US" sz="2000" dirty="0">
              <a:solidFill>
                <a:srgbClr val="00004C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29916" y="600958"/>
            <a:ext cx="59666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0000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«Зымыран сұрақтары» </a:t>
            </a:r>
            <a:r>
              <a:rPr lang="kk-KZ" sz="3200" b="1" dirty="0">
                <a:solidFill>
                  <a:srgbClr val="0000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әдісі</a:t>
            </a:r>
            <a:endParaRPr lang="en-US" sz="3200" b="1" dirty="0">
              <a:solidFill>
                <a:srgbClr val="00004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Азима\Desktop\зымыра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825" y="600958"/>
            <a:ext cx="1733550" cy="77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106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88205" y="562214"/>
            <a:ext cx="36690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00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«Пікірлер алаңы» </a:t>
            </a:r>
            <a:r>
              <a:rPr lang="kk-KZ" sz="2400" b="1" dirty="0">
                <a:solidFill>
                  <a:srgbClr val="0000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әдісі</a:t>
            </a:r>
            <a:endParaRPr lang="en-US" sz="2400" b="1" dirty="0">
              <a:solidFill>
                <a:srgbClr val="00004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50473" y="1023878"/>
            <a:ext cx="6747163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51765" algn="l"/>
              </a:tabLst>
            </a:pPr>
            <a:r>
              <a:rPr lang="kk-KZ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kk-KZ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Тыңдалған мәтін арқылы ақпараттарды шынайы өмірмен байланыстырып,пікірлерін ортаға салады.</a:t>
            </a:r>
            <a:r>
              <a:rPr lang="kk-KZ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906981" y="3868629"/>
            <a:ext cx="5666509" cy="1800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2400" algn="l"/>
              </a:tabLst>
            </a:pPr>
            <a:r>
              <a:rPr lang="kk-KZ" altLang="en-US" sz="2000" b="1" dirty="0" smtClean="0">
                <a:cs typeface="Arial" panose="020B0604020202020204" pitchFamily="34" charset="0"/>
              </a:rPr>
              <a:t>Дескриптор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lvl="0">
              <a:buFontTx/>
              <a:buChar char="•"/>
            </a:pPr>
            <a:r>
              <a:rPr kumimoji="0" lang="kk-KZ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kk-KZ" altLang="en-US" sz="2000" dirty="0">
                <a:ea typeface="Calibri" panose="020F0502020204030204" pitchFamily="34" charset="0"/>
                <a:cs typeface="Arial" panose="020B0604020202020204" pitchFamily="34" charset="0"/>
              </a:rPr>
              <a:t>-Тыңдалымдағы ақпаратқа өз пікірін </a:t>
            </a:r>
            <a:r>
              <a:rPr lang="kk-KZ" altLang="en-US" sz="2000" dirty="0" smtClean="0">
                <a:ea typeface="Calibri" panose="020F0502020204030204" pitchFamily="34" charset="0"/>
                <a:cs typeface="Arial" panose="020B0604020202020204" pitchFamily="34" charset="0"/>
              </a:rPr>
              <a:t>білдіреді;</a:t>
            </a:r>
            <a:endParaRPr lang="kk-KZ" alt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buFontTx/>
              <a:buChar char="•"/>
            </a:pPr>
            <a:r>
              <a:rPr lang="kk-KZ" altLang="en-US" sz="2000" dirty="0">
                <a:ea typeface="Calibri" panose="020F0502020204030204" pitchFamily="34" charset="0"/>
                <a:cs typeface="Arial" panose="020B0604020202020204" pitchFamily="34" charset="0"/>
              </a:rPr>
              <a:t> -Мәтіндегі ақпараттарды шынайы өмірмен </a:t>
            </a:r>
            <a:r>
              <a:rPr lang="kk-KZ" altLang="en-US" sz="2000" dirty="0" smtClean="0">
                <a:ea typeface="Calibri" panose="020F0502020204030204" pitchFamily="34" charset="0"/>
                <a:cs typeface="Arial" panose="020B0604020202020204" pitchFamily="34" charset="0"/>
              </a:rPr>
              <a:t>байланыстырады.</a:t>
            </a:r>
            <a:endParaRPr lang="kk-KZ" alt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52400" algn="l"/>
              </a:tabLst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3074" name="Picture 2" descr="C:\Users\Азима\Desktop\таза су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2473" y="1856509"/>
            <a:ext cx="5772615" cy="188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34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104177" y="558834"/>
            <a:ext cx="10032359" cy="5789626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2022764" y="5295075"/>
            <a:ext cx="8451272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51765" algn="l"/>
              </a:tabLst>
            </a:pPr>
            <a:r>
              <a:rPr lang="kk-KZ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Дескриптор:  </a:t>
            </a:r>
            <a:endPara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51765" algn="l"/>
              </a:tabLst>
            </a:pPr>
            <a:r>
              <a:rPr lang="kk-KZ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Қосымша ақпараттарды жинақтайды;</a:t>
            </a:r>
            <a:endPara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51765" algn="l"/>
              </a:tabLst>
            </a:pPr>
            <a:r>
              <a:rPr lang="kk-KZ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Деректер арқылы графиктік мәтін құрастырады.</a:t>
            </a:r>
            <a:endPara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07982" y="1717963"/>
            <a:ext cx="6655218" cy="32316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5080" algn="just">
              <a:spcAft>
                <a:spcPts val="0"/>
              </a:spcAft>
              <a:tabLst>
                <a:tab pos="151765" algn="l"/>
              </a:tabLst>
            </a:pPr>
            <a:r>
              <a:rPr lang="kk-KZ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kk-KZ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«Сызбалар сөйлейді»  </a:t>
            </a:r>
            <a:r>
              <a:rPr lang="kk-KZ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әдісімен  </a:t>
            </a:r>
            <a:r>
              <a:rPr lang="kk-KZ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қосымша деректер жинақтап (кесте,диаграмма,сызба) құрастырады.                                        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III</a:t>
            </a:r>
            <a:r>
              <a:rPr lang="kk-KZ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топ</a:t>
            </a:r>
          </a:p>
          <a:p>
            <a:pPr marL="5080" algn="just">
              <a:spcAft>
                <a:spcPts val="0"/>
              </a:spcAft>
              <a:tabLst>
                <a:tab pos="151765" algn="l"/>
              </a:tabLst>
            </a:pPr>
            <a:endParaRPr lang="kk-KZ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" algn="just">
              <a:spcAft>
                <a:spcPts val="0"/>
              </a:spcAft>
              <a:tabLst>
                <a:tab pos="151765" algn="l"/>
              </a:tabLst>
            </a:pPr>
            <a:r>
              <a:rPr lang="kk-KZ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kk-KZ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</a:t>
            </a:r>
            <a:r>
              <a:rPr lang="en-US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</a:t>
            </a:r>
            <a:r>
              <a:rPr lang="kk-KZ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топ              </a:t>
            </a:r>
          </a:p>
          <a:p>
            <a:pPr marL="5080" algn="just">
              <a:spcAft>
                <a:spcPts val="0"/>
              </a:spcAft>
              <a:tabLst>
                <a:tab pos="151765" algn="l"/>
              </a:tabLst>
            </a:pPr>
            <a:r>
              <a:rPr lang="kk-KZ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</a:t>
            </a:r>
            <a:r>
              <a:rPr lang="en-US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kk-KZ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топ                       </a:t>
            </a:r>
            <a:endParaRPr lang="kk-KZ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" algn="just">
              <a:spcAft>
                <a:spcPts val="0"/>
              </a:spcAft>
              <a:tabLst>
                <a:tab pos="151765" algn="l"/>
              </a:tabLst>
            </a:pPr>
            <a:endParaRPr lang="kk-KZ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" algn="just">
              <a:spcAft>
                <a:spcPts val="0"/>
              </a:spcAft>
              <a:tabLst>
                <a:tab pos="151765" algn="l"/>
              </a:tabLst>
            </a:pPr>
            <a:endParaRPr lang="kk-K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" algn="just">
              <a:spcAft>
                <a:spcPts val="0"/>
              </a:spcAft>
              <a:tabLst>
                <a:tab pos="151765" algn="l"/>
              </a:tabLst>
            </a:pPr>
            <a:endParaRPr lang="kk-KZ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" algn="just">
              <a:spcAft>
                <a:spcPts val="0"/>
              </a:spcAft>
              <a:tabLst>
                <a:tab pos="151765" algn="l"/>
              </a:tabLst>
            </a:pPr>
            <a:endParaRPr lang="kk-KZ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" algn="just">
              <a:spcAft>
                <a:spcPts val="0"/>
              </a:spcAft>
              <a:tabLst>
                <a:tab pos="151765" algn="l"/>
              </a:tabLst>
            </a:pPr>
            <a:r>
              <a:rPr lang="kk-KZ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endPara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57200" y="680447"/>
            <a:ext cx="4334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00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«Сызбалар сөйлейді» </a:t>
            </a:r>
            <a:r>
              <a:rPr lang="kk-KZ" sz="2400" b="1" dirty="0">
                <a:solidFill>
                  <a:srgbClr val="0000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әдісі</a:t>
            </a:r>
            <a:endParaRPr lang="en-US" sz="2400" b="1" dirty="0">
              <a:solidFill>
                <a:srgbClr val="00004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835227">
            <a:off x="1329029" y="1196449"/>
            <a:ext cx="2019746" cy="1520659"/>
          </a:xfrm>
          <a:prstGeom prst="rect">
            <a:avLst/>
          </a:prstGeom>
        </p:spPr>
      </p:pic>
      <p:sp>
        <p:nvSpPr>
          <p:cNvPr id="12" name="Скругленный прямоугольник 11"/>
          <p:cNvSpPr/>
          <p:nvPr/>
        </p:nvSpPr>
        <p:spPr>
          <a:xfrm>
            <a:off x="3879272" y="3699163"/>
            <a:ext cx="1745092" cy="112221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0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</a:rPr>
              <a:t>КЕСТЕ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971310" y="3386371"/>
            <a:ext cx="1662546" cy="119948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ДИАГРАММА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791529" y="2921182"/>
            <a:ext cx="1795816" cy="10649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СЫЗБА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67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868029" y="1831528"/>
            <a:ext cx="8095861" cy="45243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300000"/>
              </a:lnSpc>
              <a:spcAft>
                <a:spcPts val="0"/>
              </a:spcAft>
              <a:tabLst>
                <a:tab pos="151765" algn="l"/>
              </a:tabLst>
            </a:pPr>
            <a:r>
              <a:rPr lang="kk-KZ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kk-KZ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                    </a:t>
            </a:r>
            <a:r>
              <a:rPr lang="kk-KZ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«Карточкалық бағалау»</a:t>
            </a:r>
          </a:p>
          <a:p>
            <a:pPr lvl="0" algn="just">
              <a:lnSpc>
                <a:spcPct val="300000"/>
              </a:lnSpc>
              <a:spcAft>
                <a:spcPts val="0"/>
              </a:spcAft>
              <a:tabLst>
                <a:tab pos="151765" algn="l"/>
              </a:tabLst>
            </a:pPr>
            <a:r>
              <a:rPr lang="kk-KZ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                        </a:t>
            </a:r>
            <a:r>
              <a:rPr lang="kk-KZ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«Шапалақ ұру» әдісі </a:t>
            </a:r>
          </a:p>
          <a:p>
            <a:pPr lvl="0" algn="just">
              <a:lnSpc>
                <a:spcPct val="300000"/>
              </a:lnSpc>
              <a:spcAft>
                <a:spcPts val="0"/>
              </a:spcAft>
              <a:tabLst>
                <a:tab pos="151765" algn="l"/>
              </a:tabLst>
            </a:pPr>
            <a:r>
              <a:rPr lang="kk-KZ" sz="2000" dirty="0" smtClean="0"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kk-KZ" sz="2000" b="1" dirty="0" smtClean="0"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«</a:t>
            </a:r>
            <a:r>
              <a:rPr lang="kk-KZ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Смайликтер</a:t>
            </a:r>
            <a:r>
              <a:rPr lang="kk-KZ" sz="2000" b="1" dirty="0" smtClean="0"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» әдісі</a:t>
            </a:r>
          </a:p>
          <a:p>
            <a:pPr lvl="0" algn="just">
              <a:lnSpc>
                <a:spcPct val="300000"/>
              </a:lnSpc>
              <a:spcAft>
                <a:spcPts val="0"/>
              </a:spcAft>
              <a:tabLst>
                <a:tab pos="151765" algn="l"/>
              </a:tabLst>
            </a:pP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</a:p>
          <a:p>
            <a:pPr lvl="0" algn="just">
              <a:lnSpc>
                <a:spcPct val="300000"/>
              </a:lnSpc>
              <a:spcAft>
                <a:spcPts val="0"/>
              </a:spcAft>
              <a:tabLst>
                <a:tab pos="151765" algn="l"/>
              </a:tabLst>
            </a:pPr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Дескриптор арқылы бағалау</a:t>
            </a:r>
            <a:endParaRPr lang="en-US" sz="2000" b="1" dirty="0">
              <a:effectLst/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351394" y="388500"/>
            <a:ext cx="2316102" cy="46166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0000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endParaRPr lang="en-US" sz="2000" dirty="0">
              <a:solidFill>
                <a:srgbClr val="00004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3496" y="1017681"/>
            <a:ext cx="7735485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Сабақта қолданылатын  қалыптастырушы бағалау түрлері: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43497" y="1831528"/>
            <a:ext cx="8220393" cy="1375745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43497" y="3207273"/>
            <a:ext cx="8220394" cy="875986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61211" y="4083259"/>
            <a:ext cx="8202680" cy="1137692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>
            <a:off x="743496" y="5220951"/>
            <a:ext cx="8220395" cy="1134892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1211" y="5220951"/>
            <a:ext cx="1649480" cy="1134891"/>
          </a:xfrm>
          <a:prstGeom prst="rect">
            <a:avLst/>
          </a:prstGeom>
        </p:spPr>
      </p:pic>
      <p:pic>
        <p:nvPicPr>
          <p:cNvPr id="4098" name="Picture 2" descr="C:\Users\Азима\Desktop\қызыл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55" y="1904488"/>
            <a:ext cx="850706" cy="824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Азима\Desktop\синий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821" y="2228902"/>
            <a:ext cx="1164870" cy="845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Азима\Desktop\жасыл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821" y="1664012"/>
            <a:ext cx="1054034" cy="766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Азима\Desktop\шапал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09" y="3074754"/>
            <a:ext cx="1538646" cy="88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C:\Users\Азима\Desktop\смайликк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10" y="4063215"/>
            <a:ext cx="1594063" cy="1157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87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</TotalTime>
  <Words>505</Words>
  <Application>Microsoft Office PowerPoint</Application>
  <PresentationFormat>Произвольный</PresentationFormat>
  <Paragraphs>95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«Су-тіршілік көзі»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«Күй  - музыканың ерекше жанры»</dc:title>
  <dc:creator>Админ</dc:creator>
  <cp:lastModifiedBy>User</cp:lastModifiedBy>
  <cp:revision>58</cp:revision>
  <dcterms:created xsi:type="dcterms:W3CDTF">2019-02-20T10:16:46Z</dcterms:created>
  <dcterms:modified xsi:type="dcterms:W3CDTF">2019-04-22T05:08:20Z</dcterms:modified>
</cp:coreProperties>
</file>