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70" r:id="rId2"/>
    <p:sldId id="256" r:id="rId3"/>
    <p:sldId id="257" r:id="rId4"/>
    <p:sldId id="259" r:id="rId5"/>
    <p:sldId id="25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F2351-84CC-4AE2-90D9-610ABB1356A3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F381B-7873-4FAD-BB78-C43C4BAD74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9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F2351-84CC-4AE2-90D9-610ABB1356A3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F381B-7873-4FAD-BB78-C43C4BAD74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6032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F2351-84CC-4AE2-90D9-610ABB1356A3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F381B-7873-4FAD-BB78-C43C4BAD7479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774513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F2351-84CC-4AE2-90D9-610ABB1356A3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F381B-7873-4FAD-BB78-C43C4BAD74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37016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F2351-84CC-4AE2-90D9-610ABB1356A3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F381B-7873-4FAD-BB78-C43C4BAD7479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344238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F2351-84CC-4AE2-90D9-610ABB1356A3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F381B-7873-4FAD-BB78-C43C4BAD74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9761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F2351-84CC-4AE2-90D9-610ABB1356A3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F381B-7873-4FAD-BB78-C43C4BAD74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6865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F2351-84CC-4AE2-90D9-610ABB1356A3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F381B-7873-4FAD-BB78-C43C4BAD74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1473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F2351-84CC-4AE2-90D9-610ABB1356A3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F381B-7873-4FAD-BB78-C43C4BAD74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7743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F2351-84CC-4AE2-90D9-610ABB1356A3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F381B-7873-4FAD-BB78-C43C4BAD74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285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F2351-84CC-4AE2-90D9-610ABB1356A3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F381B-7873-4FAD-BB78-C43C4BAD74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6927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F2351-84CC-4AE2-90D9-610ABB1356A3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F381B-7873-4FAD-BB78-C43C4BAD74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6309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F2351-84CC-4AE2-90D9-610ABB1356A3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F381B-7873-4FAD-BB78-C43C4BAD74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618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F2351-84CC-4AE2-90D9-610ABB1356A3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F381B-7873-4FAD-BB78-C43C4BAD74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187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F2351-84CC-4AE2-90D9-610ABB1356A3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F381B-7873-4FAD-BB78-C43C4BAD74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921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F2351-84CC-4AE2-90D9-610ABB1356A3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F381B-7873-4FAD-BB78-C43C4BAD74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8746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BF2351-84CC-4AE2-90D9-610ABB1356A3}" type="datetimeFigureOut">
              <a:rPr lang="ru-RU" smtClean="0"/>
              <a:t>09.12.2019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F4F381B-7873-4FAD-BB78-C43C4BAD74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998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file:///C:\Users\Alibek\Desktop\&#1047;&#1077;&#1088;&#1090;&#1090;&#1077;&#1091;&#1096;&#1110;%20&#1089;&#1072;&#1073;&#1072;&#1179;\videoplayback%20(1).mp4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48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Ақшұқыр мектеп-лицейі</a:t>
            </a:r>
            <a:endParaRPr lang="ru-RU" sz="48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1999" y="2327564"/>
            <a:ext cx="5597237" cy="3205668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kk-KZ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 пәні мұғалімі: Кужакова Гульмира Ахатовна</a:t>
            </a:r>
          </a:p>
          <a:p>
            <a:endParaRPr lang="kk-KZ" sz="4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4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«а» сынып</a:t>
            </a:r>
          </a:p>
          <a:p>
            <a:pPr marL="0" indent="0" algn="ctr">
              <a:buNone/>
            </a:pPr>
            <a:r>
              <a:rPr lang="kk-KZ" sz="4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9.12.2019ж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84" y="2092038"/>
            <a:ext cx="3124633" cy="37684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0895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58" y="332509"/>
            <a:ext cx="5384006" cy="627610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326" y="332509"/>
            <a:ext cx="6026729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78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235527"/>
            <a:ext cx="8951575" cy="1694873"/>
          </a:xfrm>
        </p:spPr>
        <p:txBody>
          <a:bodyPr/>
          <a:lstStyle/>
          <a:p>
            <a:pPr algn="ctr"/>
            <a:r>
              <a:rPr lang="kk-KZ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«Бірінші болуға ұмтылмайды»</a:t>
            </a:r>
            <a:br>
              <a:rPr lang="kk-KZ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бірлесіп жұмыс істейді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9897083"/>
              </p:ext>
            </p:extLst>
          </p:nvPr>
        </p:nvGraphicFramePr>
        <p:xfrm>
          <a:off x="346363" y="1454724"/>
          <a:ext cx="10183092" cy="512064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3394364">
                  <a:extLst>
                    <a:ext uri="{9D8B030D-6E8A-4147-A177-3AD203B41FA5}">
                      <a16:colId xmlns:a16="http://schemas.microsoft.com/office/drawing/2014/main" val="3569479774"/>
                    </a:ext>
                  </a:extLst>
                </a:gridCol>
                <a:gridCol w="3394364">
                  <a:extLst>
                    <a:ext uri="{9D8B030D-6E8A-4147-A177-3AD203B41FA5}">
                      <a16:colId xmlns:a16="http://schemas.microsoft.com/office/drawing/2014/main" val="3775650721"/>
                    </a:ext>
                  </a:extLst>
                </a:gridCol>
                <a:gridCol w="3394364">
                  <a:extLst>
                    <a:ext uri="{9D8B030D-6E8A-4147-A177-3AD203B41FA5}">
                      <a16:colId xmlns:a16="http://schemas.microsoft.com/office/drawing/2014/main" val="3402563080"/>
                    </a:ext>
                  </a:extLst>
                </a:gridCol>
              </a:tblGrid>
              <a:tr h="420973">
                <a:tc>
                  <a:txBody>
                    <a:bodyPr/>
                    <a:lstStyle/>
                    <a:p>
                      <a:pPr algn="ctr"/>
                      <a:r>
                        <a:rPr lang="kk-KZ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Белгісі-ерекшелігі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Жүйкелік</a:t>
                      </a:r>
                      <a:r>
                        <a:rPr lang="kk-KZ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реттелу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Гуморальды реттелу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7825409"/>
                  </a:ext>
                </a:extLst>
              </a:tr>
              <a:tr h="420973"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Мүшелер жүйесі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Жүйке</a:t>
                      </a:r>
                      <a:r>
                        <a:rPr lang="kk-KZ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(ОЖЖ,ШЖЖ)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Эндокриндік-ішкі секреция бездері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1198596"/>
                  </a:ext>
                </a:extLst>
              </a:tr>
              <a:tr h="420973"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Эволюциялық көнелігі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Едәуір жас 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Едәуір ежелгі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4276448"/>
                  </a:ext>
                </a:extLst>
              </a:tr>
              <a:tr h="420973"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Бұйрық</a:t>
                      </a:r>
                      <a:r>
                        <a:rPr lang="kk-KZ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беру әдісі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Жүйке импульсі(</a:t>
                      </a:r>
                      <a:r>
                        <a:rPr lang="kk-KZ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әлсіз электр тогы)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Биологиялық белсенді химиялық заттар( гормондар)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806699"/>
                  </a:ext>
                </a:extLst>
              </a:tr>
              <a:tr h="420973"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Функциялық бірлігі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Нейрон-рефлекс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Гормон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8723197"/>
                  </a:ext>
                </a:extLst>
              </a:tr>
              <a:tr h="420973"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Әсер</a:t>
                      </a:r>
                      <a:r>
                        <a:rPr lang="kk-KZ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ету дәлдігі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Жоғары дәлдік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Кең</a:t>
                      </a:r>
                      <a:r>
                        <a:rPr lang="kk-KZ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кешенді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8721046"/>
                  </a:ext>
                </a:extLst>
              </a:tr>
              <a:tr h="420973"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Бұйрық түсу</a:t>
                      </a:r>
                      <a:r>
                        <a:rPr lang="kk-KZ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жылдамдығы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Тез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Баяу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9694057"/>
                  </a:ext>
                </a:extLst>
              </a:tr>
              <a:tr h="420973"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Әсер</a:t>
                      </a:r>
                      <a:r>
                        <a:rPr lang="kk-KZ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ету ұзақтығы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Қысқа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Ұзақ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53489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343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12326" y="609600"/>
            <a:ext cx="4161675" cy="1320800"/>
          </a:xfrm>
        </p:spPr>
        <p:txBody>
          <a:bodyPr>
            <a:normAutofit/>
          </a:bodyPr>
          <a:lstStyle/>
          <a:p>
            <a:r>
              <a:rPr lang="kk-KZ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Тыныс алу орталығы-сопақша мида болады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734291"/>
            <a:ext cx="4102484" cy="545869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365" y="1639455"/>
            <a:ext cx="2599344" cy="1948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9182" y="3922280"/>
            <a:ext cx="3865418" cy="21460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71732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443345"/>
            <a:ext cx="9228665" cy="6026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553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топ «Жүйкелік және гуморальдық реттелу салыстыру;</a:t>
            </a:r>
          </a:p>
          <a:p>
            <a:r>
              <a:rPr lang="kk-KZ" sz="44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топ «Тыныс алу орталығы, күйзеліс»</a:t>
            </a:r>
            <a:endParaRPr lang="ru-RU" sz="4400" b="1" i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798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0291952"/>
              </p:ext>
            </p:extLst>
          </p:nvPr>
        </p:nvGraphicFramePr>
        <p:xfrm>
          <a:off x="400772" y="415636"/>
          <a:ext cx="10059410" cy="1219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59410">
                  <a:extLst>
                    <a:ext uri="{9D8B030D-6E8A-4147-A177-3AD203B41FA5}">
                      <a16:colId xmlns:a16="http://schemas.microsoft.com/office/drawing/2014/main" val="3477093857"/>
                    </a:ext>
                  </a:extLst>
                </a:gridCol>
              </a:tblGrid>
              <a:tr h="10113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4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 Жүйкелік және гуморальдық реттелуді салыстыру»</a:t>
                      </a:r>
                      <a:endParaRPr lang="ru-RU" sz="4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  <a:extLst>
                  <a:ext uri="{0D108BD9-81ED-4DB2-BD59-A6C34878D82A}">
                    <a16:rowId xmlns:a16="http://schemas.microsoft.com/office/drawing/2014/main" val="3404799039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5935567"/>
              </p:ext>
            </p:extLst>
          </p:nvPr>
        </p:nvGraphicFramePr>
        <p:xfrm>
          <a:off x="677334" y="1634836"/>
          <a:ext cx="10267758" cy="5023812"/>
        </p:xfrm>
        <a:graphic>
          <a:graphicData uri="http://schemas.openxmlformats.org/drawingml/2006/table">
            <a:tbl>
              <a:tblPr firstRow="1" firstCol="1" bandRow="1">
                <a:tableStyleId>{ED083AE6-46FA-4A59-8FB0-9F97EB10719F}</a:tableStyleId>
              </a:tblPr>
              <a:tblGrid>
                <a:gridCol w="3422586">
                  <a:extLst>
                    <a:ext uri="{9D8B030D-6E8A-4147-A177-3AD203B41FA5}">
                      <a16:colId xmlns:a16="http://schemas.microsoft.com/office/drawing/2014/main" val="1864749436"/>
                    </a:ext>
                  </a:extLst>
                </a:gridCol>
                <a:gridCol w="3422586">
                  <a:extLst>
                    <a:ext uri="{9D8B030D-6E8A-4147-A177-3AD203B41FA5}">
                      <a16:colId xmlns:a16="http://schemas.microsoft.com/office/drawing/2014/main" val="1229944264"/>
                    </a:ext>
                  </a:extLst>
                </a:gridCol>
                <a:gridCol w="3422586">
                  <a:extLst>
                    <a:ext uri="{9D8B030D-6E8A-4147-A177-3AD203B41FA5}">
                      <a16:colId xmlns:a16="http://schemas.microsoft.com/office/drawing/2014/main" val="1511688214"/>
                    </a:ext>
                  </a:extLst>
                </a:gridCol>
              </a:tblGrid>
              <a:tr h="7566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800" dirty="0">
                          <a:effectLst/>
                        </a:rPr>
                        <a:t>Реттелудің жолдары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800">
                          <a:effectLst/>
                        </a:rPr>
                        <a:t>Жүйкелік реттелу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800">
                          <a:effectLst/>
                        </a:rPr>
                        <a:t>Гуморальық реттелу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29966774"/>
                  </a:ext>
                </a:extLst>
              </a:tr>
              <a:tr h="7566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800" dirty="0">
                          <a:effectLst/>
                        </a:rPr>
                        <a:t>Реттелу механизмі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51450234"/>
                  </a:ext>
                </a:extLst>
              </a:tr>
              <a:tr h="7566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800" dirty="0">
                          <a:effectLst/>
                        </a:rPr>
                        <a:t>Реакция жылдамдығы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44225820"/>
                  </a:ext>
                </a:extLst>
              </a:tr>
              <a:tr h="7566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800">
                          <a:effectLst/>
                        </a:rPr>
                        <a:t>Үдерістің бағыты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7957490"/>
                  </a:ext>
                </a:extLst>
              </a:tr>
              <a:tr h="7566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800">
                          <a:effectLst/>
                        </a:rPr>
                        <a:t>Эволюциялық жасы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7108046"/>
                  </a:ext>
                </a:extLst>
              </a:tr>
              <a:tr h="7566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800" dirty="0">
                          <a:effectLst/>
                        </a:rPr>
                        <a:t>Үдерістің үнемділігі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730176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9767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6919139"/>
              </p:ext>
            </p:extLst>
          </p:nvPr>
        </p:nvGraphicFramePr>
        <p:xfrm>
          <a:off x="442336" y="623455"/>
          <a:ext cx="10267758" cy="6068291"/>
        </p:xfrm>
        <a:graphic>
          <a:graphicData uri="http://schemas.openxmlformats.org/drawingml/2006/table">
            <a:tbl>
              <a:tblPr firstRow="1" firstCol="1" bandRow="1">
                <a:tableStyleId>{ED083AE6-46FA-4A59-8FB0-9F97EB10719F}</a:tableStyleId>
              </a:tblPr>
              <a:tblGrid>
                <a:gridCol w="3422586">
                  <a:extLst>
                    <a:ext uri="{9D8B030D-6E8A-4147-A177-3AD203B41FA5}">
                      <a16:colId xmlns:a16="http://schemas.microsoft.com/office/drawing/2014/main" val="2433542247"/>
                    </a:ext>
                  </a:extLst>
                </a:gridCol>
                <a:gridCol w="3422586">
                  <a:extLst>
                    <a:ext uri="{9D8B030D-6E8A-4147-A177-3AD203B41FA5}">
                      <a16:colId xmlns:a16="http://schemas.microsoft.com/office/drawing/2014/main" val="2665148158"/>
                    </a:ext>
                  </a:extLst>
                </a:gridCol>
                <a:gridCol w="3422586">
                  <a:extLst>
                    <a:ext uri="{9D8B030D-6E8A-4147-A177-3AD203B41FA5}">
                      <a16:colId xmlns:a16="http://schemas.microsoft.com/office/drawing/2014/main" val="1523949768"/>
                    </a:ext>
                  </a:extLst>
                </a:gridCol>
              </a:tblGrid>
              <a:tr h="10308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800" dirty="0">
                          <a:effectLst/>
                        </a:rPr>
                        <a:t>Реттелудің жолдары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800">
                          <a:effectLst/>
                        </a:rPr>
                        <a:t>Жүйкелік реттелу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800">
                          <a:effectLst/>
                        </a:rPr>
                        <a:t>Гуморальық реттелу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03388932"/>
                  </a:ext>
                </a:extLst>
              </a:tr>
              <a:tr h="10308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800" dirty="0">
                          <a:effectLst/>
                        </a:rPr>
                        <a:t>Реттелу механизмі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800" dirty="0">
                          <a:effectLst/>
                        </a:rPr>
                        <a:t>Жүйке 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800">
                          <a:effectLst/>
                        </a:rPr>
                        <a:t>эндокринді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82950733"/>
                  </a:ext>
                </a:extLst>
              </a:tr>
              <a:tr h="10308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800" dirty="0">
                          <a:effectLst/>
                        </a:rPr>
                        <a:t>Реакция жылдамдығы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800" dirty="0">
                          <a:effectLst/>
                        </a:rPr>
                        <a:t>тез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800">
                          <a:effectLst/>
                        </a:rPr>
                        <a:t>баяу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3037872"/>
                  </a:ext>
                </a:extLst>
              </a:tr>
              <a:tr h="9139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800">
                          <a:effectLst/>
                        </a:rPr>
                        <a:t>Үдерістің бағыты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800" dirty="0">
                          <a:effectLst/>
                        </a:rPr>
                        <a:t>нейрон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800" dirty="0">
                          <a:effectLst/>
                        </a:rPr>
                        <a:t>гормон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94904914"/>
                  </a:ext>
                </a:extLst>
              </a:tr>
              <a:tr h="10308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800">
                          <a:effectLst/>
                        </a:rPr>
                        <a:t>Эволюциялық жасы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800" dirty="0">
                          <a:effectLst/>
                        </a:rPr>
                        <a:t>жас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800" dirty="0">
                          <a:effectLst/>
                        </a:rPr>
                        <a:t>ежелгі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31531276"/>
                  </a:ext>
                </a:extLst>
              </a:tr>
              <a:tr h="10308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800" dirty="0">
                          <a:effectLst/>
                        </a:rPr>
                        <a:t>Үдерістің үнемділігі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800" dirty="0">
                          <a:effectLst/>
                        </a:rPr>
                        <a:t>Жоғары дәлдік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800" dirty="0">
                          <a:effectLst/>
                        </a:rPr>
                        <a:t>Кең кешенді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084406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3058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21672"/>
            <a:ext cx="8596668" cy="706582"/>
          </a:xfrm>
        </p:spPr>
        <p:txBody>
          <a:bodyPr/>
          <a:lstStyle/>
          <a:p>
            <a:pPr algn="ctr"/>
            <a:r>
              <a:rPr lang="kk-KZ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Сызбанұсқаны құрастыру, талдау.</a:t>
            </a:r>
            <a:endParaRPr lang="ru-RU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77334" y="928254"/>
            <a:ext cx="8596667" cy="59574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Ағзаға күйзелістік әсер ету (температураға байланысты: қатты ысу,тоңу немесе эмоциялық)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7332" y="1662545"/>
            <a:ext cx="8596667" cy="3463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Сәйкес рецепторлардың қозуы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77329" y="2223654"/>
            <a:ext cx="3880813" cy="58189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Жүйке жүйесінің симпатикалық бөлімінің стимуляциясы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975665" y="2230581"/>
            <a:ext cx="4173644" cy="51261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Гипоталамус стимуляциясы</a:t>
            </a:r>
            <a:endParaRPr lang="ru-RU" sz="2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77328" y="3061854"/>
            <a:ext cx="3880813" cy="48491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Жүрек соғуының жиілеуі</a:t>
            </a:r>
            <a:endParaRPr lang="ru-RU" sz="2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975665" y="3048000"/>
            <a:ext cx="4173644" cy="47105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Гипофиз стимуляциясы</a:t>
            </a:r>
            <a:endParaRPr lang="ru-RU" sz="2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77330" y="3803074"/>
            <a:ext cx="3880813" cy="54032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Артериялық қысымның жоғарлауы</a:t>
            </a:r>
            <a:endParaRPr lang="ru-RU" sz="1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975665" y="3747658"/>
            <a:ext cx="4173644" cy="72736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Стимулдаушы гормондар синтезі:АКТГ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77327" y="4689763"/>
            <a:ext cx="3880813" cy="65116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Бұлшықетте қан айналымының күшеюі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975665" y="4689763"/>
            <a:ext cx="4173644" cy="82434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Бүйрекүсті безінің стимуляциясы:адреналин мен глюкокортикоидтар</a:t>
            </a:r>
            <a:endParaRPr lang="ru-RU" sz="1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77327" y="5742707"/>
            <a:ext cx="3880813" cy="82434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Бұлшықеттің глюкозаны пайдалануы</a:t>
            </a:r>
          </a:p>
          <a:p>
            <a:pPr algn="ctr"/>
            <a:r>
              <a:rPr lang="kk-KZ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Қаңқа және жүрек</a:t>
            </a:r>
            <a:endParaRPr lang="ru-RU" sz="2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975666" y="5728851"/>
            <a:ext cx="4173644" cy="7897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Гликогеннің глюкозаға айналуы, қанда глюкоза деңгейінің артуы</a:t>
            </a:r>
            <a:endParaRPr lang="ru-RU" sz="2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4793673" y="1523999"/>
            <a:ext cx="13854" cy="2147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2244436" y="1995053"/>
            <a:ext cx="13855" cy="2701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6747163" y="1995053"/>
            <a:ext cx="13855" cy="2701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2258291" y="2791686"/>
            <a:ext cx="13855" cy="2701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2230581" y="3560618"/>
            <a:ext cx="13855" cy="2701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2272146" y="4353791"/>
            <a:ext cx="13855" cy="2701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2244436" y="5417127"/>
            <a:ext cx="13855" cy="2701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6761018" y="4433455"/>
            <a:ext cx="13855" cy="2701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6747163" y="3505203"/>
            <a:ext cx="13855" cy="2701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6733308" y="2798616"/>
            <a:ext cx="13855" cy="2701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6774873" y="5514104"/>
            <a:ext cx="13855" cy="2701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16" idx="1"/>
            <a:endCxn id="15" idx="3"/>
          </p:cNvCxnSpPr>
          <p:nvPr/>
        </p:nvCxnSpPr>
        <p:spPr>
          <a:xfrm flipH="1">
            <a:off x="4558140" y="6123707"/>
            <a:ext cx="417526" cy="311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8496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177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3455" y="484909"/>
            <a:ext cx="75941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Ағзаның арнайы емес реакциясы?</a:t>
            </a:r>
            <a:endParaRPr lang="ru-RU" sz="36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69381" y="965170"/>
            <a:ext cx="22721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Күйзеліс</a:t>
            </a:r>
            <a:endParaRPr lang="ru-RU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6705" y="1745672"/>
            <a:ext cx="77326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Орталық жүйке жүйесі,тыныс алу орталығы орналасқан бөлігі?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55880" y="2045592"/>
            <a:ext cx="19495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Сопақша ми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3455" y="2909455"/>
            <a:ext cx="80285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Гуморальдық реттелу,ағзаның сұйық ортасы?</a:t>
            </a:r>
            <a:endParaRPr lang="ru-RU" sz="2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53345" y="3503851"/>
            <a:ext cx="19623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Қан,лимфа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2275" y="4211782"/>
            <a:ext cx="58734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Жүйке ұлпасының жасушалары?</a:t>
            </a:r>
            <a:endParaRPr lang="ru-RU" sz="2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44718" y="4210156"/>
            <a:ext cx="20072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Нейрондар 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3455" y="5527964"/>
            <a:ext cx="66178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Нейрондардан не таралады?</a:t>
            </a:r>
            <a:endParaRPr lang="ru-RU" sz="36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48358" y="5851129"/>
            <a:ext cx="15648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Импульс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8982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9649" y="395624"/>
            <a:ext cx="7068896" cy="892848"/>
          </a:xfrm>
        </p:spPr>
        <p:txBody>
          <a:bodyPr/>
          <a:lstStyle/>
          <a:p>
            <a:r>
              <a:rPr lang="kk-KZ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мақсаты: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97528" y="1399309"/>
            <a:ext cx="942109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Барлық оқушылар:</a:t>
            </a:r>
          </a:p>
          <a:p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тыныс </a:t>
            </a:r>
            <a:r>
              <a:rPr lang="kk-KZ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 және тыныс шығаруды реттеу мысалында нейрогуморальды реттеу механизммін </a:t>
            </a:r>
            <a:r>
              <a:rPr lang="kk-KZ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сипаттайды</a:t>
            </a:r>
            <a:r>
              <a:rPr lang="kk-KZ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kk-KZ" sz="32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Оқушылардың басым бөлігі</a:t>
            </a:r>
            <a:r>
              <a:rPr lang="kk-KZ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жүйке </a:t>
            </a:r>
            <a:r>
              <a:rPr lang="kk-KZ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 гуморальды реттеуді салыстыра </a:t>
            </a:r>
            <a:r>
              <a:rPr lang="kk-KZ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анықтайды;</a:t>
            </a:r>
          </a:p>
          <a:p>
            <a:r>
              <a:rPr lang="kk-KZ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Кейбір оқушылар</a:t>
            </a:r>
            <a:r>
              <a:rPr lang="kk-KZ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kk-KZ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-ағзаға күйзелістің әсер ететін факторларды сипаттайды</a:t>
            </a:r>
            <a:endParaRPr lang="kk-KZ" sz="32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3200" dirty="0" smtClean="0"/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613506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6037" y="5149272"/>
            <a:ext cx="3560618" cy="1320800"/>
          </a:xfrm>
        </p:spPr>
        <p:txBody>
          <a:bodyPr>
            <a:normAutofit/>
          </a:bodyPr>
          <a:lstStyle/>
          <a:p>
            <a:pPr algn="ctr"/>
            <a:r>
              <a:rPr lang="kk-KZ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endParaRPr lang="ru-RU" sz="5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217" y="290946"/>
            <a:ext cx="8562109" cy="61791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966364" y="4398303"/>
            <a:ext cx="279332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</a:t>
            </a:r>
            <a:endParaRPr lang="ru-RU" sz="4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47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9624" y="1869703"/>
            <a:ext cx="9810557" cy="1677120"/>
          </a:xfrm>
        </p:spPr>
        <p:txBody>
          <a:bodyPr>
            <a:normAutofit/>
          </a:bodyPr>
          <a:lstStyle/>
          <a:p>
            <a:pPr algn="ctr"/>
            <a:r>
              <a:rPr lang="kk-KZ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Назарларыңызға рахмет</a:t>
            </a:r>
          </a:p>
          <a:p>
            <a:pPr algn="ctr"/>
            <a:r>
              <a:rPr lang="kk-KZ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Сау болыңыздар</a:t>
            </a:r>
            <a:endParaRPr lang="ru-RU" sz="4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82" y="3546823"/>
            <a:ext cx="3144090" cy="25908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1672" y="3214255"/>
            <a:ext cx="3934690" cy="32973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5" descr="Love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183" y="326293"/>
            <a:ext cx="1802629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Love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69511" y="460003"/>
            <a:ext cx="1879011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3355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552643" y="4572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k-KZ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Ұйымдастыру кезеңі</a:t>
            </a:r>
            <a:endParaRPr lang="ru-RU" sz="4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415304"/>
              </p:ext>
            </p:extLst>
          </p:nvPr>
        </p:nvGraphicFramePr>
        <p:xfrm>
          <a:off x="817418" y="1524000"/>
          <a:ext cx="9393382" cy="48352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Слайд" r:id="rId3" imgW="4569368" imgH="3426408" progId="PowerPoint.Slide.12">
                  <p:embed/>
                </p:oleObj>
              </mc:Choice>
              <mc:Fallback>
                <p:oleObj name="Слайд" r:id="rId3" imgW="4569368" imgH="3426408" progId="PowerPoint.Slide.12">
                  <p:embed/>
                  <p:pic>
                    <p:nvPicPr>
                      <p:cNvPr id="5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7418" y="1524000"/>
                        <a:ext cx="9393382" cy="483523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8416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15462"/>
            <a:ext cx="8596668" cy="3880773"/>
          </a:xfrm>
        </p:spPr>
        <p:txBody>
          <a:bodyPr>
            <a:normAutofit/>
          </a:bodyPr>
          <a:lstStyle/>
          <a:p>
            <a:r>
              <a:rPr lang="kk-KZ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топ «Нейрон»</a:t>
            </a:r>
          </a:p>
          <a:p>
            <a:r>
              <a:rPr lang="kk-KZ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топ «Гормон»</a:t>
            </a:r>
            <a:endParaRPr lang="ru-RU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90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</p:spPr>
      </p:pic>
      <p:sp>
        <p:nvSpPr>
          <p:cNvPr id="5" name="TextBox 4"/>
          <p:cNvSpPr txBox="1"/>
          <p:nvPr/>
        </p:nvSpPr>
        <p:spPr>
          <a:xfrm>
            <a:off x="387927" y="1955225"/>
            <a:ext cx="25287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2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сұрақ-жауап</a:t>
            </a:r>
            <a:endParaRPr lang="ru-RU" sz="3200" b="1" i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45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59691" y="277182"/>
            <a:ext cx="59658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Жүйке ұлпасының негізгі жасушалары?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25491" y="233764"/>
            <a:ext cx="1670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Нейрондар</a:t>
            </a: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8547" y="777892"/>
            <a:ext cx="58466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Аксонның едәуір бөлігі май тәрізді зат қабықшасында......болады. 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85164" y="734474"/>
            <a:ext cx="15306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2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миелин</a:t>
            </a:r>
            <a:endParaRPr lang="ru-RU" sz="32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5107" y="1619769"/>
            <a:ext cx="68857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Қозған жасушалар арасында жүйке импульсін беру қызметін атқаратын түзіліс?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696625" y="1588807"/>
            <a:ext cx="12811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синапс</a:t>
            </a:r>
            <a:endParaRPr lang="ru-RU" sz="2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8313" y="2620017"/>
            <a:ext cx="8298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Синапс арқылы белгілерді беру.......арқылы жүзеге асады</a:t>
            </a:r>
            <a:r>
              <a:rPr lang="kk-KZ" dirty="0" smtClean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601684" y="2569409"/>
            <a:ext cx="19998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медиаторлар</a:t>
            </a: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61797" y="3181962"/>
            <a:ext cx="76519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Жүйке ұлпасының негізгі өсінділері қалай аталады?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247738" y="3152926"/>
            <a:ext cx="21898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kk-KZ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ксон,дендрит</a:t>
            </a:r>
            <a:endParaRPr lang="ru-RU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8313" y="3850716"/>
            <a:ext cx="8030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Миелинденген талшықтағы жылдамдық нешеге тең?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293991" y="3920785"/>
            <a:ext cx="1459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120 метр</a:t>
            </a:r>
            <a:endParaRPr lang="ru-RU" sz="24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41348" y="4589539"/>
            <a:ext cx="78278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7) Адам ағзасындағы электр белсенділікті зерттеу әдістеріне не жатады? 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515776" y="4589539"/>
            <a:ext cx="38172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электрокардиографтар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38547" y="5420536"/>
            <a:ext cx="41272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8) Электрлік белсенді мүше?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74566" y="5789868"/>
            <a:ext cx="5677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265831" y="5040009"/>
            <a:ext cx="60280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9) Балықтардың омыртқа бойында орналасқан терідегі ойыс мүшесі?</a:t>
            </a:r>
            <a:r>
              <a:rPr lang="kk-KZ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ru-R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947564" y="5420536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Бүйір сызығы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115978" y="6020700"/>
            <a:ext cx="68977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10) Денесінен электр тоғын шығаратын балық?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196141" y="6097396"/>
            <a:ext cx="20104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жыланбалық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7098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33309"/>
          </a:xfrm>
        </p:spPr>
      </p:pic>
    </p:spTree>
    <p:extLst>
      <p:ext uri="{BB962C8B-B14F-4D97-AF65-F5344CB8AC3E}">
        <p14:creationId xmlns:p14="http://schemas.microsoft.com/office/powerpoint/2010/main" val="2264856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Вертикальный свиток 3"/>
          <p:cNvSpPr/>
          <p:nvPr/>
        </p:nvSpPr>
        <p:spPr>
          <a:xfrm>
            <a:off x="677334" y="609600"/>
            <a:ext cx="9173248" cy="5431762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Сопақша мидың тыныс алу орталығына қандай маңызы бар деп ойлайсыңдар?</a:t>
            </a:r>
          </a:p>
          <a:p>
            <a:pPr algn="ctr"/>
            <a:endParaRPr lang="kk-KZ" sz="32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 нәресте өмірі үшін қаншалықты тыныс алудың алғашқы кезеңі маңыздырақ?</a:t>
            </a:r>
            <a:endParaRPr lang="ru-RU" sz="3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Управляющая кнопка: фильм 4">
            <a:hlinkClick r:id="rId2" action="ppaction://hlinkfile" highlightClick="1"/>
          </p:cNvPr>
          <p:cNvSpPr/>
          <p:nvPr/>
        </p:nvSpPr>
        <p:spPr>
          <a:xfrm>
            <a:off x="10210800" y="5098473"/>
            <a:ext cx="1413164" cy="1136072"/>
          </a:xfrm>
          <a:prstGeom prst="actionButtonMov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3099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7927" y="609600"/>
            <a:ext cx="10571018" cy="1320800"/>
          </a:xfrm>
        </p:spPr>
        <p:txBody>
          <a:bodyPr>
            <a:noAutofit/>
          </a:bodyPr>
          <a:lstStyle/>
          <a:p>
            <a:r>
              <a:rPr lang="kk-KZ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тақырыбы:</a:t>
            </a:r>
            <a:r>
              <a:rPr lang="kk-KZ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§25. Нейрогуморальды реттелу, механизмдері және оларды салыстыру.Ағзаның күйзеліске бейімделуі.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63" y="2590800"/>
            <a:ext cx="4184073" cy="39208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981" y="2363498"/>
            <a:ext cx="4959927" cy="405115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0507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Аспект</Template>
  <TotalTime>267</TotalTime>
  <Words>460</Words>
  <Application>Microsoft Office PowerPoint</Application>
  <PresentationFormat>Широкоэкранный</PresentationFormat>
  <Paragraphs>123</Paragraphs>
  <Slides>21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Times New Roman</vt:lpstr>
      <vt:lpstr>Trebuchet MS</vt:lpstr>
      <vt:lpstr>Wingdings 3</vt:lpstr>
      <vt:lpstr>Аспект</vt:lpstr>
      <vt:lpstr>Слайд</vt:lpstr>
      <vt:lpstr>Ақшұқыр мектеп-лицейі</vt:lpstr>
      <vt:lpstr>Сабақтың мақсаты: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Сабақтың тақырыбы: §25. Нейрогуморальды реттелу, механизмдері және оларды салыстыру.Ағзаның күйзеліске бейімделуі.</vt:lpstr>
      <vt:lpstr>Презентация PowerPoint</vt:lpstr>
      <vt:lpstr>«Бірінші болуға ұмтылмайды» бірлесіп жұмыс істейді</vt:lpstr>
      <vt:lpstr>Тыныс алу орталығы-сопақша мида болады</vt:lpstr>
      <vt:lpstr>Презентация PowerPoint</vt:lpstr>
      <vt:lpstr>Презентация PowerPoint</vt:lpstr>
      <vt:lpstr>Презентация PowerPoint</vt:lpstr>
      <vt:lpstr>Презентация PowerPoint</vt:lpstr>
      <vt:lpstr>Сызбанұсқаны құрастыру, талдау.</vt:lpstr>
      <vt:lpstr>Презентация PowerPoint</vt:lpstr>
      <vt:lpstr>Презентация PowerPoint</vt:lpstr>
      <vt:lpstr>я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Сабақтың мақсаты:</dc:title>
  <dc:creator>Alibek Bakytov</dc:creator>
  <cp:lastModifiedBy>Alibek Bakytov</cp:lastModifiedBy>
  <cp:revision>19</cp:revision>
  <dcterms:created xsi:type="dcterms:W3CDTF">2019-12-08T18:02:12Z</dcterms:created>
  <dcterms:modified xsi:type="dcterms:W3CDTF">2019-12-09T05:15:30Z</dcterms:modified>
</cp:coreProperties>
</file>