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45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0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423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7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4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8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2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1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8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2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4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2351-84CC-4AE2-90D9-610ABB1356A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4F381B-7873-4FAD-BB78-C43C4BAD7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libek\Desktop\&#1047;&#1077;&#1088;&#1090;&#1090;&#1077;&#1091;&#1096;&#1110;%20&#1089;&#1072;&#1073;&#1072;&#1179;\videoplayback%20(1)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Ақшұқыр мектеп-лицейі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9" y="2327564"/>
            <a:ext cx="5597237" cy="32056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пәні мұғалімі: Кужакова Гульмира Ахатовна</a:t>
            </a:r>
          </a:p>
          <a:p>
            <a:endParaRPr lang="kk-KZ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«а» сынып</a:t>
            </a:r>
          </a:p>
          <a:p>
            <a:pPr marL="0" indent="0" algn="ctr">
              <a:buNone/>
            </a:pPr>
            <a:r>
              <a:rPr lang="kk-KZ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9.12.2019ж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4" y="2092038"/>
            <a:ext cx="3124633" cy="376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9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8" y="332509"/>
            <a:ext cx="5384006" cy="62761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6" y="332509"/>
            <a:ext cx="602672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5527"/>
            <a:ext cx="8951575" cy="1694873"/>
          </a:xfrm>
        </p:spPr>
        <p:txBody>
          <a:bodyPr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«Бірінші болуға ұмтылмайды»</a:t>
            </a:r>
            <a:b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 жұмыс істейді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897083"/>
              </p:ext>
            </p:extLst>
          </p:nvPr>
        </p:nvGraphicFramePr>
        <p:xfrm>
          <a:off x="346363" y="1454724"/>
          <a:ext cx="10183092" cy="512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94364">
                  <a:extLst>
                    <a:ext uri="{9D8B030D-6E8A-4147-A177-3AD203B41FA5}">
                      <a16:colId xmlns:a16="http://schemas.microsoft.com/office/drawing/2014/main" val="3569479774"/>
                    </a:ext>
                  </a:extLst>
                </a:gridCol>
                <a:gridCol w="3394364">
                  <a:extLst>
                    <a:ext uri="{9D8B030D-6E8A-4147-A177-3AD203B41FA5}">
                      <a16:colId xmlns:a16="http://schemas.microsoft.com/office/drawing/2014/main" val="3775650721"/>
                    </a:ext>
                  </a:extLst>
                </a:gridCol>
                <a:gridCol w="3394364">
                  <a:extLst>
                    <a:ext uri="{9D8B030D-6E8A-4147-A177-3AD203B41FA5}">
                      <a16:colId xmlns:a16="http://schemas.microsoft.com/office/drawing/2014/main" val="3402563080"/>
                    </a:ext>
                  </a:extLst>
                </a:gridCol>
              </a:tblGrid>
              <a:tr h="420973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Белгісі-ерекшелігі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Жүйкелік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реттелу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Гуморальды реттелу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25409"/>
                  </a:ext>
                </a:extLst>
              </a:tr>
              <a:tr h="420973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Мүшелер жүйесі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Жүйке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(ОЖЖ,ШЖЖ)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Эндокриндік-ішкі секреция бездері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98596"/>
                  </a:ext>
                </a:extLst>
              </a:tr>
              <a:tr h="420973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Эволюциялық көнелігі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Едәуір жас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Едәуір ежелгі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76448"/>
                  </a:ext>
                </a:extLst>
              </a:tr>
              <a:tr h="420973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әдісі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Жүйке импульсі(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әлсіз электр тогы)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Биологиялық белсенді химиялық заттар( гормондар)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6699"/>
                  </a:ext>
                </a:extLst>
              </a:tr>
              <a:tr h="420973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Функциялық бірлігі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Нейрон-рефлекс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Гормон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23197"/>
                  </a:ext>
                </a:extLst>
              </a:tr>
              <a:tr h="420973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Әсер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ету дәлдігі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 дәлдік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Кең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кешенді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21046"/>
                  </a:ext>
                </a:extLst>
              </a:tr>
              <a:tr h="420973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 түсу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жылдамдығы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94057"/>
                  </a:ext>
                </a:extLst>
              </a:tr>
              <a:tr h="420973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Әсер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ету ұзақтығы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4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326" y="609600"/>
            <a:ext cx="4161675" cy="1320800"/>
          </a:xfrm>
        </p:spPr>
        <p:txBody>
          <a:bodyPr>
            <a:norm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 алу орталығы-сопақша мида болады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734291"/>
            <a:ext cx="4102484" cy="5458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65" y="1639455"/>
            <a:ext cx="2599344" cy="194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2" y="3922280"/>
            <a:ext cx="3865418" cy="214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17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43345"/>
            <a:ext cx="9228665" cy="6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топ «Жүйкелік және гуморальдық реттелу салыстыру;</a:t>
            </a:r>
          </a:p>
          <a:p>
            <a:r>
              <a:rPr lang="kk-KZ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топ «Тыныс алу орталығы, күйзеліс»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1952"/>
              </p:ext>
            </p:extLst>
          </p:nvPr>
        </p:nvGraphicFramePr>
        <p:xfrm>
          <a:off x="400772" y="415636"/>
          <a:ext cx="1005941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9410">
                  <a:extLst>
                    <a:ext uri="{9D8B030D-6E8A-4147-A177-3AD203B41FA5}">
                      <a16:colId xmlns:a16="http://schemas.microsoft.com/office/drawing/2014/main" val="3477093857"/>
                    </a:ext>
                  </a:extLst>
                </a:gridCol>
              </a:tblGrid>
              <a:tr h="101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Жүйкелік және гуморальдық реттелуді салыстыру»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40479903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35567"/>
              </p:ext>
            </p:extLst>
          </p:nvPr>
        </p:nvGraphicFramePr>
        <p:xfrm>
          <a:off x="677334" y="1634836"/>
          <a:ext cx="10267758" cy="502381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422586">
                  <a:extLst>
                    <a:ext uri="{9D8B030D-6E8A-4147-A177-3AD203B41FA5}">
                      <a16:colId xmlns:a16="http://schemas.microsoft.com/office/drawing/2014/main" val="1864749436"/>
                    </a:ext>
                  </a:extLst>
                </a:gridCol>
                <a:gridCol w="3422586">
                  <a:extLst>
                    <a:ext uri="{9D8B030D-6E8A-4147-A177-3AD203B41FA5}">
                      <a16:colId xmlns:a16="http://schemas.microsoft.com/office/drawing/2014/main" val="1229944264"/>
                    </a:ext>
                  </a:extLst>
                </a:gridCol>
                <a:gridCol w="3422586">
                  <a:extLst>
                    <a:ext uri="{9D8B030D-6E8A-4147-A177-3AD203B41FA5}">
                      <a16:colId xmlns:a16="http://schemas.microsoft.com/office/drawing/2014/main" val="1511688214"/>
                    </a:ext>
                  </a:extLst>
                </a:gridCol>
              </a:tblGrid>
              <a:tr h="75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Реттелудің жолдары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Жүйкелік реттелу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Гуморальық реттелу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966774"/>
                  </a:ext>
                </a:extLst>
              </a:tr>
              <a:tr h="75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Реттелу механизмі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450234"/>
                  </a:ext>
                </a:extLst>
              </a:tr>
              <a:tr h="75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Реакция жылдамдығы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225820"/>
                  </a:ext>
                </a:extLst>
              </a:tr>
              <a:tr h="75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Үдерістің бағыты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957490"/>
                  </a:ext>
                </a:extLst>
              </a:tr>
              <a:tr h="75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Эволюциялық жасы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108046"/>
                  </a:ext>
                </a:extLst>
              </a:tr>
              <a:tr h="75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Үдерістің үнемділігі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01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7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919139"/>
              </p:ext>
            </p:extLst>
          </p:nvPr>
        </p:nvGraphicFramePr>
        <p:xfrm>
          <a:off x="442336" y="623455"/>
          <a:ext cx="10267758" cy="606829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422586">
                  <a:extLst>
                    <a:ext uri="{9D8B030D-6E8A-4147-A177-3AD203B41FA5}">
                      <a16:colId xmlns:a16="http://schemas.microsoft.com/office/drawing/2014/main" val="2433542247"/>
                    </a:ext>
                  </a:extLst>
                </a:gridCol>
                <a:gridCol w="3422586">
                  <a:extLst>
                    <a:ext uri="{9D8B030D-6E8A-4147-A177-3AD203B41FA5}">
                      <a16:colId xmlns:a16="http://schemas.microsoft.com/office/drawing/2014/main" val="2665148158"/>
                    </a:ext>
                  </a:extLst>
                </a:gridCol>
                <a:gridCol w="3422586">
                  <a:extLst>
                    <a:ext uri="{9D8B030D-6E8A-4147-A177-3AD203B41FA5}">
                      <a16:colId xmlns:a16="http://schemas.microsoft.com/office/drawing/2014/main" val="1523949768"/>
                    </a:ext>
                  </a:extLst>
                </a:gridCol>
              </a:tblGrid>
              <a:tr h="103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Реттелудің жолдары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Жүйкелік реттелу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Гуморальық реттелу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388932"/>
                  </a:ext>
                </a:extLst>
              </a:tr>
              <a:tr h="103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Реттелу механизмі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Жүйке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эндокринді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950733"/>
                  </a:ext>
                </a:extLst>
              </a:tr>
              <a:tr h="103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Реакция жылдамдығы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тез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баяу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37872"/>
                  </a:ext>
                </a:extLst>
              </a:tr>
              <a:tr h="913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Үдерістің бағыты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нейрон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гормон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904914"/>
                  </a:ext>
                </a:extLst>
              </a:tr>
              <a:tr h="103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Эволюциялық жасы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жас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ежелгі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1531276"/>
                  </a:ext>
                </a:extLst>
              </a:tr>
              <a:tr h="103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Үдерістің үнемділігі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Жоғары дәлдік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Кең кешенді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44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672"/>
            <a:ext cx="8596668" cy="706582"/>
          </a:xfrm>
        </p:spPr>
        <p:txBody>
          <a:bodyPr/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Сызбанұсқаны құрастыру, талдау.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928254"/>
            <a:ext cx="8596667" cy="5957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Ағзаға күйзелістік әсер ету (температураға байланысты: қатты ысу,тоңу немесе эмоциялық)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332" y="1662545"/>
            <a:ext cx="8596667" cy="3463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 рецепторлардың қозуы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329" y="2223654"/>
            <a:ext cx="3880813" cy="5818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Жүйке жүйесінің симпатикалық бөлімінің стимуляциясы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5665" y="2230581"/>
            <a:ext cx="4173644" cy="5126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 стимуляциясы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328" y="3061854"/>
            <a:ext cx="3880813" cy="484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 соғуының жиілеуі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5665" y="3048000"/>
            <a:ext cx="4173644" cy="4710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Гипофиз стимуляциясы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330" y="3803074"/>
            <a:ext cx="3880813" cy="54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Артериялық қысымның жоғарлауы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75665" y="3747658"/>
            <a:ext cx="4173644" cy="7273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Стимулдаушы гормондар синтезі:АКТГ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327" y="4689763"/>
            <a:ext cx="3880813" cy="6511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 қан айналымының күшеюі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75665" y="4689763"/>
            <a:ext cx="4173644" cy="8243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Бүйрекүсті безінің стимуляциясы:адреналин мен глюкокортикоидтар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7327" y="5742707"/>
            <a:ext cx="3880813" cy="824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Бұлшықеттің глюкозаны пайдалануы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Қаңқа және жүрек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75666" y="5728851"/>
            <a:ext cx="4173644" cy="7897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Гликогеннің глюкозаға айналуы, қанда глюкоза деңгейінің артуы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93673" y="1523999"/>
            <a:ext cx="13854" cy="21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44436" y="1995053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47163" y="1995053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58291" y="2791686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230581" y="3560618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272146" y="4353791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44436" y="5417127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761018" y="4433455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747163" y="3505203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3308" y="2798616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774873" y="5514104"/>
            <a:ext cx="13855" cy="27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1"/>
            <a:endCxn id="15" idx="3"/>
          </p:cNvCxnSpPr>
          <p:nvPr/>
        </p:nvCxnSpPr>
        <p:spPr>
          <a:xfrm flipH="1">
            <a:off x="4558140" y="6123707"/>
            <a:ext cx="417526" cy="3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5" y="484909"/>
            <a:ext cx="759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Ағзаның арнайы емес реакциясы?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9381" y="965170"/>
            <a:ext cx="227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Күйзеліс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05" y="1745672"/>
            <a:ext cx="773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Орталық жүйке жүйесі,тыныс алу орталығы орналасқан бөлігі?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5880" y="2045592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 ми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55" y="2909455"/>
            <a:ext cx="8028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Гуморальдық реттелу,ағзаның сұйық ортасы?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3345" y="3503851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Қан,лимфа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275" y="4211782"/>
            <a:ext cx="587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Жүйке ұлпасының жасушалары?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4718" y="4210156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Нейрондар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55" y="5527964"/>
            <a:ext cx="661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Нейрондардан не таралады?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8358" y="5851129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649" y="395624"/>
            <a:ext cx="7068896" cy="892848"/>
          </a:xfrm>
        </p:spPr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528" y="1399309"/>
            <a:ext cx="94210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оқушылар: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 және тыныс шығаруды реттеу мысалында нейрогуморальды реттеу механизммін </a:t>
            </a: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басым бөлігі</a:t>
            </a: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жүйке </a:t>
            </a: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гуморальды реттеуді салыстыра </a:t>
            </a: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анықтайды;</a:t>
            </a:r>
          </a:p>
          <a:p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 оқушылар</a:t>
            </a: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-ағзаға күйзелістің әсер ететін факторларды сипаттайды</a:t>
            </a:r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35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037" y="5149272"/>
            <a:ext cx="3560618" cy="1320800"/>
          </a:xfrm>
        </p:spPr>
        <p:txBody>
          <a:bodyPr>
            <a:normAutofit/>
          </a:bodyPr>
          <a:lstStyle/>
          <a:p>
            <a:pPr algn="ctr"/>
            <a: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290946"/>
            <a:ext cx="8562109" cy="6179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6364" y="4398303"/>
            <a:ext cx="2793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24" y="1869703"/>
            <a:ext cx="9810557" cy="1677120"/>
          </a:xfrm>
        </p:spPr>
        <p:txBody>
          <a:bodyPr>
            <a:norm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</a:t>
            </a:r>
          </a:p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546823"/>
            <a:ext cx="314409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2" y="3214255"/>
            <a:ext cx="3934690" cy="329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L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3" y="326293"/>
            <a:ext cx="1802629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9511" y="460003"/>
            <a:ext cx="1879011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2643" y="4572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15304"/>
              </p:ext>
            </p:extLst>
          </p:nvPr>
        </p:nvGraphicFramePr>
        <p:xfrm>
          <a:off x="817418" y="1524000"/>
          <a:ext cx="9393382" cy="483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Слайд" r:id="rId3" imgW="4569368" imgH="3426408" progId="PowerPoint.Slide.12">
                  <p:embed/>
                </p:oleObj>
              </mc:Choice>
              <mc:Fallback>
                <p:oleObj name="Слайд" r:id="rId3" imgW="4569368" imgH="3426408" progId="PowerPoint.Slide.12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18" y="1524000"/>
                        <a:ext cx="9393382" cy="4835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5462"/>
            <a:ext cx="8596668" cy="3880773"/>
          </a:xfrm>
        </p:spPr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топ «Нейрон»</a:t>
            </a:r>
          </a:p>
          <a:p>
            <a:r>
              <a:rPr lang="kk-K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топ «Гормон»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7927" y="1955225"/>
            <a:ext cx="2528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сұрақ-жауап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691" y="277182"/>
            <a:ext cx="596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Жүйке ұлпасының негізгі жасушалары?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5491" y="233764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Нейрондар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547" y="777892"/>
            <a:ext cx="584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Аксонның едәуір бөлігі май тәрізді зат қабықшасында......болады.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5164" y="734474"/>
            <a:ext cx="153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миелин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107" y="1619769"/>
            <a:ext cx="688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Қозған жасушалар арасында жүйке импульсін беру қызметін атқаратын түзіліс?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625" y="1588807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13" y="2620017"/>
            <a:ext cx="829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Синапс арқылы белгілерді беру.......арқылы жүзеге асады</a:t>
            </a:r>
            <a:r>
              <a:rPr lang="kk-KZ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1684" y="2569409"/>
            <a:ext cx="199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медиаторлар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797" y="3181962"/>
            <a:ext cx="7651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Жүйке ұлпасының негізгі өсінділері қалай аталады?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7738" y="3152926"/>
            <a:ext cx="218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ксон,дендрит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13" y="3850716"/>
            <a:ext cx="803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Миелинденген талшықтағы жылдамдық нешеге тең?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3991" y="3920785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метр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348" y="4589539"/>
            <a:ext cx="782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Адам ағзасындағы электр белсенділікті зерттеу әдістеріне не жатады?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5776" y="4589539"/>
            <a:ext cx="381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электрокардиографтар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547" y="5420536"/>
            <a:ext cx="412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Электрлік белсенді мүше?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566" y="5789868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5831" y="5040009"/>
            <a:ext cx="602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Балықтардың омыртқа бойында орналасқан терідегі ойыс мүшесі?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47564" y="542053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Бүйір сызығы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978" y="6020700"/>
            <a:ext cx="6897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Денесінен электр тоғын шығаратын балық?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96141" y="6097396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жыланбалық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3309"/>
          </a:xfrm>
        </p:spPr>
      </p:pic>
    </p:spTree>
    <p:extLst>
      <p:ext uri="{BB962C8B-B14F-4D97-AF65-F5344CB8AC3E}">
        <p14:creationId xmlns:p14="http://schemas.microsoft.com/office/powerpoint/2010/main" val="22648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77334" y="609600"/>
            <a:ext cx="9173248" cy="543176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Сопақша мидың тыныс алу орталығына қандай маңызы бар деп ойлайсыңдар?</a:t>
            </a:r>
          </a:p>
          <a:p>
            <a:pPr algn="ctr"/>
            <a:endParaRPr lang="kk-KZ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нәресте өмірі үшін қаншалықты тыныс алудың алғашқы кезеңі маңыздырақ?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фильм 4">
            <a:hlinkClick r:id="rId2" action="ppaction://hlinkfile" highlightClick="1"/>
          </p:cNvPr>
          <p:cNvSpPr/>
          <p:nvPr/>
        </p:nvSpPr>
        <p:spPr>
          <a:xfrm>
            <a:off x="10210800" y="5098473"/>
            <a:ext cx="1413164" cy="11360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609600"/>
            <a:ext cx="10571018" cy="1320800"/>
          </a:xfrm>
        </p:spPr>
        <p:txBody>
          <a:bodyPr>
            <a:noAutofit/>
          </a:bodyPr>
          <a:lstStyle/>
          <a:p>
            <a:r>
              <a:rPr lang="kk-K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§25. Нейрогуморальды реттелу, механизмдері және оларды салыстыру.Ағзаның күйзеліске бейімделуі.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2590800"/>
            <a:ext cx="4184073" cy="3920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1" y="2363498"/>
            <a:ext cx="4959927" cy="4051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267</TotalTime>
  <Words>460</Words>
  <Application>Microsoft Office PowerPoint</Application>
  <PresentationFormat>Широкоэкранный</PresentationFormat>
  <Paragraphs>123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Аспект</vt:lpstr>
      <vt:lpstr>Слайд</vt:lpstr>
      <vt:lpstr>Ақшұқыр мектеп-лицейі</vt:lpstr>
      <vt:lpstr>Сабақтың 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Сабақтың тақырыбы: §25. Нейрогуморальды реттелу, механизмдері және оларды салыстыру.Ағзаның күйзеліске бейімделуі.</vt:lpstr>
      <vt:lpstr>Презентация PowerPoint</vt:lpstr>
      <vt:lpstr>«Бірінші болуға ұмтылмайды» бірлесіп жұмыс істейді</vt:lpstr>
      <vt:lpstr>Тыныс алу орталығы-сопақша мида болады</vt:lpstr>
      <vt:lpstr>Презентация PowerPoint</vt:lpstr>
      <vt:lpstr>Презентация PowerPoint</vt:lpstr>
      <vt:lpstr>Презентация PowerPoint</vt:lpstr>
      <vt:lpstr>Презентация PowerPoint</vt:lpstr>
      <vt:lpstr>Сызбанұсқаны құрастыру, талдау.</vt:lpstr>
      <vt:lpstr>Презентация PowerPoint</vt:lpstr>
      <vt:lpstr>Презентация PowerPoint</vt:lpstr>
      <vt:lpstr>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мақсаты:</dc:title>
  <dc:creator>Alibek Bakytov</dc:creator>
  <cp:lastModifiedBy>Alibek Bakytov</cp:lastModifiedBy>
  <cp:revision>19</cp:revision>
  <dcterms:created xsi:type="dcterms:W3CDTF">2019-12-08T18:02:12Z</dcterms:created>
  <dcterms:modified xsi:type="dcterms:W3CDTF">2019-12-09T05:15:30Z</dcterms:modified>
</cp:coreProperties>
</file>