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1150786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3475147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20557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164408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6435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4040120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1239858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1416548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2352552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7C92849-DD36-4D00-898F-31ED99D08A8A}" type="datetimeFigureOut">
              <a:rPr lang="ru-RU" smtClean="0"/>
              <a:t>20.02.2020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357776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7C92849-DD36-4D00-898F-31ED99D08A8A}" type="datetimeFigureOut">
              <a:rPr lang="ru-RU" smtClean="0"/>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236544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C92849-DD36-4D00-898F-31ED99D08A8A}" type="datetimeFigureOut">
              <a:rPr lang="ru-RU" smtClean="0"/>
              <a:t>20.02.2020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1389498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7C92849-DD36-4D00-898F-31ED99D08A8A}" type="datetimeFigureOut">
              <a:rPr lang="ru-RU" smtClean="0"/>
              <a:t>20.02.2020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390123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92849-DD36-4D00-898F-31ED99D08A8A}" type="datetimeFigureOut">
              <a:rPr lang="ru-RU" smtClean="0"/>
              <a:t>20.02.2020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20525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92849-DD36-4D00-898F-31ED99D08A8A}" type="datetimeFigureOut">
              <a:rPr lang="ru-RU" smtClean="0"/>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3623195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C92849-DD36-4D00-898F-31ED99D08A8A}" type="datetimeFigureOut">
              <a:rPr lang="ru-RU" smtClean="0"/>
              <a:t>20.02.2020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A1112E2-2D9F-407B-899A-745B1C2847DC}" type="slidenum">
              <a:rPr lang="ru-RU" smtClean="0"/>
              <a:t>‹#›</a:t>
            </a:fld>
            <a:endParaRPr lang="ru-RU"/>
          </a:p>
        </p:txBody>
      </p:sp>
    </p:spTree>
    <p:extLst>
      <p:ext uri="{BB962C8B-B14F-4D97-AF65-F5344CB8AC3E}">
        <p14:creationId xmlns:p14="http://schemas.microsoft.com/office/powerpoint/2010/main" val="381654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C92849-DD36-4D00-898F-31ED99D08A8A}" type="datetimeFigureOut">
              <a:rPr lang="ru-RU" smtClean="0"/>
              <a:t>20.02.2020</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A1112E2-2D9F-407B-899A-745B1C2847DC}" type="slidenum">
              <a:rPr lang="ru-RU" smtClean="0"/>
              <a:t>‹#›</a:t>
            </a:fld>
            <a:endParaRPr lang="ru-RU"/>
          </a:p>
        </p:txBody>
      </p:sp>
    </p:spTree>
    <p:extLst>
      <p:ext uri="{BB962C8B-B14F-4D97-AF65-F5344CB8AC3E}">
        <p14:creationId xmlns:p14="http://schemas.microsoft.com/office/powerpoint/2010/main" val="145523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87927" y="601051"/>
            <a:ext cx="9961418" cy="1096899"/>
          </a:xfrm>
        </p:spPr>
        <p:txBody>
          <a:bodyPr>
            <a:noAutofit/>
          </a:bodyPr>
          <a:lstStyle/>
          <a:p>
            <a:pPr algn="ctr"/>
            <a:r>
              <a:rPr lang="kk-KZ" sz="3600" b="1" i="1" dirty="0">
                <a:solidFill>
                  <a:srgbClr val="FF0000"/>
                </a:solidFill>
                <a:latin typeface="Times New Roman" panose="02020603050405020304" pitchFamily="18" charset="0"/>
                <a:cs typeface="Times New Roman" panose="02020603050405020304" pitchFamily="18" charset="0"/>
              </a:rPr>
              <a:t>Ауылымыздың экологиялық жағдайы және оның  жасөспірімдер денсаулығына әсері</a:t>
            </a:r>
            <a:endParaRPr lang="ru-RU" sz="3600" i="1"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472" y="1967346"/>
            <a:ext cx="781396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898073" y="5541818"/>
            <a:ext cx="7295843" cy="830997"/>
          </a:xfrm>
          <a:prstGeom prst="rect">
            <a:avLst/>
          </a:prstGeom>
          <a:noFill/>
        </p:spPr>
        <p:txBody>
          <a:bodyPr wrap="none" rtlCol="0">
            <a:spAutoFit/>
          </a:bodyPr>
          <a:lstStyle/>
          <a:p>
            <a:pPr algn="ctr"/>
            <a:r>
              <a:rPr lang="kk-KZ" sz="2400" b="1" i="1" dirty="0" smtClean="0">
                <a:solidFill>
                  <a:srgbClr val="00B050"/>
                </a:solidFill>
                <a:latin typeface="Times New Roman" panose="02020603050405020304" pitchFamily="18" charset="0"/>
                <a:cs typeface="Times New Roman" panose="02020603050405020304" pitchFamily="18" charset="0"/>
              </a:rPr>
              <a:t>Ақшұқыр мектеп-лицейінің биология пәні мұғалімі </a:t>
            </a:r>
          </a:p>
          <a:p>
            <a:pPr algn="ctr"/>
            <a:r>
              <a:rPr lang="kk-KZ" sz="2400" b="1" i="1" dirty="0" smtClean="0">
                <a:solidFill>
                  <a:srgbClr val="00B050"/>
                </a:solidFill>
                <a:latin typeface="Times New Roman" panose="02020603050405020304" pitchFamily="18" charset="0"/>
                <a:cs typeface="Times New Roman" panose="02020603050405020304" pitchFamily="18" charset="0"/>
              </a:rPr>
              <a:t>Кужакова Гульмира Ахатовна</a:t>
            </a:r>
            <a:endParaRPr lang="ru-RU" sz="2400" b="1" i="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997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5" y="346364"/>
            <a:ext cx="10169235" cy="762000"/>
          </a:xfrm>
        </p:spPr>
        <p:txBody>
          <a:bodyPr>
            <a:noAutofit/>
          </a:bodyPr>
          <a:lstStyle/>
          <a:p>
            <a:pPr algn="ctr"/>
            <a:r>
              <a:rPr lang="kk-KZ" sz="4800" b="1" i="1" dirty="0" smtClean="0">
                <a:solidFill>
                  <a:srgbClr val="002060"/>
                </a:solidFill>
                <a:latin typeface="Times New Roman" panose="02020603050405020304" pitchFamily="18" charset="0"/>
                <a:cs typeface="Times New Roman" panose="02020603050405020304" pitchFamily="18" charset="0"/>
              </a:rPr>
              <a:t>Аурулардың пайда болу себебі неде?</a:t>
            </a:r>
            <a:br>
              <a:rPr lang="kk-KZ" sz="4800" b="1" i="1" dirty="0" smtClean="0">
                <a:solidFill>
                  <a:srgbClr val="002060"/>
                </a:solidFill>
                <a:latin typeface="Times New Roman" panose="02020603050405020304" pitchFamily="18" charset="0"/>
                <a:cs typeface="Times New Roman" panose="02020603050405020304" pitchFamily="18" charset="0"/>
              </a:rPr>
            </a:br>
            <a:endParaRPr lang="ru-RU" sz="4800" b="1" i="1"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633" y="1108364"/>
            <a:ext cx="3304358" cy="2025341"/>
          </a:xfrm>
          <a:prstGeom prst="rect">
            <a:avLst/>
          </a:prstGeom>
          <a:ln>
            <a:noFill/>
          </a:ln>
          <a:effectLst>
            <a:softEdge rad="112500"/>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4887" y="1743094"/>
            <a:ext cx="2889504" cy="2025341"/>
          </a:xfrm>
          <a:prstGeom prst="rect">
            <a:avLst/>
          </a:prstGeom>
          <a:ln>
            <a:noFill/>
          </a:ln>
          <a:effectLst>
            <a:softEdge rad="112500"/>
          </a:effec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148" y="955964"/>
            <a:ext cx="2530185" cy="2025341"/>
          </a:xfrm>
          <a:prstGeom prst="rect">
            <a:avLst/>
          </a:prstGeom>
          <a:ln>
            <a:noFill/>
          </a:ln>
          <a:effectLst>
            <a:softEdge rad="112500"/>
          </a:effec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6548" y="1743094"/>
            <a:ext cx="2910370" cy="2258291"/>
          </a:xfrm>
          <a:prstGeom prst="rect">
            <a:avLst/>
          </a:prstGeom>
          <a:ln>
            <a:noFill/>
          </a:ln>
          <a:effectLst>
            <a:softEdge rad="112500"/>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4307" y="3544185"/>
            <a:ext cx="2809009" cy="2177742"/>
          </a:xfrm>
          <a:prstGeom prst="rect">
            <a:avLst/>
          </a:prstGeom>
          <a:ln>
            <a:noFill/>
          </a:ln>
          <a:effectLst>
            <a:softEdge rad="112500"/>
          </a:effectLst>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46130" y="4527858"/>
            <a:ext cx="2580597" cy="2066906"/>
          </a:xfrm>
          <a:prstGeom prst="rect">
            <a:avLst/>
          </a:prstGeom>
          <a:ln>
            <a:noFill/>
          </a:ln>
          <a:effectLst>
            <a:softEdge rad="112500"/>
          </a:effectLst>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03148" y="3638570"/>
            <a:ext cx="2681075" cy="2244475"/>
          </a:xfrm>
          <a:prstGeom prst="rect">
            <a:avLst/>
          </a:prstGeom>
          <a:ln>
            <a:noFill/>
          </a:ln>
          <a:effectLst>
            <a:softEdge rad="112500"/>
          </a:effectLst>
        </p:spPr>
      </p:pic>
      <p:pic>
        <p:nvPicPr>
          <p:cNvPr id="11" name="Рисунок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83744" y="4392857"/>
            <a:ext cx="2763173" cy="2147453"/>
          </a:xfrm>
          <a:prstGeom prst="rect">
            <a:avLst/>
          </a:prstGeom>
          <a:ln>
            <a:noFill/>
          </a:ln>
          <a:effectLst>
            <a:softEdge rad="112500"/>
          </a:effectLst>
        </p:spPr>
      </p:pic>
      <p:sp>
        <p:nvSpPr>
          <p:cNvPr id="12" name="TextBox 11"/>
          <p:cNvSpPr txBox="1"/>
          <p:nvPr/>
        </p:nvSpPr>
        <p:spPr>
          <a:xfrm>
            <a:off x="6423984" y="2967832"/>
            <a:ext cx="1926297" cy="461665"/>
          </a:xfrm>
          <a:prstGeom prst="rect">
            <a:avLst/>
          </a:prstGeom>
          <a:noFill/>
        </p:spPr>
        <p:txBody>
          <a:bodyPr wrap="none" rtlCol="0">
            <a:spAutoFit/>
          </a:bodyPr>
          <a:lstStyle/>
          <a:p>
            <a:r>
              <a:rPr lang="kk-KZ" sz="2400" b="1" i="1" dirty="0" smtClean="0">
                <a:solidFill>
                  <a:srgbClr val="FF0000"/>
                </a:solidFill>
                <a:latin typeface="Times New Roman" panose="02020603050405020304" pitchFamily="18" charset="0"/>
                <a:cs typeface="Times New Roman" panose="02020603050405020304" pitchFamily="18" charset="0"/>
              </a:rPr>
              <a:t>панкреатит</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100945" y="3879273"/>
            <a:ext cx="1460656" cy="523220"/>
          </a:xfrm>
          <a:prstGeom prst="rect">
            <a:avLst/>
          </a:prstGeom>
          <a:noFill/>
        </p:spPr>
        <p:txBody>
          <a:bodyPr wrap="none" rtlCol="0">
            <a:spAutoFit/>
          </a:bodyPr>
          <a:lstStyle/>
          <a:p>
            <a:pPr algn="ctr"/>
            <a:r>
              <a:rPr lang="kk-KZ" sz="2800" b="1" i="1" dirty="0" smtClean="0">
                <a:solidFill>
                  <a:srgbClr val="FF0000"/>
                </a:solidFill>
                <a:latin typeface="Times New Roman" panose="02020603050405020304" pitchFamily="18" charset="0"/>
                <a:cs typeface="Times New Roman" panose="02020603050405020304" pitchFamily="18" charset="0"/>
              </a:rPr>
              <a:t>псориаз</a:t>
            </a:r>
            <a:endParaRPr lang="ru-RU" sz="2800" b="1" i="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719455" y="5883045"/>
            <a:ext cx="1205266" cy="461665"/>
          </a:xfrm>
          <a:prstGeom prst="rect">
            <a:avLst/>
          </a:prstGeom>
          <a:noFill/>
        </p:spPr>
        <p:txBody>
          <a:bodyPr wrap="none" rtlCol="0">
            <a:spAutoFit/>
          </a:bodyPr>
          <a:lstStyle/>
          <a:p>
            <a:r>
              <a:rPr lang="kk-KZ" sz="2400" b="1" i="1" dirty="0" smtClean="0">
                <a:solidFill>
                  <a:srgbClr val="FF0000"/>
                </a:solidFill>
                <a:latin typeface="Times New Roman" panose="02020603050405020304" pitchFamily="18" charset="0"/>
                <a:cs typeface="Times New Roman" panose="02020603050405020304" pitchFamily="18" charset="0"/>
              </a:rPr>
              <a:t>аутизм</a:t>
            </a:r>
            <a:endParaRPr lang="ru-RU" sz="2400" b="1" i="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475018" y="6540310"/>
            <a:ext cx="762000" cy="400110"/>
          </a:xfrm>
          <a:prstGeom prst="rect">
            <a:avLst/>
          </a:prstGeom>
          <a:noFill/>
        </p:spPr>
        <p:txBody>
          <a:bodyPr wrap="square" rtlCol="0">
            <a:spAutoFit/>
          </a:bodyPr>
          <a:lstStyle/>
          <a:p>
            <a:r>
              <a:rPr lang="kk-KZ" sz="2000" b="1" i="1" dirty="0" smtClean="0">
                <a:solidFill>
                  <a:srgbClr val="FF0000"/>
                </a:solidFill>
                <a:latin typeface="Times New Roman" panose="02020603050405020304" pitchFamily="18" charset="0"/>
                <a:cs typeface="Times New Roman" panose="02020603050405020304" pitchFamily="18" charset="0"/>
              </a:rPr>
              <a:t>ДЦП</a:t>
            </a:r>
            <a:endParaRPr lang="ru-RU" sz="2000" b="1" i="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944307" y="3133705"/>
            <a:ext cx="1608133" cy="400110"/>
          </a:xfrm>
          <a:prstGeom prst="rect">
            <a:avLst/>
          </a:prstGeom>
          <a:noFill/>
        </p:spPr>
        <p:txBody>
          <a:bodyPr wrap="none" rtlCol="0">
            <a:spAutoFit/>
          </a:bodyPr>
          <a:lstStyle/>
          <a:p>
            <a:r>
              <a:rPr lang="kk-KZ" sz="2000" b="1" i="1" dirty="0" smtClean="0">
                <a:solidFill>
                  <a:srgbClr val="FF0000"/>
                </a:solidFill>
                <a:latin typeface="Times New Roman" panose="02020603050405020304" pitchFamily="18" charset="0"/>
                <a:cs typeface="Times New Roman" panose="02020603050405020304" pitchFamily="18" charset="0"/>
              </a:rPr>
              <a:t>аппендицит</a:t>
            </a:r>
            <a:endParaRPr lang="ru-RU" sz="2000" b="1" i="1"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551709" y="5883045"/>
            <a:ext cx="1690719" cy="461665"/>
          </a:xfrm>
          <a:prstGeom prst="rect">
            <a:avLst/>
          </a:prstGeom>
          <a:noFill/>
        </p:spPr>
        <p:txBody>
          <a:bodyPr wrap="none" rtlCol="0">
            <a:spAutoFit/>
          </a:bodyPr>
          <a:lstStyle/>
          <a:p>
            <a:r>
              <a:rPr lang="kk-KZ" sz="2400" b="1" i="1" dirty="0" smtClean="0">
                <a:solidFill>
                  <a:srgbClr val="FF0000"/>
                </a:solidFill>
                <a:latin typeface="Times New Roman" panose="02020603050405020304" pitchFamily="18" charset="0"/>
                <a:cs typeface="Times New Roman" panose="02020603050405020304" pitchFamily="18" charset="0"/>
              </a:rPr>
              <a:t>туберкулез</a:t>
            </a:r>
            <a:endParaRPr lang="ru-RU" sz="24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20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643" y="263237"/>
            <a:ext cx="10544848" cy="803564"/>
          </a:xfrm>
        </p:spPr>
        <p:txBody>
          <a:bodyPr>
            <a:normAutofit/>
          </a:bodyPr>
          <a:lstStyle/>
          <a:p>
            <a:pPr algn="ctr"/>
            <a:r>
              <a:rPr lang="kk-KZ" sz="4400" b="1" i="1" dirty="0" smtClean="0">
                <a:solidFill>
                  <a:srgbClr val="FF0000"/>
                </a:solidFill>
                <a:latin typeface="Times New Roman" panose="02020603050405020304" pitchFamily="18" charset="0"/>
                <a:cs typeface="Times New Roman" panose="02020603050405020304" pitchFamily="18" charset="0"/>
              </a:rPr>
              <a:t>«Қошқар-ата» қалдық қоймасы </a:t>
            </a:r>
            <a:r>
              <a:rPr lang="kk-KZ" sz="4400" b="1" i="1" dirty="0" smtClean="0">
                <a:solidFill>
                  <a:schemeClr val="tx1"/>
                </a:solidFill>
                <a:latin typeface="Times New Roman" panose="02020603050405020304" pitchFamily="18" charset="0"/>
                <a:cs typeface="Times New Roman" panose="02020603050405020304" pitchFamily="18" charset="0"/>
              </a:rPr>
              <a:t>(өлі көл)  </a:t>
            </a:r>
            <a:endParaRPr lang="ru-RU" sz="4400" b="1" i="1" dirty="0">
              <a:solidFill>
                <a:schemeClr val="tx1"/>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644" y="1413165"/>
            <a:ext cx="4961659" cy="2410690"/>
          </a:xfrm>
        </p:spPr>
      </p:pic>
      <p:sp>
        <p:nvSpPr>
          <p:cNvPr id="5" name="TextBox 4"/>
          <p:cNvSpPr txBox="1"/>
          <p:nvPr/>
        </p:nvSpPr>
        <p:spPr>
          <a:xfrm flipH="1">
            <a:off x="5780143" y="3985275"/>
            <a:ext cx="6204038" cy="2677656"/>
          </a:xfrm>
          <a:prstGeom prst="rect">
            <a:avLst/>
          </a:prstGeom>
          <a:noFill/>
        </p:spPr>
        <p:txBody>
          <a:bodyPr wrap="square" rtlCol="0">
            <a:spAutoFit/>
          </a:bodyPr>
          <a:lstStyle/>
          <a:p>
            <a:r>
              <a:rPr lang="kk-KZ" sz="2400" b="1" i="1" dirty="0">
                <a:solidFill>
                  <a:srgbClr val="002060"/>
                </a:solidFill>
                <a:latin typeface="Times New Roman" panose="02020603050405020304" pitchFamily="18" charset="0"/>
                <a:cs typeface="Times New Roman" panose="02020603050405020304" pitchFamily="18" charset="0"/>
              </a:rPr>
              <a:t>М</a:t>
            </a:r>
            <a:r>
              <a:rPr lang="kk-KZ" sz="2400" b="1" i="1" dirty="0" smtClean="0">
                <a:solidFill>
                  <a:srgbClr val="002060"/>
                </a:solidFill>
                <a:latin typeface="Times New Roman" panose="02020603050405020304" pitchFamily="18" charset="0"/>
                <a:cs typeface="Times New Roman" panose="02020603050405020304" pitchFamily="18" charset="0"/>
              </a:rPr>
              <a:t>ұнда </a:t>
            </a:r>
            <a:r>
              <a:rPr lang="kk-KZ" sz="2400" b="1" i="1" dirty="0">
                <a:solidFill>
                  <a:srgbClr val="002060"/>
                </a:solidFill>
                <a:latin typeface="Times New Roman" panose="02020603050405020304" pitchFamily="18" charset="0"/>
                <a:cs typeface="Times New Roman" panose="02020603050405020304" pitchFamily="18" charset="0"/>
              </a:rPr>
              <a:t>Каспий аймақтық тау-кен металлургия комбинатының үш зауытынан барлығы </a:t>
            </a:r>
            <a:r>
              <a:rPr lang="kk-KZ" sz="2400" b="1" i="1" dirty="0" smtClean="0">
                <a:solidFill>
                  <a:srgbClr val="002060"/>
                </a:solidFill>
                <a:latin typeface="Times New Roman" panose="02020603050405020304" pitchFamily="18" charset="0"/>
                <a:cs typeface="Times New Roman" panose="02020603050405020304" pitchFamily="18" charset="0"/>
              </a:rPr>
              <a:t>105 </a:t>
            </a:r>
            <a:r>
              <a:rPr lang="kk-KZ" sz="2400" b="1" i="1" dirty="0">
                <a:solidFill>
                  <a:srgbClr val="002060"/>
                </a:solidFill>
                <a:latin typeface="Times New Roman" panose="02020603050405020304" pitchFamily="18" charset="0"/>
                <a:cs typeface="Times New Roman" panose="02020603050405020304" pitchFamily="18" charset="0"/>
              </a:rPr>
              <a:t>млн. тоннадан астам қалдықтары </a:t>
            </a:r>
            <a:r>
              <a:rPr lang="kk-KZ" sz="2400" b="1" i="1" dirty="0" smtClean="0">
                <a:solidFill>
                  <a:srgbClr val="002060"/>
                </a:solidFill>
                <a:latin typeface="Times New Roman" panose="02020603050405020304" pitchFamily="18" charset="0"/>
                <a:cs typeface="Times New Roman" panose="02020603050405020304" pitchFamily="18" charset="0"/>
              </a:rPr>
              <a:t>жиналған.  Өз </a:t>
            </a:r>
            <a:r>
              <a:rPr lang="kk-KZ" sz="2400" b="1" i="1" dirty="0">
                <a:solidFill>
                  <a:srgbClr val="002060"/>
                </a:solidFill>
                <a:latin typeface="Times New Roman" panose="02020603050405020304" pitchFamily="18" charset="0"/>
                <a:cs typeface="Times New Roman" panose="02020603050405020304" pitchFamily="18" charset="0"/>
              </a:rPr>
              <a:t>кезегінде бұл жиынтық белсендігі 11,2 мың кюри және 51,8 млн. тонна әлсіз радиоактивтік қалдықтардың жиналуына әкеп соқты. </a:t>
            </a:r>
            <a:endParaRPr lang="ru-RU" sz="2400" b="1" i="1" dirty="0">
              <a:solidFill>
                <a:srgbClr val="00206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43" y="3985275"/>
            <a:ext cx="4961659" cy="2567923"/>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145" y="1413164"/>
            <a:ext cx="4860146" cy="2410691"/>
          </a:xfrm>
          <a:prstGeom prst="rect">
            <a:avLst/>
          </a:prstGeom>
        </p:spPr>
      </p:pic>
    </p:spTree>
    <p:extLst>
      <p:ext uri="{BB962C8B-B14F-4D97-AF65-F5344CB8AC3E}">
        <p14:creationId xmlns:p14="http://schemas.microsoft.com/office/powerpoint/2010/main" val="3088562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692"/>
            <a:ext cx="8596668" cy="969818"/>
          </a:xfrm>
        </p:spPr>
        <p:txBody>
          <a:bodyPr>
            <a:normAutofit/>
          </a:bodyPr>
          <a:lstStyle/>
          <a:p>
            <a:pPr algn="ctr"/>
            <a:r>
              <a:rPr lang="kk-KZ" sz="4400" b="1" i="1" dirty="0" smtClean="0">
                <a:solidFill>
                  <a:srgbClr val="002060"/>
                </a:solidFill>
                <a:latin typeface="Times New Roman" panose="02020603050405020304" pitchFamily="18" charset="0"/>
                <a:cs typeface="Times New Roman" panose="02020603050405020304" pitchFamily="18" charset="0"/>
              </a:rPr>
              <a:t>«Қошқар-ата» қорымы</a:t>
            </a:r>
            <a:endParaRPr lang="ru-RU" sz="4400" b="1" i="1" dirty="0">
              <a:solidFill>
                <a:srgbClr val="00206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099" y="845129"/>
            <a:ext cx="3492883" cy="3269671"/>
          </a:xfrm>
        </p:spPr>
      </p:pic>
      <p:sp>
        <p:nvSpPr>
          <p:cNvPr id="6" name="TextBox 5"/>
          <p:cNvSpPr txBox="1"/>
          <p:nvPr/>
        </p:nvSpPr>
        <p:spPr>
          <a:xfrm>
            <a:off x="414099" y="4461886"/>
            <a:ext cx="10447866" cy="2031325"/>
          </a:xfrm>
          <a:prstGeom prst="rect">
            <a:avLst/>
          </a:prstGeom>
          <a:noFill/>
        </p:spPr>
        <p:txBody>
          <a:bodyPr wrap="square" rtlCol="0">
            <a:spAutoFit/>
          </a:bodyPr>
          <a:lstStyle/>
          <a:p>
            <a:pPr algn="just"/>
            <a:r>
              <a:rPr lang="kk-KZ" dirty="0">
                <a:solidFill>
                  <a:srgbClr val="FF0000"/>
                </a:solidFill>
              </a:rPr>
              <a:t> </a:t>
            </a:r>
            <a:r>
              <a:rPr lang="kk-KZ" b="1" i="1" dirty="0">
                <a:solidFill>
                  <a:srgbClr val="FF0000"/>
                </a:solidFill>
                <a:latin typeface="Times New Roman" panose="02020603050405020304" pitchFamily="18" charset="0"/>
                <a:cs typeface="Times New Roman" panose="02020603050405020304" pitchFamily="18" charset="0"/>
              </a:rPr>
              <a:t>Ауылымыздағы  Қошқар ата қауымының сыртында  қоқыс жайлап барады. Бұл келеңсіздік халықтың өз қолымен жасалып отыр. Олар ауыл ішіндегі тұрмыстық қатты қалдықтарды қауымға қарай тасиды, сесебі арнайы қоқыс төгетін алаң жоқ.  Күннен күнге көбейіп бара жатырған күл-қоқыстан ауыл халқы арыла алмай отыр.Ауылдың  ішіндегі қаптаған қоқыс туралы бұдан бұрын да айтылып жүр. Теңіз жағасында сондай-ақ, ауыл ішінде  қоқыс төгінділеріде аз емес. Алайда, қасиетті қауым жанындағы мына қоқыс көзге түрпідей көрінеді.  Тасталған күл-қоқыстан ұшып келген целлофан пакеттер, баклашкалар қорымның ішіне түсіп жатыр. </a:t>
            </a:r>
            <a:endParaRPr lang="ru-RU" b="1" i="1" dirty="0">
              <a:solidFill>
                <a:srgbClr val="FF000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245827" y="629519"/>
            <a:ext cx="3269670" cy="370089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343" y="845128"/>
            <a:ext cx="3589512" cy="3269671"/>
          </a:xfrm>
          <a:prstGeom prst="rect">
            <a:avLst/>
          </a:prstGeom>
        </p:spPr>
      </p:pic>
    </p:spTree>
    <p:extLst>
      <p:ext uri="{BB962C8B-B14F-4D97-AF65-F5344CB8AC3E}">
        <p14:creationId xmlns:p14="http://schemas.microsoft.com/office/powerpoint/2010/main" val="3050826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24691"/>
            <a:ext cx="10461721" cy="1320800"/>
          </a:xfrm>
        </p:spPr>
        <p:txBody>
          <a:bodyPr>
            <a:noAutofit/>
          </a:bodyPr>
          <a:lstStyle/>
          <a:p>
            <a:pPr algn="ctr"/>
            <a:r>
              <a:rPr lang="kk-KZ" sz="4400" b="1" i="1" dirty="0" smtClean="0">
                <a:solidFill>
                  <a:srgbClr val="FF0000"/>
                </a:solidFill>
                <a:latin typeface="Times New Roman" panose="02020603050405020304" pitchFamily="18" charset="0"/>
                <a:cs typeface="Times New Roman" panose="02020603050405020304" pitchFamily="18" charset="0"/>
              </a:rPr>
              <a:t>Адам денсаулығына улы газдардың әсері</a:t>
            </a:r>
            <a:endParaRPr lang="ru-RU" sz="4400" b="1" i="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7553" y="1177636"/>
            <a:ext cx="3518144" cy="3075709"/>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0690" y="1154944"/>
            <a:ext cx="3220413" cy="3121691"/>
          </a:xfrm>
          <a:prstGeom prst="rect">
            <a:avLst/>
          </a:prstGeom>
        </p:spPr>
      </p:pic>
      <p:sp>
        <p:nvSpPr>
          <p:cNvPr id="6" name="TextBox 5"/>
          <p:cNvSpPr txBox="1"/>
          <p:nvPr/>
        </p:nvSpPr>
        <p:spPr>
          <a:xfrm>
            <a:off x="660623" y="4493888"/>
            <a:ext cx="9705431" cy="2215991"/>
          </a:xfrm>
          <a:prstGeom prst="rect">
            <a:avLst/>
          </a:prstGeom>
          <a:noFill/>
        </p:spPr>
        <p:txBody>
          <a:bodyPr wrap="square" rtlCol="0">
            <a:spAutoFit/>
          </a:bodyPr>
          <a:lstStyle/>
          <a:p>
            <a:pPr algn="just"/>
            <a:r>
              <a:rPr lang="kk-KZ" sz="2000" b="1" i="1" dirty="0">
                <a:solidFill>
                  <a:srgbClr val="002060"/>
                </a:solidFill>
                <a:latin typeface="Times New Roman" panose="02020603050405020304" pitchFamily="18" charset="0"/>
                <a:cs typeface="Times New Roman" panose="02020603050405020304" pitchFamily="18" charset="0"/>
              </a:rPr>
              <a:t>Пластикалық бұйымдарды өртеген кезде ауаға  фенол, ПХДД-полихлорлы дибензодиаксидтер, фурандар, (ПХДФ) және бифенилдер, көптеген хлорсутекті қышқылдар ауаға бөлініп шығады. Қоқыстарды өртегендегі НСІ хлорсутек қышқылы өте зиянды, әсіресе өсіп келе жатқан жасөспірімдер арасында әртүрлі зоб ауруына, қатерлі ісіктер, демікпе, ДЦП,аутизм, неврология  т.б.ауруларына алып келеді. </a:t>
            </a:r>
            <a:endParaRPr lang="ru-RU" sz="2000" b="1" i="1" dirty="0">
              <a:solidFill>
                <a:srgbClr val="002060"/>
              </a:solidFill>
              <a:latin typeface="Times New Roman" panose="02020603050405020304" pitchFamily="18" charset="0"/>
              <a:cs typeface="Times New Roman" panose="02020603050405020304" pitchFamily="18" charset="0"/>
            </a:endParaRPr>
          </a:p>
          <a:p>
            <a:endParaRPr lang="ru-RU" dirty="0"/>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5402" y="1177636"/>
            <a:ext cx="3445583" cy="3098999"/>
          </a:xfrm>
          <a:prstGeom prst="rect">
            <a:avLst/>
          </a:prstGeom>
        </p:spPr>
      </p:pic>
    </p:spTree>
    <p:extLst>
      <p:ext uri="{BB962C8B-B14F-4D97-AF65-F5344CB8AC3E}">
        <p14:creationId xmlns:p14="http://schemas.microsoft.com/office/powerpoint/2010/main" val="398061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5527" y="207818"/>
            <a:ext cx="11014364" cy="1320800"/>
          </a:xfrm>
        </p:spPr>
        <p:txBody>
          <a:bodyPr>
            <a:normAutofit/>
          </a:bodyPr>
          <a:lstStyle/>
          <a:p>
            <a:pPr algn="ctr"/>
            <a:r>
              <a:rPr lang="kk-KZ" sz="4000" b="1" i="1" dirty="0" smtClean="0">
                <a:solidFill>
                  <a:srgbClr val="FF0000"/>
                </a:solidFill>
                <a:latin typeface="Times New Roman" panose="02020603050405020304" pitchFamily="18" charset="0"/>
                <a:cs typeface="Times New Roman" panose="02020603050405020304" pitchFamily="18" charset="0"/>
              </a:rPr>
              <a:t>Экологиялық  үйірме    мүшелерінің  қоршаған ортаны қорғауға қосатын үлестері </a:t>
            </a:r>
            <a:endParaRPr lang="ru-RU" sz="4000" b="1" i="1" dirty="0">
              <a:solidFill>
                <a:srgbClr val="FF0000"/>
              </a:solidFill>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1547" y="1528618"/>
            <a:ext cx="3221471" cy="215669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39918" y="3603194"/>
            <a:ext cx="2724727" cy="3221471"/>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2509" y="1528618"/>
            <a:ext cx="3768435" cy="232294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2509" y="4098636"/>
            <a:ext cx="3920835" cy="2477657"/>
          </a:xfrm>
          <a:prstGeom prst="rect">
            <a:avLst/>
          </a:prstGeom>
        </p:spPr>
      </p:pic>
      <p:sp>
        <p:nvSpPr>
          <p:cNvPr id="8" name="TextBox 7"/>
          <p:cNvSpPr txBox="1"/>
          <p:nvPr/>
        </p:nvSpPr>
        <p:spPr>
          <a:xfrm>
            <a:off x="3969037" y="1559479"/>
            <a:ext cx="3678672" cy="4708981"/>
          </a:xfrm>
          <a:prstGeom prst="rect">
            <a:avLst/>
          </a:prstGeom>
          <a:noFill/>
        </p:spPr>
        <p:txBody>
          <a:bodyPr wrap="square" rtlCol="0">
            <a:spAutoFit/>
          </a:bodyPr>
          <a:lstStyle/>
          <a:p>
            <a:r>
              <a:rPr lang="kk-KZ" sz="2000" b="1" i="1" dirty="0">
                <a:solidFill>
                  <a:srgbClr val="002060"/>
                </a:solidFill>
                <a:latin typeface="Times New Roman" panose="02020603050405020304" pitchFamily="18" charset="0"/>
                <a:cs typeface="Times New Roman" panose="02020603050405020304" pitchFamily="18" charset="0"/>
              </a:rPr>
              <a:t>Мектеп жанынан құрылған экология  үйірмесінің мүшелері және еріктілер тобы Каспий жағажайындағы қоқыстарды жинауға, Қошқар-ата қауымының маңындаңы қоқыстарды жинауға жыл сайын сенбіліктер жасап ат салысуда. Сонымен қатар оқушылар экологиялық таза өнімді қолдануды </a:t>
            </a:r>
            <a:r>
              <a:rPr lang="kk-KZ" sz="2000" b="1" i="1" dirty="0" smtClean="0">
                <a:solidFill>
                  <a:srgbClr val="002060"/>
                </a:solidFill>
                <a:latin typeface="Times New Roman" panose="02020603050405020304" pitchFamily="18" charset="0"/>
                <a:cs typeface="Times New Roman" panose="02020603050405020304" pitchFamily="18" charset="0"/>
              </a:rPr>
              <a:t>баса </a:t>
            </a:r>
            <a:r>
              <a:rPr lang="kk-KZ" sz="2000" b="1" i="1" dirty="0">
                <a:solidFill>
                  <a:srgbClr val="002060"/>
                </a:solidFill>
                <a:latin typeface="Times New Roman" panose="02020603050405020304" pitchFamily="18" charset="0"/>
                <a:cs typeface="Times New Roman" panose="02020603050405020304" pitchFamily="18" charset="0"/>
              </a:rPr>
              <a:t>назарда ұстап, өздерінің  </a:t>
            </a:r>
            <a:r>
              <a:rPr lang="kk-KZ" sz="2000" b="1" i="1" dirty="0" smtClean="0">
                <a:solidFill>
                  <a:srgbClr val="002060"/>
                </a:solidFill>
                <a:latin typeface="Times New Roman" panose="02020603050405020304" pitchFamily="18" charset="0"/>
                <a:cs typeface="Times New Roman" panose="02020603050405020304" pitchFamily="18" charset="0"/>
              </a:rPr>
              <a:t>қолдарымен </a:t>
            </a:r>
            <a:r>
              <a:rPr lang="kk-KZ" sz="2000" b="1" i="1" dirty="0">
                <a:solidFill>
                  <a:srgbClr val="002060"/>
                </a:solidFill>
                <a:latin typeface="Times New Roman" panose="02020603050405020304" pitchFamily="18" charset="0"/>
                <a:cs typeface="Times New Roman" panose="02020603050405020304" pitchFamily="18" charset="0"/>
              </a:rPr>
              <a:t>тигілген қол дорбаларды дене шынықтыру киімдерін салуға пайдаланып келеді</a:t>
            </a:r>
            <a:r>
              <a:rPr lang="kk-KZ" b="1" i="1" dirty="0">
                <a:solidFill>
                  <a:srgbClr val="002060"/>
                </a:solidFill>
              </a:rPr>
              <a:t>.</a:t>
            </a:r>
            <a:endParaRPr lang="ru-RU" b="1" i="1" dirty="0">
              <a:solidFill>
                <a:srgbClr val="002060"/>
              </a:solidFill>
            </a:endParaRPr>
          </a:p>
        </p:txBody>
      </p:sp>
    </p:spTree>
    <p:extLst>
      <p:ext uri="{BB962C8B-B14F-4D97-AF65-F5344CB8AC3E}">
        <p14:creationId xmlns:p14="http://schemas.microsoft.com/office/powerpoint/2010/main" val="4046782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691" y="0"/>
            <a:ext cx="11097491" cy="1320800"/>
          </a:xfrm>
        </p:spPr>
        <p:txBody>
          <a:bodyPr>
            <a:noAutofit/>
          </a:bodyPr>
          <a:lstStyle/>
          <a:p>
            <a:pPr algn="ctr"/>
            <a:r>
              <a:rPr lang="kk-KZ" sz="4400" b="1" i="1" dirty="0" smtClean="0">
                <a:solidFill>
                  <a:srgbClr val="C00000"/>
                </a:solidFill>
                <a:latin typeface="Times New Roman" panose="02020603050405020304" pitchFamily="18" charset="0"/>
                <a:cs typeface="Times New Roman" panose="02020603050405020304" pitchFamily="18" charset="0"/>
              </a:rPr>
              <a:t>Қоқыс қалдықтарын қайта өңдеу арқылы алынатын бұйымдар</a:t>
            </a:r>
            <a:endParaRPr lang="ru-RU" sz="4400" b="1" i="1" dirty="0">
              <a:solidFill>
                <a:srgbClr val="C00000"/>
              </a:solidFill>
              <a:latin typeface="Times New Roman" panose="02020603050405020304" pitchFamily="18" charset="0"/>
              <a:cs typeface="Times New Roman" panose="02020603050405020304" pitchFamily="18" charset="0"/>
            </a:endParaRPr>
          </a:p>
        </p:txBody>
      </p:sp>
      <p:pic>
        <p:nvPicPr>
          <p:cNvPr id="4" name="Picture 2" descr="F:\4998385.jpg"/>
          <p:cNvPicPr>
            <a:picLocks noChangeAspect="1" noChangeArrowheads="1"/>
          </p:cNvPicPr>
          <p:nvPr/>
        </p:nvPicPr>
        <p:blipFill>
          <a:blip r:embed="rId2"/>
          <a:srcRect/>
          <a:stretch>
            <a:fillRect/>
          </a:stretch>
        </p:blipFill>
        <p:spPr bwMode="auto">
          <a:xfrm>
            <a:off x="256308" y="1455089"/>
            <a:ext cx="3567546" cy="3330668"/>
          </a:xfrm>
          <a:prstGeom prst="rect">
            <a:avLst/>
          </a:prstGeom>
          <a:noFill/>
        </p:spPr>
      </p:pic>
      <p:pic>
        <p:nvPicPr>
          <p:cNvPr id="5" name="Picture 2" descr="F:\1398817678.jpg"/>
          <p:cNvPicPr>
            <a:picLocks noChangeAspect="1" noChangeArrowheads="1"/>
          </p:cNvPicPr>
          <p:nvPr/>
        </p:nvPicPr>
        <p:blipFill>
          <a:blip r:embed="rId3"/>
          <a:srcRect/>
          <a:stretch>
            <a:fillRect/>
          </a:stretch>
        </p:blipFill>
        <p:spPr bwMode="auto">
          <a:xfrm>
            <a:off x="7951390" y="1451430"/>
            <a:ext cx="3986956" cy="3334327"/>
          </a:xfrm>
          <a:prstGeom prst="rect">
            <a:avLst/>
          </a:prstGeom>
          <a:noFill/>
        </p:spPr>
      </p:pic>
      <p:pic>
        <p:nvPicPr>
          <p:cNvPr id="6" name="Picture 2" descr="F:\eatHbCN_OBQ.jpg"/>
          <p:cNvPicPr>
            <a:picLocks noChangeAspect="1" noChangeArrowheads="1"/>
          </p:cNvPicPr>
          <p:nvPr/>
        </p:nvPicPr>
        <p:blipFill>
          <a:blip r:embed="rId4"/>
          <a:srcRect/>
          <a:stretch>
            <a:fillRect/>
          </a:stretch>
        </p:blipFill>
        <p:spPr bwMode="auto">
          <a:xfrm>
            <a:off x="3965305" y="1386114"/>
            <a:ext cx="3844634" cy="3464957"/>
          </a:xfrm>
          <a:prstGeom prst="rect">
            <a:avLst/>
          </a:prstGeom>
          <a:noFill/>
        </p:spPr>
      </p:pic>
      <p:sp>
        <p:nvSpPr>
          <p:cNvPr id="7" name="TextBox 6"/>
          <p:cNvSpPr txBox="1"/>
          <p:nvPr/>
        </p:nvSpPr>
        <p:spPr>
          <a:xfrm>
            <a:off x="256308" y="4803572"/>
            <a:ext cx="11935692" cy="1938992"/>
          </a:xfrm>
          <a:prstGeom prst="rect">
            <a:avLst/>
          </a:prstGeom>
          <a:noFill/>
        </p:spPr>
        <p:txBody>
          <a:bodyPr wrap="square" rtlCol="0">
            <a:spAutoFit/>
          </a:bodyPr>
          <a:lstStyle/>
          <a:p>
            <a:r>
              <a:rPr lang="kk-KZ" sz="2000" b="1" i="1" dirty="0">
                <a:solidFill>
                  <a:srgbClr val="002060"/>
                </a:solidFill>
                <a:latin typeface="Times New Roman" panose="02020603050405020304" pitchFamily="18" charset="0"/>
                <a:cs typeface="Times New Roman" panose="02020603050405020304" pitchFamily="18" charset="0"/>
              </a:rPr>
              <a:t>Қоқыстарды лақтырмай қайта өңдеп,  пластмассаны өндіргенде құрылыс материал (1000 пластикалық бутылкадан 5 м кв. тротуарлы плитка) жасауға болады екен. Ал тамақ қалдықтары тыңайтқыштар, биогаздар өндіру үшін пайдаланылар еді. Қағазды қайта өндіргенде 1 тонна өндірілген қағаздан - 1 тонна дәретханалық қағаз жасауға болады. 1 тонна өндірілген қағаз 17 ағашты құтқарады. Қоқыс қағаздарын қайта өндіргенде судың-60%, энергияның-40%, ауаның ластануына -74%, судың ластануын – 35% үнемдейді екенбіз. </a:t>
            </a:r>
            <a:endParaRPr lang="ru-RU" sz="2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848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664036"/>
          </a:xfrm>
          <a:prstGeom prst="rect">
            <a:avLst/>
          </a:prstGeom>
        </p:spPr>
      </p:pic>
      <p:sp>
        <p:nvSpPr>
          <p:cNvPr id="3" name="Объект 2"/>
          <p:cNvSpPr>
            <a:spLocks noGrp="1"/>
          </p:cNvSpPr>
          <p:nvPr>
            <p:ph idx="1"/>
          </p:nvPr>
        </p:nvSpPr>
        <p:spPr>
          <a:xfrm>
            <a:off x="1702569" y="151680"/>
            <a:ext cx="10877357" cy="3880773"/>
          </a:xfrm>
        </p:spPr>
        <p:txBody>
          <a:bodyPr>
            <a:normAutofit/>
          </a:bodyPr>
          <a:lstStyle/>
          <a:p>
            <a:pPr marL="0" indent="0" algn="ctr">
              <a:buNone/>
            </a:pPr>
            <a:r>
              <a:rPr lang="kk-KZ" sz="66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НАЗАРЛАРЫҢЫЗҒА </a:t>
            </a:r>
            <a:br>
              <a:rPr lang="kk-KZ" sz="66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br>
            <a:r>
              <a:rPr lang="kk-KZ" sz="6600" b="1" dirty="0" smtClean="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РАХМЕТ</a:t>
            </a:r>
            <a:endParaRPr lang="ru-RU" sz="6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2448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Аспект</Template>
  <TotalTime>165</TotalTime>
  <Words>344</Words>
  <Application>Microsoft Office PowerPoint</Application>
  <PresentationFormat>Широкоэкранный</PresentationFormat>
  <Paragraphs>21</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Times New Roman</vt:lpstr>
      <vt:lpstr>Trebuchet MS</vt:lpstr>
      <vt:lpstr>Wingdings 3</vt:lpstr>
      <vt:lpstr>Аспект</vt:lpstr>
      <vt:lpstr>Презентация PowerPoint</vt:lpstr>
      <vt:lpstr>Аурулардың пайда болу себебі неде? </vt:lpstr>
      <vt:lpstr>«Қошқар-ата» қалдық қоймасы (өлі көл)  </vt:lpstr>
      <vt:lpstr>«Қошқар-ата» қорымы</vt:lpstr>
      <vt:lpstr>Адам денсаулығына улы газдардың әсері</vt:lpstr>
      <vt:lpstr>Экологиялық  үйірме    мүшелерінің  қоршаған ортаны қорғауға қосатын үлестері </vt:lpstr>
      <vt:lpstr>Қоқыс қалдықтарын қайта өңдеу арқылы алынатын бұйымдар</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Alibek Bakytov</dc:creator>
  <cp:lastModifiedBy>Alibek Bakytov</cp:lastModifiedBy>
  <cp:revision>13</cp:revision>
  <dcterms:created xsi:type="dcterms:W3CDTF">2020-02-19T19:06:41Z</dcterms:created>
  <dcterms:modified xsi:type="dcterms:W3CDTF">2020-02-20T13:11:42Z</dcterms:modified>
</cp:coreProperties>
</file>