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23.04.2020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23.04.2020</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23.04.2020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23.04.2020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23.04.2020</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23.04.2020</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23.04.2020</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23.04.2020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ctrTitle"/>
          </p:nvPr>
        </p:nvSpPr>
        <p:spPr>
          <a:xfrm>
            <a:off x="381000" y="1052737"/>
            <a:ext cx="8458200" cy="5023050"/>
          </a:xfrm>
        </p:spPr>
        <p:txBody>
          <a:bodyPr>
            <a:normAutofit/>
          </a:bodyPr>
          <a:lstStyle/>
          <a:p>
            <a:pPr algn="ctr"/>
            <a:r>
              <a:rPr lang="kk-KZ" sz="2800" i="1" dirty="0" smtClean="0">
                <a:latin typeface="Times New Roman" pitchFamily="18" charset="0"/>
                <a:cs typeface="Times New Roman" pitchFamily="18" charset="0"/>
              </a:rPr>
              <a:t>Нұрдәулет </a:t>
            </a:r>
            <a:r>
              <a:rPr lang="kk-KZ" sz="2800" i="1" dirty="0" smtClean="0">
                <a:latin typeface="Times New Roman" pitchFamily="18" charset="0"/>
                <a:cs typeface="Times New Roman" pitchFamily="18" charset="0"/>
              </a:rPr>
              <a:t>Ақыштың  </a:t>
            </a:r>
            <a:r>
              <a:rPr lang="kk-KZ" sz="2800" i="1" dirty="0" smtClean="0">
                <a:latin typeface="Times New Roman" pitchFamily="18" charset="0"/>
                <a:cs typeface="Times New Roman" pitchFamily="18" charset="0"/>
              </a:rPr>
              <a:t>«Нағыз әже қайда? </a:t>
            </a:r>
            <a:r>
              <a:rPr lang="kk-KZ" sz="2800" i="1" dirty="0" smtClean="0">
                <a:latin typeface="Times New Roman" pitchFamily="18" charset="0"/>
                <a:cs typeface="Times New Roman" pitchFamily="18" charset="0"/>
              </a:rPr>
              <a:t>әңгімесі</a:t>
            </a:r>
            <a:r>
              <a:rPr lang="kk-KZ" sz="2800" i="1" dirty="0" smtClean="0">
                <a:latin typeface="Times New Roman" pitchFamily="18" charset="0"/>
                <a:cs typeface="Times New Roman" pitchFamily="18" charset="0"/>
              </a:rPr>
              <a:t/>
            </a:r>
            <a:br>
              <a:rPr lang="kk-KZ" sz="2800" i="1" dirty="0" smtClean="0">
                <a:latin typeface="Times New Roman" pitchFamily="18" charset="0"/>
                <a:cs typeface="Times New Roman" pitchFamily="18" charset="0"/>
              </a:rPr>
            </a:br>
            <a:r>
              <a:rPr lang="kk-KZ" sz="2800" i="1" dirty="0">
                <a:latin typeface="Times New Roman" pitchFamily="18" charset="0"/>
                <a:cs typeface="Times New Roman" pitchFamily="18" charset="0"/>
              </a:rPr>
              <a:t/>
            </a:r>
            <a:br>
              <a:rPr lang="kk-KZ" sz="2800" i="1" dirty="0">
                <a:latin typeface="Times New Roman" pitchFamily="18" charset="0"/>
                <a:cs typeface="Times New Roman" pitchFamily="18" charset="0"/>
              </a:rPr>
            </a:br>
            <a:r>
              <a:rPr lang="kk-KZ" sz="2800" i="1" dirty="0" smtClean="0">
                <a:latin typeface="Times New Roman" pitchFamily="18" charset="0"/>
                <a:cs typeface="Times New Roman" pitchFamily="18" charset="0"/>
              </a:rPr>
              <a:t/>
            </a:r>
            <a:br>
              <a:rPr lang="kk-KZ" sz="2800" i="1" dirty="0" smtClean="0">
                <a:latin typeface="Times New Roman" pitchFamily="18" charset="0"/>
                <a:cs typeface="Times New Roman" pitchFamily="18" charset="0"/>
              </a:rPr>
            </a:br>
            <a:r>
              <a:rPr lang="kk-KZ" sz="2800" i="1" dirty="0">
                <a:latin typeface="Times New Roman" pitchFamily="18" charset="0"/>
                <a:cs typeface="Times New Roman" pitchFamily="18" charset="0"/>
              </a:rPr>
              <a:t/>
            </a:r>
            <a:br>
              <a:rPr lang="kk-KZ" sz="2800" i="1" dirty="0">
                <a:latin typeface="Times New Roman" pitchFamily="18" charset="0"/>
                <a:cs typeface="Times New Roman" pitchFamily="18" charset="0"/>
              </a:rPr>
            </a:br>
            <a:r>
              <a:rPr lang="kk-KZ" sz="2800" i="1" dirty="0" smtClean="0">
                <a:latin typeface="Times New Roman" pitchFamily="18" charset="0"/>
                <a:cs typeface="Times New Roman" pitchFamily="18" charset="0"/>
              </a:rPr>
              <a:t/>
            </a:r>
            <a:br>
              <a:rPr lang="kk-KZ" sz="2800" i="1" dirty="0" smtClean="0">
                <a:latin typeface="Times New Roman" pitchFamily="18" charset="0"/>
                <a:cs typeface="Times New Roman" pitchFamily="18" charset="0"/>
              </a:rPr>
            </a:br>
            <a:r>
              <a:rPr lang="kk-KZ" sz="2000" i="1" dirty="0" smtClean="0">
                <a:latin typeface="Times New Roman" pitchFamily="18" charset="0"/>
                <a:cs typeface="Times New Roman" pitchFamily="18" charset="0"/>
              </a:rPr>
              <a:t>қазақ әдебиеті, 5-сынып</a:t>
            </a:r>
            <a:br>
              <a:rPr lang="kk-KZ" sz="2000" i="1" dirty="0" smtClean="0">
                <a:latin typeface="Times New Roman" pitchFamily="18" charset="0"/>
                <a:cs typeface="Times New Roman" pitchFamily="18" charset="0"/>
              </a:rPr>
            </a:br>
            <a:r>
              <a:rPr lang="kk-KZ" sz="2000" i="1" dirty="0">
                <a:latin typeface="Times New Roman" pitchFamily="18" charset="0"/>
                <a:cs typeface="Times New Roman" pitchFamily="18" charset="0"/>
              </a:rPr>
              <a:t/>
            </a:r>
            <a:br>
              <a:rPr lang="kk-KZ" sz="2000" i="1" dirty="0">
                <a:latin typeface="Times New Roman" pitchFamily="18" charset="0"/>
                <a:cs typeface="Times New Roman" pitchFamily="18" charset="0"/>
              </a:rPr>
            </a:br>
            <a:r>
              <a:rPr lang="kk-KZ" sz="2000" i="1" dirty="0" smtClean="0">
                <a:latin typeface="Times New Roman" pitchFamily="18" charset="0"/>
                <a:cs typeface="Times New Roman" pitchFamily="18" charset="0"/>
              </a:rPr>
              <a:t/>
            </a:r>
            <a:br>
              <a:rPr lang="kk-KZ" sz="2000" i="1" dirty="0" smtClean="0">
                <a:latin typeface="Times New Roman" pitchFamily="18" charset="0"/>
                <a:cs typeface="Times New Roman" pitchFamily="18" charset="0"/>
              </a:rPr>
            </a:br>
            <a:r>
              <a:rPr lang="kk-KZ" sz="2000" i="1" dirty="0">
                <a:latin typeface="Times New Roman" pitchFamily="18" charset="0"/>
                <a:cs typeface="Times New Roman" pitchFamily="18" charset="0"/>
              </a:rPr>
              <a:t/>
            </a:r>
            <a:br>
              <a:rPr lang="kk-KZ" sz="2000" i="1" dirty="0">
                <a:latin typeface="Times New Roman" pitchFamily="18" charset="0"/>
                <a:cs typeface="Times New Roman" pitchFamily="18" charset="0"/>
              </a:rPr>
            </a:br>
            <a:r>
              <a:rPr lang="kk-KZ" sz="2000" i="1" dirty="0" smtClean="0">
                <a:latin typeface="Times New Roman" pitchFamily="18" charset="0"/>
                <a:cs typeface="Times New Roman" pitchFamily="18" charset="0"/>
              </a:rPr>
              <a:t>                                                                    </a:t>
            </a:r>
            <a:endParaRPr lang="ru-RU" sz="1400" i="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81000" y="692696"/>
            <a:ext cx="8458200" cy="2088232"/>
          </a:xfrm>
        </p:spPr>
        <p:txBody>
          <a:bodyPr/>
          <a:lstStyle/>
          <a:p>
            <a:r>
              <a:rPr lang="kk-KZ" dirty="0" smtClean="0"/>
              <a:t>   </a:t>
            </a:r>
            <a:endParaRPr lang="ru-RU" dirty="0"/>
          </a:p>
        </p:txBody>
      </p:sp>
    </p:spTree>
    <p:extLst>
      <p:ext uri="{BB962C8B-B14F-4D97-AF65-F5344CB8AC3E}">
        <p14:creationId xmlns:p14="http://schemas.microsoft.com/office/powerpoint/2010/main" val="1723495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ятно 1 3"/>
          <p:cNvSpPr/>
          <p:nvPr/>
        </p:nvSpPr>
        <p:spPr>
          <a:xfrm rot="20643444">
            <a:off x="85795" y="340462"/>
            <a:ext cx="4968552" cy="213646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Оқу мақсаты</a:t>
            </a:r>
            <a:r>
              <a:rPr lang="kk-KZ" dirty="0" smtClean="0"/>
              <a:t>:</a:t>
            </a:r>
            <a:endParaRPr lang="ru-RU" dirty="0"/>
          </a:p>
        </p:txBody>
      </p:sp>
      <p:sp>
        <p:nvSpPr>
          <p:cNvPr id="5" name="Горизонтальный свиток 4"/>
          <p:cNvSpPr/>
          <p:nvPr/>
        </p:nvSpPr>
        <p:spPr>
          <a:xfrm>
            <a:off x="2339752" y="2780928"/>
            <a:ext cx="5697372" cy="273630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Әдеби шығарманың жанрына қарай фабуласы мен  сюжеттік дамуын сипаттау. (5.Т/Ж1)</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947339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980728"/>
            <a:ext cx="4114800" cy="5256584"/>
          </a:xfrm>
        </p:spPr>
        <p:txBody>
          <a:bodyPr>
            <a:normAutofit fontScale="92500" lnSpcReduction="10000"/>
          </a:bodyPr>
          <a:lstStyle/>
          <a:p>
            <a:r>
              <a:rPr lang="kk-KZ" dirty="0" smtClean="0">
                <a:latin typeface="Times New Roman" pitchFamily="18" charset="0"/>
                <a:cs typeface="Times New Roman" pitchFamily="18" charset="0"/>
              </a:rPr>
              <a:t>Ақыш Нұрдәулет Бәбиханұлы (1950ж.) – Қазақстан Жазушылар және Журналистер одағының мүшесі, филология ғылымдарының кандитаты, Республикалық «Жігер» жастар фестивалінің, Ж.Жабаев атындағы халықаралық сыйлықтың лауреаты, Қазақстан Республикасы Мәдениет министрлігі конкурсының жүлдегері, Халықаралық сыншы-әдебиетшілер Ассоциациясының дипломанты. </a:t>
            </a:r>
            <a:endParaRPr lang="ru-RU" dirty="0">
              <a:latin typeface="Times New Roman" pitchFamily="18" charset="0"/>
              <a:cs typeface="Times New Roman" pitchFamily="18" charset="0"/>
            </a:endParaRPr>
          </a:p>
        </p:txBody>
      </p:sp>
      <p:pic>
        <p:nvPicPr>
          <p:cNvPr id="1029" name="Picture 5" descr="C:\Users\Acer\Desktop\unnam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1556792"/>
            <a:ext cx="2759571" cy="3590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9590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7467600" cy="1296144"/>
          </a:xfrm>
        </p:spPr>
        <p:txBody>
          <a:bodyPr>
            <a:noAutofit/>
          </a:bodyPr>
          <a:lstStyle/>
          <a:p>
            <a:pPr algn="ctr"/>
            <a:r>
              <a:rPr lang="kk-KZ" sz="2800" b="1" dirty="0" smtClean="0">
                <a:latin typeface="Times New Roman" pitchFamily="18" charset="0"/>
                <a:cs typeface="Times New Roman" pitchFamily="18" charset="0"/>
              </a:rPr>
              <a:t>Шығарманың фабуласы дегеніміз </a:t>
            </a:r>
            <a:r>
              <a:rPr lang="kk-KZ" sz="2800" dirty="0" smtClean="0">
                <a:latin typeface="Times New Roman" pitchFamily="18" charset="0"/>
                <a:cs typeface="Times New Roman" pitchFamily="18" charset="0"/>
              </a:rPr>
              <a:t>– шығармадағы тұтас оқиғалар мазмұнын қысқаша баяндау.</a:t>
            </a:r>
            <a:endParaRPr lang="ru-RU" sz="2800" dirty="0">
              <a:latin typeface="Times New Roman" pitchFamily="18" charset="0"/>
              <a:cs typeface="Times New Roman" pitchFamily="18" charset="0"/>
            </a:endParaRPr>
          </a:p>
        </p:txBody>
      </p:sp>
      <p:sp>
        <p:nvSpPr>
          <p:cNvPr id="3" name="Объект 2"/>
          <p:cNvSpPr>
            <a:spLocks noGrp="1"/>
          </p:cNvSpPr>
          <p:nvPr>
            <p:ph sz="quarter" idx="1"/>
          </p:nvPr>
        </p:nvSpPr>
        <p:spPr>
          <a:xfrm>
            <a:off x="827584" y="1700808"/>
            <a:ext cx="7097216" cy="4773144"/>
          </a:xfrm>
        </p:spPr>
        <p:txBody>
          <a:bodyPr/>
          <a:lstStyle/>
          <a:p>
            <a:pPr algn="ctr"/>
            <a:r>
              <a:rPr lang="kk-KZ" dirty="0" smtClean="0"/>
              <a:t>«</a:t>
            </a:r>
            <a:r>
              <a:rPr lang="kk-KZ" sz="3200" b="1" i="1" dirty="0" smtClean="0">
                <a:latin typeface="Times New Roman" pitchFamily="18" charset="0"/>
                <a:cs typeface="Times New Roman" pitchFamily="18" charset="0"/>
              </a:rPr>
              <a:t>Нағыз </a:t>
            </a:r>
            <a:r>
              <a:rPr lang="kk-KZ" sz="3200" b="1" i="1" dirty="0" smtClean="0">
                <a:latin typeface="Times New Roman" pitchFamily="18" charset="0"/>
                <a:cs typeface="Times New Roman" pitchFamily="18" charset="0"/>
              </a:rPr>
              <a:t>әже қайда?» </a:t>
            </a:r>
            <a:r>
              <a:rPr lang="kk-KZ" sz="3200" b="1" i="1" dirty="0" smtClean="0">
                <a:latin typeface="Times New Roman" pitchFamily="18" charset="0"/>
                <a:cs typeface="Times New Roman" pitchFamily="18" charset="0"/>
              </a:rPr>
              <a:t>әңгімесінің фабуласы:</a:t>
            </a:r>
            <a:endParaRPr lang="kk-KZ" sz="1600" b="1" i="1" dirty="0" smtClean="0">
              <a:latin typeface="Times New Roman" pitchFamily="18" charset="0"/>
              <a:cs typeface="Times New Roman" pitchFamily="18" charset="0"/>
            </a:endParaRPr>
          </a:p>
          <a:p>
            <a:pPr algn="ctr"/>
            <a:endParaRPr lang="kk-KZ" sz="1600" b="1" i="1" dirty="0" smtClean="0">
              <a:latin typeface="Times New Roman" pitchFamily="18" charset="0"/>
              <a:cs typeface="Times New Roman" pitchFamily="18" charset="0"/>
            </a:endParaRPr>
          </a:p>
          <a:p>
            <a:pPr marL="731520" lvl="2" indent="0">
              <a:buNone/>
            </a:pPr>
            <a:r>
              <a:rPr lang="kk-KZ" b="1" i="1" dirty="0" smtClean="0">
                <a:latin typeface="Times New Roman" pitchFamily="18" charset="0"/>
                <a:cs typeface="Times New Roman" pitchFamily="18" charset="0"/>
              </a:rPr>
              <a:t>	Азат қыздары Ая мен Райханға үнемі ертегі айтып береді.  Ертегілерді әжесінен үйренгенін айтқанда, қыздарының ойында «Әже деген кім?» деген сұрақ қалыптасады. Азат нағыз әжені көрсетуге уәде береді. Бір күні Азаттың туысы Жолдастың Ажары оқуға түсіп, ауылдан анасы келеді. Азат пен оның жұбайы Балқыз қос бүлдіршінін ертіп, Жолдастың үйіне келеді. Әке әңгімесінен нағыз әже туралы ойлары қалыптасқан Ая мен Райханға , қалаша киінген, ертегі айтқысы келмеген  әже қыздардың көңілінен шықпайды. Азат қыздарына нағыз әжені көрсетуге уәде береді.</a:t>
            </a:r>
          </a:p>
        </p:txBody>
      </p:sp>
    </p:spTree>
    <p:extLst>
      <p:ext uri="{BB962C8B-B14F-4D97-AF65-F5344CB8AC3E}">
        <p14:creationId xmlns:p14="http://schemas.microsoft.com/office/powerpoint/2010/main" val="415433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5576" y="332656"/>
            <a:ext cx="7702624" cy="6042266"/>
          </a:xfrm>
        </p:spPr>
        <p:txBody>
          <a:bodyPr/>
          <a:lstStyle/>
          <a:p>
            <a:pPr algn="ctr"/>
            <a:r>
              <a:rPr lang="kk-KZ" dirty="0" smtClean="0"/>
              <a:t>Оқулықтың 144-бетіндегі, 2-тапсырма</a:t>
            </a:r>
          </a:p>
          <a:p>
            <a:pPr algn="ct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4235305831"/>
              </p:ext>
            </p:extLst>
          </p:nvPr>
        </p:nvGraphicFramePr>
        <p:xfrm>
          <a:off x="251521" y="836712"/>
          <a:ext cx="8640960" cy="5627772"/>
        </p:xfrm>
        <a:graphic>
          <a:graphicData uri="http://schemas.openxmlformats.org/drawingml/2006/table">
            <a:tbl>
              <a:tblPr firstRow="1" bandRow="1">
                <a:tableStyleId>{5C22544A-7EE6-4342-B048-85BDC9FD1C3A}</a:tableStyleId>
              </a:tblPr>
              <a:tblGrid>
                <a:gridCol w="2376263"/>
                <a:gridCol w="2520280"/>
                <a:gridCol w="3744417"/>
              </a:tblGrid>
              <a:tr h="831282">
                <a:tc>
                  <a:txBody>
                    <a:bodyPr/>
                    <a:lstStyle/>
                    <a:p>
                      <a:pPr algn="ctr"/>
                      <a:r>
                        <a:rPr lang="kk-KZ" dirty="0" smtClean="0"/>
                        <a:t>Композициялық элементтер</a:t>
                      </a:r>
                      <a:endParaRPr lang="ru-RU" dirty="0"/>
                    </a:p>
                  </a:txBody>
                  <a:tcPr/>
                </a:tc>
                <a:tc>
                  <a:txBody>
                    <a:bodyPr/>
                    <a:lstStyle/>
                    <a:p>
                      <a:pPr algn="ctr"/>
                      <a:r>
                        <a:rPr lang="kk-KZ" dirty="0" smtClean="0"/>
                        <a:t>Мазмұндық жоспар</a:t>
                      </a:r>
                      <a:endParaRPr lang="ru-RU" dirty="0"/>
                    </a:p>
                  </a:txBody>
                  <a:tcPr/>
                </a:tc>
                <a:tc>
                  <a:txBody>
                    <a:bodyPr/>
                    <a:lstStyle/>
                    <a:p>
                      <a:pPr algn="ctr"/>
                      <a:r>
                        <a:rPr lang="kk-KZ" dirty="0" smtClean="0"/>
                        <a:t>Әңгімеден үзінді</a:t>
                      </a:r>
                      <a:endParaRPr lang="ru-RU" dirty="0"/>
                    </a:p>
                  </a:txBody>
                  <a:tcPr/>
                </a:tc>
              </a:tr>
              <a:tr h="831282">
                <a:tc>
                  <a:txBody>
                    <a:bodyPr/>
                    <a:lstStyle/>
                    <a:p>
                      <a:r>
                        <a:rPr lang="kk-KZ" dirty="0" smtClean="0"/>
                        <a:t>Оқиғаның басталуы</a:t>
                      </a:r>
                      <a:endParaRPr lang="ru-RU" dirty="0"/>
                    </a:p>
                  </a:txBody>
                  <a:tcPr/>
                </a:tc>
                <a:tc>
                  <a:txBody>
                    <a:bodyPr/>
                    <a:lstStyle/>
                    <a:p>
                      <a:endParaRPr lang="ru-RU"/>
                    </a:p>
                  </a:txBody>
                  <a:tcPr/>
                </a:tc>
                <a:tc>
                  <a:txBody>
                    <a:bodyPr/>
                    <a:lstStyle/>
                    <a:p>
                      <a:r>
                        <a:rPr lang="kk-KZ" sz="1050" dirty="0" smtClean="0">
                          <a:latin typeface="Times New Roman" pitchFamily="18" charset="0"/>
                          <a:cs typeface="Times New Roman" pitchFamily="18" charset="0"/>
                        </a:rPr>
                        <a:t>Менің</a:t>
                      </a:r>
                      <a:r>
                        <a:rPr lang="kk-KZ" sz="1050" baseline="0" dirty="0" smtClean="0">
                          <a:latin typeface="Times New Roman" pitchFamily="18" charset="0"/>
                          <a:cs typeface="Times New Roman" pitchFamily="18" charset="0"/>
                        </a:rPr>
                        <a:t> оларға айтатыным, көбінесе, «Ер Төстік», «Құйыршық», «Түлкі мен тазы» сияқты киіз туырлықты көшпелі елдің баласының құлағына сіңісті халық ертегілері.</a:t>
                      </a:r>
                      <a:endParaRPr lang="ru-RU" sz="1050" dirty="0">
                        <a:latin typeface="Times New Roman" pitchFamily="18" charset="0"/>
                        <a:cs typeface="Times New Roman" pitchFamily="18" charset="0"/>
                      </a:endParaRPr>
                    </a:p>
                  </a:txBody>
                  <a:tcPr/>
                </a:tc>
              </a:tr>
              <a:tr h="831282">
                <a:tc>
                  <a:txBody>
                    <a:bodyPr/>
                    <a:lstStyle/>
                    <a:p>
                      <a:r>
                        <a:rPr lang="kk-KZ" dirty="0" smtClean="0"/>
                        <a:t>Оқиғаның байланысы</a:t>
                      </a:r>
                      <a:endParaRPr lang="ru-RU" dirty="0"/>
                    </a:p>
                  </a:txBody>
                  <a:tcPr/>
                </a:tc>
                <a:tc>
                  <a:txBody>
                    <a:bodyPr/>
                    <a:lstStyle/>
                    <a:p>
                      <a:endParaRPr lang="ru-RU" dirty="0"/>
                    </a:p>
                  </a:txBody>
                  <a:tcPr/>
                </a:tc>
                <a:tc>
                  <a:txBody>
                    <a:bodyPr/>
                    <a:lstStyle/>
                    <a:p>
                      <a:r>
                        <a:rPr lang="kk-KZ" sz="1050" dirty="0" smtClean="0"/>
                        <a:t>-</a:t>
                      </a:r>
                      <a:r>
                        <a:rPr lang="kk-KZ" sz="1050" dirty="0" smtClean="0">
                          <a:latin typeface="Times New Roman" pitchFamily="18" charset="0"/>
                          <a:cs typeface="Times New Roman" pitchFamily="18" charset="0"/>
                        </a:rPr>
                        <a:t>Мені тәрбиелеп , бағып-қаққан</a:t>
                      </a:r>
                      <a:r>
                        <a:rPr lang="kk-KZ" sz="1050" baseline="0" dirty="0" smtClean="0">
                          <a:latin typeface="Times New Roman" pitchFamily="18" charset="0"/>
                          <a:cs typeface="Times New Roman" pitchFamily="18" charset="0"/>
                        </a:rPr>
                        <a:t> ауылдағы кәрі әжем болатын. Жаңағы қызық ертегілерді мен сол кісіден естігенмін. </a:t>
                      </a:r>
                    </a:p>
                    <a:p>
                      <a:r>
                        <a:rPr lang="kk-KZ" sz="1050" baseline="0" dirty="0" smtClean="0">
                          <a:latin typeface="Times New Roman" pitchFamily="18" charset="0"/>
                          <a:cs typeface="Times New Roman" pitchFamily="18" charset="0"/>
                        </a:rPr>
                        <a:t>«Әже деген кім?» Бұл ойына келгенді төтесінен қойып қалатын Райханның сұрағы</a:t>
                      </a:r>
                      <a:endParaRPr lang="ru-RU" sz="1050" dirty="0">
                        <a:latin typeface="Times New Roman" pitchFamily="18" charset="0"/>
                        <a:cs typeface="Times New Roman" pitchFamily="18" charset="0"/>
                      </a:endParaRPr>
                    </a:p>
                  </a:txBody>
                  <a:tcPr/>
                </a:tc>
              </a:tr>
              <a:tr h="831282">
                <a:tc>
                  <a:txBody>
                    <a:bodyPr/>
                    <a:lstStyle/>
                    <a:p>
                      <a:r>
                        <a:rPr lang="kk-KZ" dirty="0" smtClean="0"/>
                        <a:t>Оқиғаның дамуы</a:t>
                      </a:r>
                      <a:endParaRPr lang="ru-RU" dirty="0"/>
                    </a:p>
                  </a:txBody>
                  <a:tcPr/>
                </a:tc>
                <a:tc>
                  <a:txBody>
                    <a:bodyPr/>
                    <a:lstStyle/>
                    <a:p>
                      <a:endParaRPr lang="ru-RU"/>
                    </a:p>
                  </a:txBody>
                  <a:tcPr/>
                </a:tc>
                <a:tc>
                  <a:txBody>
                    <a:bodyPr/>
                    <a:lstStyle/>
                    <a:p>
                      <a:r>
                        <a:rPr lang="kk-KZ" sz="1050" dirty="0" smtClean="0"/>
                        <a:t>Осы</a:t>
                      </a:r>
                      <a:r>
                        <a:rPr lang="kk-KZ" sz="1050" baseline="0" dirty="0" smtClean="0"/>
                        <a:t> күннен бастап кішкентайлар; «Бізге енді «әже» деген кісіні көрсет», - деп қыңқылдауды шығарды. Жан-жағымызды байқап көрсек, біз араласып жүрген таныстардың арасында кемпірі бар ешкім жоқ екен.</a:t>
                      </a:r>
                      <a:endParaRPr lang="ru-RU" sz="1050" dirty="0"/>
                    </a:p>
                  </a:txBody>
                  <a:tcPr/>
                </a:tc>
              </a:tr>
              <a:tr h="831282">
                <a:tc>
                  <a:txBody>
                    <a:bodyPr/>
                    <a:lstStyle/>
                    <a:p>
                      <a:r>
                        <a:rPr lang="kk-KZ" dirty="0" smtClean="0"/>
                        <a:t>Оқиғаның шиеленісуі</a:t>
                      </a:r>
                      <a:endParaRPr lang="ru-RU" dirty="0"/>
                    </a:p>
                  </a:txBody>
                  <a:tcPr/>
                </a:tc>
                <a:tc>
                  <a:txBody>
                    <a:bodyPr/>
                    <a:lstStyle/>
                    <a:p>
                      <a:endParaRPr lang="ru-RU" dirty="0"/>
                    </a:p>
                  </a:txBody>
                  <a:tcPr/>
                </a:tc>
                <a:tc>
                  <a:txBody>
                    <a:bodyPr/>
                    <a:lstStyle/>
                    <a:p>
                      <a:r>
                        <a:rPr lang="kk-KZ" sz="1050" dirty="0" smtClean="0">
                          <a:latin typeface="Times New Roman" pitchFamily="18" charset="0"/>
                          <a:cs typeface="Times New Roman" pitchFamily="18" charset="0"/>
                        </a:rPr>
                        <a:t>Бір күні зайыбым:</a:t>
                      </a:r>
                      <a:r>
                        <a:rPr lang="kk-KZ" sz="1050" baseline="0" dirty="0" smtClean="0">
                          <a:latin typeface="Times New Roman" pitchFamily="18" charset="0"/>
                          <a:cs typeface="Times New Roman" pitchFamily="18" charset="0"/>
                        </a:rPr>
                        <a:t> «Азат, әлгі Жолдастың Ажары оқуға түсіпті. Соның қуанышына осы сенбіге бәрімізді шақырып отыр «,-деді. Бұл жолы шақырылған жерге жалп етіп жетіп бара салмай, кәдімгідей мән беріп дайындалдық. </a:t>
                      </a:r>
                      <a:endParaRPr lang="ru-RU" sz="1050" dirty="0">
                        <a:latin typeface="Times New Roman" pitchFamily="18" charset="0"/>
                        <a:cs typeface="Times New Roman" pitchFamily="18" charset="0"/>
                      </a:endParaRPr>
                    </a:p>
                  </a:txBody>
                  <a:tcPr/>
                </a:tc>
              </a:tr>
              <a:tr h="484916">
                <a:tc>
                  <a:txBody>
                    <a:bodyPr/>
                    <a:lstStyle/>
                    <a:p>
                      <a:r>
                        <a:rPr lang="kk-KZ" dirty="0" smtClean="0"/>
                        <a:t>Оқиғаның шарықтау шегі</a:t>
                      </a:r>
                      <a:endParaRPr lang="ru-RU" dirty="0"/>
                    </a:p>
                  </a:txBody>
                  <a:tcPr/>
                </a:tc>
                <a:tc>
                  <a:txBody>
                    <a:bodyPr/>
                    <a:lstStyle/>
                    <a:p>
                      <a:endParaRPr lang="ru-RU"/>
                    </a:p>
                  </a:txBody>
                  <a:tcPr/>
                </a:tc>
                <a:tc>
                  <a:txBody>
                    <a:bodyPr/>
                    <a:lstStyle/>
                    <a:p>
                      <a:r>
                        <a:rPr lang="kk-KZ" sz="1050" dirty="0" smtClean="0">
                          <a:latin typeface="Times New Roman" pitchFamily="18" charset="0"/>
                          <a:cs typeface="Times New Roman" pitchFamily="18" charset="0"/>
                        </a:rPr>
                        <a:t>Біреуден ұрыс естіген адамдай болып, тымырайып үнсіз тұрған Ая екеуіміз.</a:t>
                      </a:r>
                      <a:endParaRPr lang="ru-RU" sz="1050" dirty="0">
                        <a:latin typeface="Times New Roman" pitchFamily="18" charset="0"/>
                        <a:cs typeface="Times New Roman" pitchFamily="18" charset="0"/>
                      </a:endParaRPr>
                    </a:p>
                  </a:txBody>
                  <a:tcPr/>
                </a:tc>
              </a:tr>
              <a:tr h="831282">
                <a:tc>
                  <a:txBody>
                    <a:bodyPr/>
                    <a:lstStyle/>
                    <a:p>
                      <a:r>
                        <a:rPr lang="kk-KZ" dirty="0" smtClean="0"/>
                        <a:t>Оқиғаның аяқталуы</a:t>
                      </a:r>
                      <a:endParaRPr lang="ru-RU" dirty="0"/>
                    </a:p>
                  </a:txBody>
                  <a:tcPr/>
                </a:tc>
                <a:tc>
                  <a:txBody>
                    <a:bodyPr/>
                    <a:lstStyle/>
                    <a:p>
                      <a:endParaRPr lang="ru-RU" dirty="0"/>
                    </a:p>
                  </a:txBody>
                  <a:tcPr/>
                </a:tc>
                <a:tc>
                  <a:txBody>
                    <a:bodyPr/>
                    <a:lstStyle/>
                    <a:p>
                      <a:r>
                        <a:rPr lang="kk-KZ" sz="1050" dirty="0" smtClean="0">
                          <a:latin typeface="Times New Roman" pitchFamily="18" charset="0"/>
                          <a:cs typeface="Times New Roman" pitchFamily="18" charset="0"/>
                        </a:rPr>
                        <a:t>«Папа, сен бізге бәрібір нағыз әжені көрсетесің ғой.»  Мен уәде еттім.</a:t>
                      </a:r>
                      <a:endParaRPr lang="ru-RU" sz="105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280444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p:txBody>
          <a:bodyPr/>
          <a:lstStyle/>
          <a:p>
            <a:pPr algn="ctr"/>
            <a:r>
              <a:rPr lang="kk-KZ" sz="2800" b="1" dirty="0" smtClean="0">
                <a:latin typeface="Times New Roman" pitchFamily="18" charset="0"/>
                <a:cs typeface="Times New Roman" pitchFamily="18" charset="0"/>
              </a:rPr>
              <a:t>Үйге тапсырма:</a:t>
            </a:r>
          </a:p>
          <a:p>
            <a:pPr algn="ctr"/>
            <a:endParaRPr lang="kk-KZ" sz="2800" b="1" dirty="0">
              <a:latin typeface="Times New Roman" pitchFamily="18" charset="0"/>
              <a:cs typeface="Times New Roman" pitchFamily="18" charset="0"/>
            </a:endParaRPr>
          </a:p>
          <a:p>
            <a:pPr algn="ctr"/>
            <a:endParaRPr lang="kk-KZ" sz="2800" b="1" dirty="0" smtClean="0">
              <a:latin typeface="Times New Roman" pitchFamily="18" charset="0"/>
              <a:cs typeface="Times New Roman" pitchFamily="18" charset="0"/>
            </a:endParaRPr>
          </a:p>
          <a:p>
            <a:r>
              <a:rPr lang="kk-KZ" dirty="0" smtClean="0"/>
              <a:t> </a:t>
            </a:r>
            <a:r>
              <a:rPr lang="kk-KZ" sz="2800" i="1" dirty="0" smtClean="0">
                <a:latin typeface="Times New Roman" pitchFamily="18" charset="0"/>
                <a:cs typeface="Times New Roman" pitchFamily="18" charset="0"/>
              </a:rPr>
              <a:t>Н.Ақыштың « Нағыз әже </a:t>
            </a:r>
            <a:r>
              <a:rPr lang="kk-KZ" sz="2800" i="1" dirty="0" smtClean="0">
                <a:latin typeface="Times New Roman" pitchFamily="18" charset="0"/>
                <a:cs typeface="Times New Roman" pitchFamily="18" charset="0"/>
              </a:rPr>
              <a:t>қайда?» </a:t>
            </a:r>
            <a:r>
              <a:rPr lang="kk-KZ" sz="2800" i="1" dirty="0" smtClean="0">
                <a:latin typeface="Times New Roman" pitchFamily="18" charset="0"/>
                <a:cs typeface="Times New Roman" pitchFamily="18" charset="0"/>
              </a:rPr>
              <a:t>әңгімесін толықтай оқып, мазмұнын түсіну</a:t>
            </a:r>
            <a:endParaRPr lang="kk-KZ" sz="2800" i="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746837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с двумя скругленными противолежащими углами 5"/>
          <p:cNvSpPr/>
          <p:nvPr/>
        </p:nvSpPr>
        <p:spPr>
          <a:xfrm>
            <a:off x="755576" y="476672"/>
            <a:ext cx="7488832" cy="57606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Кері байланыс «Шығу парағы».</a:t>
            </a:r>
            <a:endParaRPr lang="ru-RU" sz="2400" dirty="0">
              <a:latin typeface="Times New Roman" pitchFamily="18" charset="0"/>
              <a:cs typeface="Times New Roman" pitchFamily="18" charset="0"/>
            </a:endParaRPr>
          </a:p>
        </p:txBody>
      </p:sp>
      <p:sp>
        <p:nvSpPr>
          <p:cNvPr id="11" name="Овальная выноска 10"/>
          <p:cNvSpPr/>
          <p:nvPr/>
        </p:nvSpPr>
        <p:spPr>
          <a:xfrm>
            <a:off x="1115616" y="1268760"/>
            <a:ext cx="7416824" cy="388843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kk-KZ" sz="2400" dirty="0" smtClean="0">
                <a:latin typeface="Times New Roman" pitchFamily="18" charset="0"/>
                <a:cs typeface="Times New Roman" pitchFamily="18" charset="0"/>
              </a:rPr>
              <a:t>Маған ... қиын болды.</a:t>
            </a:r>
          </a:p>
          <a:p>
            <a:pPr marL="285750" indent="-285750" algn="ctr">
              <a:buFont typeface="Arial" pitchFamily="34" charset="0"/>
              <a:buChar char="•"/>
            </a:pPr>
            <a:r>
              <a:rPr lang="kk-KZ" sz="2400" dirty="0" smtClean="0">
                <a:latin typeface="Times New Roman" pitchFamily="18" charset="0"/>
                <a:cs typeface="Times New Roman" pitchFamily="18" charset="0"/>
              </a:rPr>
              <a:t>Мен ... тапсырмаларын орындадым.</a:t>
            </a:r>
          </a:p>
          <a:p>
            <a:pPr marL="285750" indent="-285750" algn="ctr">
              <a:buFont typeface="Arial" pitchFamily="34" charset="0"/>
              <a:buChar char="•"/>
            </a:pPr>
            <a:r>
              <a:rPr lang="kk-KZ" sz="2400" dirty="0" smtClean="0">
                <a:latin typeface="Times New Roman" pitchFamily="18" charset="0"/>
                <a:cs typeface="Times New Roman" pitchFamily="18" charset="0"/>
              </a:rPr>
              <a:t>Мен ... екендігін түсіндім.</a:t>
            </a:r>
          </a:p>
          <a:p>
            <a:pPr marL="285750" indent="-285750" algn="ctr">
              <a:buFont typeface="Arial" pitchFamily="34" charset="0"/>
              <a:buChar char="•"/>
            </a:pPr>
            <a:r>
              <a:rPr lang="kk-KZ" sz="2400" dirty="0" smtClean="0">
                <a:latin typeface="Times New Roman" pitchFamily="18" charset="0"/>
                <a:cs typeface="Times New Roman" pitchFamily="18" charset="0"/>
              </a:rPr>
              <a:t>Мен ... үйрендім.</a:t>
            </a:r>
          </a:p>
          <a:p>
            <a:pPr marL="285750" indent="-285750" algn="ctr">
              <a:buFont typeface="Arial" pitchFamily="34" charset="0"/>
              <a:buChar char="•"/>
            </a:pPr>
            <a:r>
              <a:rPr lang="kk-KZ" sz="2400" dirty="0" smtClean="0">
                <a:latin typeface="Times New Roman" pitchFamily="18" charset="0"/>
                <a:cs typeface="Times New Roman" pitchFamily="18" charset="0"/>
              </a:rPr>
              <a:t>Мені ... таңғалдырды</a:t>
            </a:r>
            <a:r>
              <a:rPr lang="kk-KZ" dirty="0" smtClean="0"/>
              <a:t>.</a:t>
            </a:r>
            <a:endParaRPr lang="ru-RU" dirty="0"/>
          </a:p>
        </p:txBody>
      </p:sp>
    </p:spTree>
    <p:extLst>
      <p:ext uri="{BB962C8B-B14F-4D97-AF65-F5344CB8AC3E}">
        <p14:creationId xmlns:p14="http://schemas.microsoft.com/office/powerpoint/2010/main" val="29147238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TotalTime>
  <Words>315</Words>
  <Application>Microsoft Office PowerPoint</Application>
  <PresentationFormat>Экран (4:3)</PresentationFormat>
  <Paragraphs>36</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Эркер</vt:lpstr>
      <vt:lpstr>Нұрдәулет Ақыштың  «Нағыз әже қайда? әңгімесі     қазақ әдебиеті, 5-сынып                                                                        </vt:lpstr>
      <vt:lpstr>Презентация PowerPoint</vt:lpstr>
      <vt:lpstr>Презентация PowerPoint</vt:lpstr>
      <vt:lpstr>Шығарманың фабуласы дегеніміз – шығармадағы тұтас оқиғалар мазмұнын қысқаша баяндау.</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Нұрдәулет Ақыш «Нағыз әже қайда? Әңгімесі     қазақ әдебиеті, 5-сынып                                                                        Пән мұғалімі: Ермекбаева Гүлден</dc:title>
  <dc:creator>Acer</dc:creator>
  <cp:lastModifiedBy>Пользователь Windows</cp:lastModifiedBy>
  <cp:revision>16</cp:revision>
  <dcterms:created xsi:type="dcterms:W3CDTF">2020-04-22T18:16:27Z</dcterms:created>
  <dcterms:modified xsi:type="dcterms:W3CDTF">2020-04-22T21:54:03Z</dcterms:modified>
</cp:coreProperties>
</file>