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5"/>
  </p:notesMasterIdLst>
  <p:sldIdLst>
    <p:sldId id="301" r:id="rId2"/>
    <p:sldId id="308" r:id="rId3"/>
    <p:sldId id="304" r:id="rId4"/>
  </p:sldIdLst>
  <p:sldSz cx="12169775" cy="685800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10" autoAdjust="0"/>
  </p:normalViewPr>
  <p:slideViewPr>
    <p:cSldViewPr>
      <p:cViewPr>
        <p:scale>
          <a:sx n="80" d="100"/>
          <a:sy n="80" d="100"/>
        </p:scale>
        <p:origin x="-7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E7EAD-D62C-4F02-8C27-245B1F147AC6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4350"/>
            <a:ext cx="45624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FC9C5-DE05-4CC2-89AD-19CE32604A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6106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FC9C5-DE05-4CC2-89AD-19CE32604A9C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216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2444" y="3124200"/>
            <a:ext cx="8214598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2444" y="5003322"/>
            <a:ext cx="8214598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12178" y="1111060"/>
            <a:ext cx="2286000" cy="507074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24312" y="4118128"/>
            <a:ext cx="3657600" cy="5111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7074" y="0"/>
            <a:ext cx="811318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7776" y="0"/>
            <a:ext cx="139298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18392" y="0"/>
            <a:ext cx="242054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18986" y="0"/>
            <a:ext cx="3064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53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697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67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29799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19807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296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2637" y="0"/>
            <a:ext cx="101415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1319" y="3429000"/>
            <a:ext cx="1724051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2993" y="4866752"/>
            <a:ext cx="853673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2121" y="5500632"/>
            <a:ext cx="182547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4899" y="5788152"/>
            <a:ext cx="365093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35370" y="4495800"/>
            <a:ext cx="486791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4170" y="4928702"/>
            <a:ext cx="811318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74640"/>
            <a:ext cx="2231125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9" y="274639"/>
            <a:ext cx="8011769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8489" y="1600200"/>
            <a:ext cx="993865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2444" y="2895600"/>
            <a:ext cx="8214598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2444" y="5010150"/>
            <a:ext cx="8214598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10361" y="1107395"/>
            <a:ext cx="2286000" cy="507074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24561" y="4115267"/>
            <a:ext cx="3657600" cy="5111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7074" y="0"/>
            <a:ext cx="811318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7776" y="0"/>
            <a:ext cx="139298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18392" y="0"/>
            <a:ext cx="242054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18986" y="0"/>
            <a:ext cx="3064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53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697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67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29799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19807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2637" y="0"/>
            <a:ext cx="101415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1319" y="3429000"/>
            <a:ext cx="1724051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3052" y="4866752"/>
            <a:ext cx="853673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2121" y="5500632"/>
            <a:ext cx="182547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4899" y="5791200"/>
            <a:ext cx="365093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0820" y="4479888"/>
            <a:ext cx="486791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08479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4230" y="4928702"/>
            <a:ext cx="811318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8489" y="1600200"/>
            <a:ext cx="486791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5683285" y="1600200"/>
            <a:ext cx="486791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10040064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8489" y="2362200"/>
            <a:ext cx="486791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818674" y="2362200"/>
            <a:ext cx="486791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8489" y="1569720"/>
            <a:ext cx="486791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80643" y="1569720"/>
            <a:ext cx="486791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62701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31497" y="3124756"/>
            <a:ext cx="6309360" cy="608489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66483" y="274320"/>
            <a:ext cx="2032352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16013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41344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66945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64116" y="0"/>
            <a:ext cx="405659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6553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55439" y="5715000"/>
            <a:ext cx="730187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405659" y="274320"/>
            <a:ext cx="7504695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62701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55439" y="5715000"/>
            <a:ext cx="730187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02594" y="3124756"/>
            <a:ext cx="6309360" cy="608489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14598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04619" y="264795"/>
            <a:ext cx="2028296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66945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64116" y="0"/>
            <a:ext cx="405659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6553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16013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41344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62701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8489" y="274638"/>
            <a:ext cx="993865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8489" y="1600200"/>
            <a:ext cx="993865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33749" y="1018310"/>
            <a:ext cx="2011680" cy="511131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32769" y="3676724"/>
            <a:ext cx="3200400" cy="486791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415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66945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64116" y="0"/>
            <a:ext cx="405659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6553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55439" y="5715000"/>
            <a:ext cx="730187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18930" y="5734050"/>
            <a:ext cx="811318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21" name="Rectangle 9"/>
          <p:cNvSpPr>
            <a:spLocks noGrp="1" noChangeArrowheads="1"/>
          </p:cNvSpPr>
          <p:nvPr>
            <p:ph type="title"/>
          </p:nvPr>
        </p:nvSpPr>
        <p:spPr>
          <a:xfrm>
            <a:off x="226971" y="142852"/>
            <a:ext cx="3465087" cy="928691"/>
          </a:xfrm>
        </p:spPr>
        <p:txBody>
          <a:bodyPr>
            <a:noAutofit/>
          </a:bodyPr>
          <a:lstStyle/>
          <a:p>
            <a:r>
              <a:rPr lang="kk-KZ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kk-KZ" sz="15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 білім беру мектебінің қазақ тілі мен әдебиеті пәнінің мұғалімі Төрехан   Жанаргүл </a:t>
            </a:r>
            <a:endParaRPr lang="en-US" sz="1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4149" name="Line 37"/>
          <p:cNvSpPr>
            <a:spLocks noChangeShapeType="1"/>
          </p:cNvSpPr>
          <p:nvPr/>
        </p:nvSpPr>
        <p:spPr bwMode="auto">
          <a:xfrm flipV="1">
            <a:off x="3107680" y="3933056"/>
            <a:ext cx="285752" cy="457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083611" y="648315"/>
            <a:ext cx="1337442" cy="781942"/>
            <a:chOff x="1403" y="1538"/>
            <a:chExt cx="713" cy="555"/>
          </a:xfrm>
        </p:grpSpPr>
        <p:sp>
          <p:nvSpPr>
            <p:cNvPr id="474152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00"/>
            </a:p>
          </p:txBody>
        </p:sp>
        <p:sp>
          <p:nvSpPr>
            <p:cNvPr id="474153" name="Line 41"/>
            <p:cNvSpPr>
              <a:spLocks noChangeShapeType="1"/>
            </p:cNvSpPr>
            <p:nvPr/>
          </p:nvSpPr>
          <p:spPr bwMode="auto">
            <a:xfrm flipV="1">
              <a:off x="1403" y="1538"/>
              <a:ext cx="324" cy="5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00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707413" y="5272745"/>
            <a:ext cx="1259234" cy="269875"/>
            <a:chOff x="1444" y="3218"/>
            <a:chExt cx="672" cy="192"/>
          </a:xfrm>
        </p:grpSpPr>
        <p:sp>
          <p:nvSpPr>
            <p:cNvPr id="474155" name="Line 43"/>
            <p:cNvSpPr>
              <a:spLocks noChangeShapeType="1"/>
            </p:cNvSpPr>
            <p:nvPr/>
          </p:nvSpPr>
          <p:spPr bwMode="auto">
            <a:xfrm>
              <a:off x="1732" y="341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4156" name="Line 44"/>
            <p:cNvSpPr>
              <a:spLocks noChangeShapeType="1"/>
            </p:cNvSpPr>
            <p:nvPr/>
          </p:nvSpPr>
          <p:spPr bwMode="auto">
            <a:xfrm>
              <a:off x="1444" y="3218"/>
              <a:ext cx="28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4157" name="AutoShape 45"/>
          <p:cNvSpPr>
            <a:spLocks noChangeArrowheads="1"/>
          </p:cNvSpPr>
          <p:nvPr/>
        </p:nvSpPr>
        <p:spPr bwMode="gray">
          <a:xfrm>
            <a:off x="4513251" y="142853"/>
            <a:ext cx="7429552" cy="928691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l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критерийі: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- Ертегідегі негізгі кейіпкерлердің портретін жинақтайды.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 Кейіпкердің образға қызмет етіп тұрған маңызды әрекеттерін талдайды.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Жинақталған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ақпараттар негізінде кейіпкер образына қатысты өз көзқарасын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74159" name="AutoShape 47"/>
          <p:cNvSpPr>
            <a:spLocks noChangeArrowheads="1"/>
          </p:cNvSpPr>
          <p:nvPr/>
        </p:nvSpPr>
        <p:spPr bwMode="gray">
          <a:xfrm>
            <a:off x="4180586" y="1071544"/>
            <a:ext cx="7833655" cy="2141431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Сабақ  мақсаттары: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Барлық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оқушылар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Ертегідегі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негізгі кейіпкерлердің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портретін жинақтай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алады.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Кейіпкердің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образға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қызмет етіп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тұрған маңызды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әрекеттерін талдай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Оқушылардың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көпшілігі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Ертегі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желісі бойынша сұрақтарға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жауап беріп,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мазмұнын айта отыра кейіпкерлер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портреті мен іс-әрекеті арқылы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образын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аша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алады.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Кейбір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оқушылар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Көркем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шығармадан алған әсерін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сипаттап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   басты кейіпкерге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хат,өлең жаза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алады, оны басқа кейіпкермен салыстырып 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ой түйе алады.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4161" name="AutoShape 49"/>
          <p:cNvSpPr>
            <a:spLocks noChangeArrowheads="1"/>
          </p:cNvSpPr>
          <p:nvPr/>
        </p:nvSpPr>
        <p:spPr bwMode="gray">
          <a:xfrm>
            <a:off x="3247086" y="3284983"/>
            <a:ext cx="8820300" cy="1905361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    Тілдік мақсаттар: 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Пәнге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қатысты сөздік қор мен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терминдер: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Ерлік, адал серік,Керқұла, Кендебайдың дүниеге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келуі, Хан бұйрығы, Кендебайдың биені күзетуі.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Диалог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құруға/ шығарма жазуға </a:t>
            </a:r>
            <a:r>
              <a:rPr lang="kk-KZ" sz="1600" b="1">
                <a:latin typeface="Times New Roman" pitchFamily="18" charset="0"/>
                <a:cs typeface="Times New Roman" pitchFamily="18" charset="0"/>
              </a:rPr>
              <a:t>арналған </a:t>
            </a:r>
            <a:r>
              <a:rPr lang="kk-KZ" sz="1600" b="1" smtClean="0">
                <a:latin typeface="Times New Roman" pitchFamily="18" charset="0"/>
                <a:cs typeface="Times New Roman" pitchFamily="18" charset="0"/>
              </a:rPr>
              <a:t>тіркестер: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Кендебайдың </a:t>
            </a:r>
            <a:r>
              <a:rPr lang="kk-KZ" sz="1600">
                <a:latin typeface="Times New Roman" pitchFamily="18" charset="0"/>
                <a:cs typeface="Times New Roman" pitchFamily="18" charset="0"/>
              </a:rPr>
              <a:t>әкесі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ортасында бір арал бар, Қозы бағып </a:t>
            </a:r>
            <a:r>
              <a:rPr lang="kk-KZ" sz="1600">
                <a:latin typeface="Times New Roman" pitchFamily="18" charset="0"/>
                <a:cs typeface="Times New Roman" pitchFamily="18" charset="0"/>
              </a:rPr>
              <a:t>жүрген 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бала,Айырылғырдың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суы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айырыл 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  Талқылауға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арналған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сұрақтар: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Кендебайға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ұқсағың келе ме?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Қай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қасиеті көбірек ұнады? Қазіргі жастар бойынан осындай қасиеттер кездесе ме?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Сен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осы ертегіге қандай өзгеріс енгізер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едің ?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4163" name="Oval 51"/>
          <p:cNvSpPr>
            <a:spLocks noChangeArrowheads="1"/>
          </p:cNvSpPr>
          <p:nvPr/>
        </p:nvSpPr>
        <p:spPr bwMode="gray">
          <a:xfrm>
            <a:off x="4314250" y="571480"/>
            <a:ext cx="270439" cy="201612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74164" name="Oval 52"/>
          <p:cNvSpPr>
            <a:spLocks noChangeArrowheads="1"/>
          </p:cNvSpPr>
          <p:nvPr/>
        </p:nvSpPr>
        <p:spPr bwMode="gray">
          <a:xfrm>
            <a:off x="3986122" y="1868491"/>
            <a:ext cx="270439" cy="2032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74165" name="Oval 53"/>
          <p:cNvSpPr>
            <a:spLocks noChangeArrowheads="1"/>
          </p:cNvSpPr>
          <p:nvPr/>
        </p:nvSpPr>
        <p:spPr bwMode="gray">
          <a:xfrm flipV="1">
            <a:off x="3179865" y="3825898"/>
            <a:ext cx="290026" cy="21431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74169" name="AutoShape 57"/>
          <p:cNvSpPr>
            <a:spLocks noChangeArrowheads="1"/>
          </p:cNvSpPr>
          <p:nvPr/>
        </p:nvSpPr>
        <p:spPr bwMode="gray">
          <a:xfrm>
            <a:off x="4069310" y="5190345"/>
            <a:ext cx="7730249" cy="614918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Құндылықтарға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баулу: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қарапайымдылыққа, жанашырлыққа,адамгершілікке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баулу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4171" name="Oval 59"/>
          <p:cNvSpPr>
            <a:spLocks noChangeArrowheads="1"/>
          </p:cNvSpPr>
          <p:nvPr/>
        </p:nvSpPr>
        <p:spPr bwMode="gray">
          <a:xfrm>
            <a:off x="3882595" y="5417267"/>
            <a:ext cx="270439" cy="203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13087" y="1155576"/>
            <a:ext cx="3727626" cy="3227769"/>
            <a:chOff x="192" y="1631"/>
            <a:chExt cx="1572" cy="1481"/>
          </a:xfrm>
        </p:grpSpPr>
        <p:sp>
          <p:nvSpPr>
            <p:cNvPr id="474173" name="Oval 61"/>
            <p:cNvSpPr>
              <a:spLocks noChangeArrowheads="1"/>
            </p:cNvSpPr>
            <p:nvPr/>
          </p:nvSpPr>
          <p:spPr bwMode="gray">
            <a:xfrm>
              <a:off x="192" y="1631"/>
              <a:ext cx="111" cy="26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474174" name="Oval 62"/>
            <p:cNvSpPr>
              <a:spLocks noChangeArrowheads="1"/>
            </p:cNvSpPr>
            <p:nvPr/>
          </p:nvSpPr>
          <p:spPr bwMode="gray">
            <a:xfrm>
              <a:off x="303" y="1740"/>
              <a:ext cx="1461" cy="26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474175" name="Oval 63"/>
            <p:cNvSpPr>
              <a:spLocks noChangeArrowheads="1"/>
            </p:cNvSpPr>
            <p:nvPr/>
          </p:nvSpPr>
          <p:spPr bwMode="gray">
            <a:xfrm>
              <a:off x="288" y="1754"/>
              <a:ext cx="1461" cy="26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474176" name="Oval 64"/>
            <p:cNvSpPr>
              <a:spLocks noChangeArrowheads="1"/>
            </p:cNvSpPr>
            <p:nvPr/>
          </p:nvSpPr>
          <p:spPr bwMode="gray">
            <a:xfrm>
              <a:off x="375" y="1814"/>
              <a:ext cx="1317" cy="261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474177" name="Oval 65"/>
            <p:cNvSpPr>
              <a:spLocks noChangeArrowheads="1"/>
            </p:cNvSpPr>
            <p:nvPr/>
          </p:nvSpPr>
          <p:spPr bwMode="gray">
            <a:xfrm>
              <a:off x="396" y="1835"/>
              <a:ext cx="1276" cy="127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74178" name="Oval 66"/>
            <p:cNvSpPr>
              <a:spLocks noChangeArrowheads="1"/>
            </p:cNvSpPr>
            <p:nvPr/>
          </p:nvSpPr>
          <p:spPr bwMode="gray">
            <a:xfrm>
              <a:off x="412" y="1842"/>
              <a:ext cx="1246" cy="124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74179" name="Oval 67"/>
            <p:cNvSpPr>
              <a:spLocks noChangeArrowheads="1"/>
            </p:cNvSpPr>
            <p:nvPr/>
          </p:nvSpPr>
          <p:spPr bwMode="gray">
            <a:xfrm>
              <a:off x="426" y="1854"/>
              <a:ext cx="1184" cy="116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74180" name="Oval 68"/>
            <p:cNvSpPr>
              <a:spLocks noChangeArrowheads="1"/>
            </p:cNvSpPr>
            <p:nvPr/>
          </p:nvSpPr>
          <p:spPr bwMode="gray">
            <a:xfrm>
              <a:off x="480" y="1872"/>
              <a:ext cx="1053" cy="945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39" name="AutoShape 57"/>
          <p:cNvSpPr>
            <a:spLocks noChangeArrowheads="1"/>
          </p:cNvSpPr>
          <p:nvPr/>
        </p:nvSpPr>
        <p:spPr bwMode="gray">
          <a:xfrm>
            <a:off x="4018451" y="5805263"/>
            <a:ext cx="4802740" cy="808927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Алдыңғы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оқу: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әдеби шығарманың жанрына қарай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фабуласы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мен сюжеттік дамуын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сипаттайды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96011" y="2142259"/>
            <a:ext cx="26914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5-сынып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Таза,мінсіз асыл сөз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:Керқұла атты Кендебай ертегісі. Кендебайдың ерліктері</a:t>
            </a:r>
            <a:endParaRPr lang="en-US" i="1" dirty="0">
              <a:solidFill>
                <a:srgbClr val="000000"/>
              </a:solidFill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250557" y="1945128"/>
            <a:ext cx="735566" cy="475760"/>
            <a:chOff x="1492" y="1538"/>
            <a:chExt cx="624" cy="240"/>
          </a:xfrm>
        </p:grpSpPr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00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00"/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2583289" y="5291945"/>
            <a:ext cx="1383358" cy="966789"/>
            <a:chOff x="1444" y="3218"/>
            <a:chExt cx="672" cy="192"/>
          </a:xfrm>
        </p:grpSpPr>
        <p:sp>
          <p:nvSpPr>
            <p:cNvPr id="47" name="Line 43"/>
            <p:cNvSpPr>
              <a:spLocks noChangeShapeType="1"/>
            </p:cNvSpPr>
            <p:nvPr/>
          </p:nvSpPr>
          <p:spPr bwMode="auto">
            <a:xfrm>
              <a:off x="1732" y="3410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1444" y="3218"/>
              <a:ext cx="28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" name="Oval 59"/>
          <p:cNvSpPr>
            <a:spLocks noChangeArrowheads="1"/>
          </p:cNvSpPr>
          <p:nvPr/>
        </p:nvSpPr>
        <p:spPr bwMode="gray">
          <a:xfrm>
            <a:off x="3906948" y="6157134"/>
            <a:ext cx="270439" cy="203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73852" y="4471050"/>
            <a:ext cx="3429024" cy="21431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kk-KZ" sz="17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1700" b="1" dirty="0"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1700" b="1" dirty="0" smtClean="0"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1700" dirty="0">
                <a:latin typeface="Times New Roman" pitchFamily="18" charset="0"/>
                <a:cs typeface="Times New Roman" pitchFamily="18" charset="0"/>
              </a:rPr>
              <a:t>Көркем шығармадағы кейіпкерлер портреті мен іс-әрекеті арқылы  образын ашу. (5.Т/Ж3)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700" dirty="0">
                <a:latin typeface="Times New Roman" pitchFamily="18" charset="0"/>
                <a:cs typeface="Times New Roman" pitchFamily="18" charset="0"/>
              </a:rPr>
              <a:t>Көркем шығармадан алған әсерін сипаттап авторға хат,өлең жазу А/И3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  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AutoShape 57"/>
          <p:cNvSpPr>
            <a:spLocks noChangeArrowheads="1"/>
          </p:cNvSpPr>
          <p:nvPr/>
        </p:nvSpPr>
        <p:spPr bwMode="gray">
          <a:xfrm>
            <a:off x="8821191" y="5805263"/>
            <a:ext cx="2808312" cy="808927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Пәнаралық байланыс: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тарих,тіл.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1060755"/>
              </p:ext>
            </p:extLst>
          </p:nvPr>
        </p:nvGraphicFramePr>
        <p:xfrm>
          <a:off x="108223" y="571481"/>
          <a:ext cx="12061553" cy="63756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1726"/>
                <a:gridCol w="1559683"/>
                <a:gridCol w="1559683"/>
                <a:gridCol w="2703451"/>
                <a:gridCol w="3015389"/>
                <a:gridCol w="1871621"/>
              </a:tblGrid>
              <a:tr h="381379"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Деңгей</a:t>
                      </a:r>
                    </a:p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лер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rgbClr val="1AD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Мақсаты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rgbClr val="1AD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Жұмыс түрі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rgbClr val="1AD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Әдіс-тәсілдер мен тапсырмалар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r>
                        <a:rPr lang="kk-KZ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критерийлері </a:t>
                      </a:r>
                    </a:p>
                    <a:p>
                      <a:pPr algn="ctr"/>
                      <a:r>
                        <a:rPr lang="kk-KZ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дескрипторлар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rgbClr val="1AD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>
                    <a:solidFill>
                      <a:srgbClr val="1ADDF2"/>
                    </a:solidFill>
                  </a:tcPr>
                </a:tc>
              </a:tr>
              <a:tr h="821431"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Білу</a:t>
                      </a:r>
                    </a:p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Түсіну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smtClean="0">
                          <a:latin typeface="Times New Roman" pitchFamily="18" charset="0"/>
                          <a:cs typeface="Times New Roman" pitchFamily="18" charset="0"/>
                        </a:rPr>
                        <a:t>ЖПА: 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Менің сіздерге таныстырғым келеді... </a:t>
                      </a:r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«Күн сәулесі түседі»</a:t>
                      </a:r>
                    </a:p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Қанатты сөздің мағынасын түсіну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Жеке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«Сен маған,мен саған»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әдісімен сұрақтарға жауап береді.</a:t>
                      </a:r>
                      <a:r>
                        <a:rPr kumimoji="0" lang="kk-KZ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 қасиет дегеніміз не? Бақ,бақыт дегенді қалай түсінесіңдер? Бақыт қонады дегенді қалай түсіндірер едіңдер?</a:t>
                      </a:r>
                      <a:endParaRPr kumimoji="0" lang="ru-RU" sz="10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 критерийі:</a:t>
                      </a:r>
                      <a:endParaRPr lang="ru-RU" sz="10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Сұрақты  түсінеді, өз ойын айтады.</a:t>
                      </a:r>
                    </a:p>
                    <a:p>
                      <a:r>
                        <a:rPr lang="kk-KZ" sz="1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Дескриптор:</a:t>
                      </a:r>
                      <a:endParaRPr lang="ru-RU" sz="10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1.Сұрақты тыңдайды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Өз ойын айтады.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</a:tr>
              <a:tr h="821431"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Қолдану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Нақты ақпаратты анықтау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Жұппен,топпен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«Хикаят</a:t>
                      </a:r>
                      <a:r>
                        <a:rPr lang="kk-KZ" sz="10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тізбегі» әдісімен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ертегі мазмұны бойынша қате орналасқан жоспар атауларын ретімен орналастырады.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 критерийі:</a:t>
                      </a:r>
                    </a:p>
                    <a:p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Нақты ақпаратты анықтайды</a:t>
                      </a:r>
                    </a:p>
                    <a:p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Дескриптор: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1.Жүйелілікті табу үшін оқиды.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Жоспарды ретімен орналастырады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</a:tr>
              <a:tr h="2141589"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Талдау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Ертегі мазмұны бойынша өз ойларын білдіреді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Топпен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“4 сөйлем әдісі”</a:t>
                      </a:r>
                    </a:p>
                    <a:p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1-топ: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Кендебайға ұқсағың келеме? Қай қасиеті көбірек ұнады?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 топ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:Қазіргі жастар бойынан осындай қасиеттер кездесе ме?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3- топ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Сен осы ертегіге қандай өзгеріс енгізер едің? 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4-топ: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Ертегіден қандай тәрбие алар едің?</a:t>
                      </a:r>
                    </a:p>
                    <a:p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Оқулықпен жұмыс</a:t>
                      </a:r>
                      <a:r>
                        <a:rPr kumimoji="0" lang="kk-KZ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Кендебайдың бойындағы қасиеттерді ашады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1-топ:</a:t>
                      </a:r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Қайырымдылығы,Қамқорлығы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 топ:</a:t>
                      </a:r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Жанашырлы,Кішіпейілділігі: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3- топ: </a:t>
                      </a:r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Адалдығы Шыдамдылығы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4-топ: </a:t>
                      </a:r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Ақылдығы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 критерийі: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Ертегідегі негізгі кейіпкерлердің портретін жинақтайды. 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Дескриптор: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Сұраққа ауызша жауап береді,өз ойын айтады.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kk-KZ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2.Топпен ақылдасып</a:t>
                      </a: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Кендебайдың бойындағы қасиеттерді ашады.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Бағалау сэндвичі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</a:tr>
              <a:tr h="1114800"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Жинақ</a:t>
                      </a:r>
                    </a:p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тау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Өз</a:t>
                      </a:r>
                      <a:r>
                        <a:rPr lang="kk-KZ" sz="1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ойларын жазбаша жеткізу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Жеке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«Сәйкестендіру» әдісі арқылы кейіпкерлердің әрекеті мен портретін сәйкестендіру: </a:t>
                      </a:r>
                      <a:r>
                        <a:rPr kumimoji="0" lang="kk-KZ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Ерекше қабілетті оқушылар: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Ерекше қажеттілігі бар оқушылар.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 критерийі: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Кейіпкердің образға қызмет етіп тұрған маңызды әрекеттерін талдайды. </a:t>
                      </a:r>
                      <a:r>
                        <a:rPr lang="kk-KZ" sz="1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Дескриптор:</a:t>
                      </a:r>
                      <a:endParaRPr lang="ru-RU" sz="10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Кейіпкерлердің жалпы әрекеті мен портретін сәйкестендіреді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</a:tr>
              <a:tr h="889257">
                <a:tc>
                  <a:txBody>
                    <a:bodyPr/>
                    <a:lstStyle/>
                    <a:p>
                      <a:r>
                        <a:rPr lang="kk-KZ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Сабақ бойынша </a:t>
                      </a:r>
                    </a:p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қорытынды жасау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>
                  <a:txBody>
                    <a:bodyPr/>
                    <a:lstStyle/>
                    <a:p>
                      <a:r>
                        <a:rPr lang="kk-KZ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Жеке</a:t>
                      </a:r>
                    </a:p>
                  </a:txBody>
                  <a:tcPr marL="121698" marR="121698"/>
                </a:tc>
                <a:tc gridSpan="2">
                  <a:txBody>
                    <a:bodyPr/>
                    <a:lstStyle/>
                    <a:p>
                      <a:endParaRPr lang="ru-RU" sz="10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  <a:tc hMerge="1"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/>
                </a:tc>
              </a:tr>
            </a:tbl>
          </a:graphicData>
        </a:graphic>
      </p:graphicFrame>
      <p:sp>
        <p:nvSpPr>
          <p:cNvPr id="5" name="CustomShape 5"/>
          <p:cNvSpPr txBox="1">
            <a:spLocks/>
          </p:cNvSpPr>
          <p:nvPr/>
        </p:nvSpPr>
        <p:spPr>
          <a:xfrm>
            <a:off x="3422731" y="116632"/>
            <a:ext cx="5324314" cy="288032"/>
          </a:xfrm>
          <a:prstGeom prst="flowChartAlternateProcess">
            <a:avLst/>
          </a:prstGeom>
          <a:solidFill>
            <a:srgbClr val="A7DCE3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000" tIns="45000" rIns="90000" bIns="4500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kk-KZ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kk-KZ" sz="1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дидактикалық  бөлімі</a:t>
            </a:r>
            <a:endParaRPr lang="ru-RU" sz="16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600" b="1" i="1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5-конечная звезда 1"/>
          <p:cNvSpPr/>
          <p:nvPr/>
        </p:nvSpPr>
        <p:spPr>
          <a:xfrm>
            <a:off x="10505969" y="1196752"/>
            <a:ext cx="475462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C:\Users\Акмарал\Desktop\img1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21892" y="1844824"/>
            <a:ext cx="1175062" cy="799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 descr="C:\Users\Акмарал\Desktop\image0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94673" y="3789040"/>
            <a:ext cx="1728193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Admin\Desktop\фото практика\DSC_0472.JPG"/>
          <p:cNvPicPr/>
          <p:nvPr/>
        </p:nvPicPr>
        <p:blipFill rotWithShape="1">
          <a:blip r:embed="rId4" cstate="print"/>
          <a:srcRect l="10144" t="10885" r="22826" b="25178"/>
          <a:stretch/>
        </p:blipFill>
        <p:spPr bwMode="auto">
          <a:xfrm>
            <a:off x="4716735" y="6165303"/>
            <a:ext cx="2087880" cy="6926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50036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AutoShape 2"/>
          <p:cNvSpPr>
            <a:spLocks noChangeArrowheads="1"/>
          </p:cNvSpPr>
          <p:nvPr/>
        </p:nvSpPr>
        <p:spPr bwMode="gray">
          <a:xfrm>
            <a:off x="5084755" y="1714488"/>
            <a:ext cx="6465238" cy="1313558"/>
          </a:xfrm>
          <a:prstGeom prst="roundRect">
            <a:avLst>
              <a:gd name="adj" fmla="val 11505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1060" name="AutoShape 4"/>
          <p:cNvSpPr>
            <a:spLocks noChangeArrowheads="1"/>
          </p:cNvSpPr>
          <p:nvPr/>
        </p:nvSpPr>
        <p:spPr bwMode="gray">
          <a:xfrm>
            <a:off x="5229193" y="3212976"/>
            <a:ext cx="6356420" cy="1728192"/>
          </a:xfrm>
          <a:prstGeom prst="roundRect">
            <a:avLst>
              <a:gd name="adj" fmla="val 11505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/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kern="0" dirty="0" err="1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kern="0" dirty="0" err="1">
                <a:latin typeface="Times New Roman" pitchFamily="18" charset="0"/>
                <a:cs typeface="Times New Roman" pitchFamily="18" charset="0"/>
              </a:rPr>
              <a:t>игеруге</a:t>
            </a: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>
                <a:latin typeface="Times New Roman" pitchFamily="18" charset="0"/>
                <a:cs typeface="Times New Roman" pitchFamily="18" charset="0"/>
              </a:rPr>
              <a:t>қадамдар</a:t>
            </a: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>
                <a:latin typeface="Times New Roman" pitchFamily="18" charset="0"/>
                <a:cs typeface="Times New Roman" pitchFamily="18" charset="0"/>
              </a:rPr>
              <a:t>тапсырмасын</a:t>
            </a: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 smtClean="0">
                <a:latin typeface="Times New Roman" pitchFamily="18" charset="0"/>
                <a:cs typeface="Times New Roman" pitchFamily="18" charset="0"/>
              </a:rPr>
              <a:t>реттеп</a:t>
            </a:r>
            <a:endParaRPr lang="ru-RU" sz="1600" b="1" kern="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kern="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kern="0" dirty="0" err="1" smtClean="0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600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 smtClean="0"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1600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kern="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kern="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0"/>
            <a:endParaRPr lang="ru-RU" sz="1600" b="1" kern="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өздігінен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әрекетке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түсіруді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1062" name="Text Box 6"/>
          <p:cNvSpPr txBox="1">
            <a:spLocks noChangeArrowheads="1"/>
          </p:cNvSpPr>
          <p:nvPr/>
        </p:nvSpPr>
        <p:spPr bwMode="gray">
          <a:xfrm>
            <a:off x="5299069" y="1643051"/>
            <a:ext cx="6143668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1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kern="0" dirty="0" err="1" smtClean="0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игеруге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kern="0" dirty="0" err="1" smtClean="0">
                <a:latin typeface="Times New Roman" pitchFamily="18" charset="0"/>
                <a:cs typeface="Times New Roman" pitchFamily="18" charset="0"/>
              </a:rPr>
              <a:t>қадамдар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kern="0" dirty="0" err="1" smtClean="0">
                <a:latin typeface="Times New Roman" pitchFamily="18" charset="0"/>
                <a:cs typeface="Times New Roman" pitchFamily="18" charset="0"/>
              </a:rPr>
              <a:t>тапсырмасын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kern="0" dirty="0" err="1" smtClean="0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kern="0" dirty="0" err="1" smtClean="0">
                <a:latin typeface="Times New Roman" pitchFamily="18" charset="0"/>
                <a:cs typeface="Times New Roman" pitchFamily="18" charset="0"/>
              </a:rPr>
              <a:t>құрастырып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сапалы сабақ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жоспарын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құрастыру бойынша;</a:t>
            </a:r>
          </a:p>
          <a:p>
            <a:pPr lvl="0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gray">
          <a:xfrm>
            <a:off x="5229195" y="5214950"/>
            <a:ext cx="4667193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endParaRPr lang="en-US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1065" name="AutoShape 9"/>
          <p:cNvSpPr>
            <a:spLocks noChangeArrowheads="1"/>
          </p:cNvSpPr>
          <p:nvPr/>
        </p:nvSpPr>
        <p:spPr bwMode="gray">
          <a:xfrm>
            <a:off x="4301668" y="2082452"/>
            <a:ext cx="783087" cy="381000"/>
          </a:xfrm>
          <a:prstGeom prst="rightArrow">
            <a:avLst>
              <a:gd name="adj1" fmla="val 50000"/>
              <a:gd name="adj2" fmla="val 52778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1067" name="AutoShape 11"/>
          <p:cNvSpPr>
            <a:spLocks noChangeArrowheads="1"/>
          </p:cNvSpPr>
          <p:nvPr/>
        </p:nvSpPr>
        <p:spPr bwMode="gray">
          <a:xfrm>
            <a:off x="4478883" y="3696072"/>
            <a:ext cx="843038" cy="381000"/>
          </a:xfrm>
          <a:prstGeom prst="rightArrow">
            <a:avLst>
              <a:gd name="adj1" fmla="val 50000"/>
              <a:gd name="adj2" fmla="val 52778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grpSp>
        <p:nvGrpSpPr>
          <p:cNvPr id="2" name="Группа 23"/>
          <p:cNvGrpSpPr/>
          <p:nvPr/>
        </p:nvGrpSpPr>
        <p:grpSpPr>
          <a:xfrm>
            <a:off x="972320" y="1714452"/>
            <a:ext cx="3413838" cy="994468"/>
            <a:chOff x="1214414" y="1222448"/>
            <a:chExt cx="2295525" cy="1890634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1214414" y="1222448"/>
              <a:ext cx="2295525" cy="1890634"/>
              <a:chOff x="471" y="7"/>
              <a:chExt cx="1161" cy="1804"/>
            </a:xfrm>
          </p:grpSpPr>
          <p:sp>
            <p:nvSpPr>
              <p:cNvPr id="301076" name="Oval 20"/>
              <p:cNvSpPr>
                <a:spLocks noChangeArrowheads="1"/>
              </p:cNvSpPr>
              <p:nvPr/>
            </p:nvSpPr>
            <p:spPr bwMode="gray">
              <a:xfrm>
                <a:off x="471" y="1438"/>
                <a:ext cx="1159" cy="362"/>
              </a:xfrm>
              <a:prstGeom prst="ellipse">
                <a:avLst/>
              </a:prstGeom>
              <a:gradFill rotWithShape="1">
                <a:gsLst>
                  <a:gs pos="0">
                    <a:srgbClr val="C1CF9D"/>
                  </a:gs>
                  <a:gs pos="50000">
                    <a:srgbClr val="C1CF9D">
                      <a:gamma/>
                      <a:tint val="42353"/>
                      <a:invGamma/>
                    </a:srgbClr>
                  </a:gs>
                  <a:gs pos="100000">
                    <a:srgbClr val="C1CF9D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1077" name="AutoShape 21"/>
              <p:cNvSpPr>
                <a:spLocks noChangeArrowheads="1"/>
              </p:cNvSpPr>
              <p:nvPr/>
            </p:nvSpPr>
            <p:spPr bwMode="gray">
              <a:xfrm>
                <a:off x="473" y="272"/>
                <a:ext cx="1159" cy="153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50000">
                    <a:schemeClr val="accent2">
                      <a:alpha val="50000"/>
                    </a:schemeClr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" name="AutoShape 21"/>
              <p:cNvSpPr>
                <a:spLocks noChangeArrowheads="1"/>
              </p:cNvSpPr>
              <p:nvPr/>
            </p:nvSpPr>
            <p:spPr bwMode="gray">
              <a:xfrm>
                <a:off x="471" y="7"/>
                <a:ext cx="1159" cy="111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50000">
                    <a:schemeClr val="accent2">
                      <a:alpha val="50000"/>
                    </a:schemeClr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1078" name="Text Box 22"/>
            <p:cNvSpPr txBox="1">
              <a:spLocks noChangeArrowheads="1"/>
            </p:cNvSpPr>
            <p:nvPr/>
          </p:nvSpPr>
          <p:spPr bwMode="white">
            <a:xfrm>
              <a:off x="1357290" y="1500175"/>
              <a:ext cx="1793901" cy="72106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300">
                  <a:alpha val="50000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dirty="0">
                  <a:solidFill>
                    <a:srgbClr val="FFFFFF"/>
                  </a:solidFill>
                  <a:cs typeface="Arial" charset="0"/>
                </a:rPr>
                <a:t>  </a:t>
              </a:r>
              <a:r>
                <a:rPr lang="kk-KZ" sz="2400" b="1" dirty="0" smtClean="0">
                  <a:latin typeface="Times New Roman" pitchFamily="18" charset="0"/>
                  <a:cs typeface="Times New Roman" pitchFamily="18" charset="0"/>
                </a:rPr>
                <a:t>Кедергілер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26"/>
          <p:cNvGrpSpPr/>
          <p:nvPr/>
        </p:nvGrpSpPr>
        <p:grpSpPr>
          <a:xfrm>
            <a:off x="972319" y="3140968"/>
            <a:ext cx="3672407" cy="1512168"/>
            <a:chOff x="1214414" y="5000636"/>
            <a:chExt cx="2295525" cy="1829190"/>
          </a:xfrm>
        </p:grpSpPr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1214414" y="5000636"/>
              <a:ext cx="2295525" cy="1651002"/>
              <a:chOff x="471" y="272"/>
              <a:chExt cx="1161" cy="1539"/>
            </a:xfrm>
          </p:grpSpPr>
          <p:sp>
            <p:nvSpPr>
              <p:cNvPr id="301070" name="Oval 14"/>
              <p:cNvSpPr>
                <a:spLocks noChangeArrowheads="1"/>
              </p:cNvSpPr>
              <p:nvPr/>
            </p:nvSpPr>
            <p:spPr bwMode="gray">
              <a:xfrm>
                <a:off x="471" y="1438"/>
                <a:ext cx="1159" cy="362"/>
              </a:xfrm>
              <a:prstGeom prst="ellipse">
                <a:avLst/>
              </a:prstGeom>
              <a:gradFill rotWithShape="1">
                <a:gsLst>
                  <a:gs pos="0">
                    <a:srgbClr val="C1CF9D"/>
                  </a:gs>
                  <a:gs pos="50000">
                    <a:srgbClr val="C1CF9D">
                      <a:gamma/>
                      <a:tint val="42353"/>
                      <a:invGamma/>
                    </a:srgbClr>
                  </a:gs>
                  <a:gs pos="100000">
                    <a:srgbClr val="C1CF9D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1071" name="AutoShape 15"/>
              <p:cNvSpPr>
                <a:spLocks noChangeArrowheads="1"/>
              </p:cNvSpPr>
              <p:nvPr/>
            </p:nvSpPr>
            <p:spPr bwMode="gray">
              <a:xfrm>
                <a:off x="473" y="272"/>
                <a:ext cx="1159" cy="153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>
                      <a:alpha val="50000"/>
                    </a:schemeClr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1080" name="Text Box 24"/>
            <p:cNvSpPr txBox="1">
              <a:spLocks noChangeArrowheads="1"/>
            </p:cNvSpPr>
            <p:nvPr/>
          </p:nvSpPr>
          <p:spPr bwMode="white">
            <a:xfrm>
              <a:off x="1285852" y="5715016"/>
              <a:ext cx="2128838" cy="11148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300">
                  <a:alpha val="5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dirty="0">
                  <a:solidFill>
                    <a:srgbClr val="FFFFFF"/>
                  </a:solidFill>
                  <a:cs typeface="Arial" charset="0"/>
                </a:rPr>
                <a:t>  </a:t>
              </a:r>
              <a:r>
                <a:rPr lang="kk-KZ" sz="2000" b="1" dirty="0" smtClean="0">
                  <a:latin typeface="Times New Roman" pitchFamily="18" charset="0"/>
                  <a:cs typeface="Times New Roman" pitchFamily="18" charset="0"/>
                </a:rPr>
                <a:t>Білімімді жетілдіргенім 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2655863" y="857232"/>
            <a:ext cx="8929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Мектеп жұмысы мен оқушы жетістіктерін өрістетудегі негізгі тұлға – мұғалім </a:t>
            </a:r>
            <a:br>
              <a:rPr lang="kk-KZ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kk-KZ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                     (Strong, Ward &amp; Grant, 2011)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98475" y="214291"/>
            <a:ext cx="106442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i="1" dirty="0">
                <a:latin typeface="Times New Roman" pitchFamily="18" charset="0"/>
                <a:cs typeface="Times New Roman" pitchFamily="18" charset="0"/>
              </a:rPr>
              <a:t>Оқыту мен оқудағы өзгерістер</a:t>
            </a:r>
            <a:endParaRPr lang="ru-RU" sz="3200" b="1" dirty="0"/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gray">
          <a:xfrm>
            <a:off x="972320" y="4969082"/>
            <a:ext cx="3685536" cy="1398557"/>
          </a:xfrm>
          <a:prstGeom prst="can">
            <a:avLst>
              <a:gd name="adj" fmla="val 33197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>
                  <a:alpha val="50000"/>
                </a:schemeClr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11"/>
          <p:cNvSpPr>
            <a:spLocks noChangeArrowheads="1"/>
          </p:cNvSpPr>
          <p:nvPr/>
        </p:nvSpPr>
        <p:spPr bwMode="gray">
          <a:xfrm>
            <a:off x="4638400" y="5408550"/>
            <a:ext cx="610207" cy="381000"/>
          </a:xfrm>
          <a:prstGeom prst="rightArrow">
            <a:avLst>
              <a:gd name="adj1" fmla="val 50000"/>
              <a:gd name="adj2" fmla="val 52778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white">
          <a:xfrm>
            <a:off x="1403021" y="5540372"/>
            <a:ext cx="313501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33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Келесі қадам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AutoShape 2"/>
          <p:cNvSpPr>
            <a:spLocks noChangeArrowheads="1"/>
          </p:cNvSpPr>
          <p:nvPr/>
        </p:nvSpPr>
        <p:spPr bwMode="gray">
          <a:xfrm>
            <a:off x="5229193" y="5054082"/>
            <a:ext cx="6465238" cy="1313558"/>
          </a:xfrm>
          <a:prstGeom prst="roundRect">
            <a:avLst>
              <a:gd name="adj" fmla="val 11505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әріптестермен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тренермен  ақылдаса отыра оқу үдерісін табысты </a:t>
            </a:r>
          </a:p>
          <a:p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ұйымдастыруға негіз болатын тиімді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 жолдарын 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саралау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Сұрыптау.</a:t>
            </a:r>
            <a:endParaRPr lang="kk-KZ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4307</TotalTime>
  <Words>605</Words>
  <Application>Microsoft Office PowerPoint</Application>
  <PresentationFormat>Произвольный</PresentationFormat>
  <Paragraphs>113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Эркер</vt:lpstr>
      <vt:lpstr>№15жалпы білім беру мектебінің қазақ тілі мен әдебиеті пәнінің мұғалімі Төрехан   Жанаргүл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295</cp:revision>
  <dcterms:created xsi:type="dcterms:W3CDTF">2015-10-29T13:06:53Z</dcterms:created>
  <dcterms:modified xsi:type="dcterms:W3CDTF">2020-04-28T17:57:01Z</dcterms:modified>
</cp:coreProperties>
</file>