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530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64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58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09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1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42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34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560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17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9029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100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10044-9D2D-482E-95AD-6FADF3F250D0}" type="datetimeFigureOut">
              <a:rPr lang="ru-RU" smtClean="0"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C576D-BAA0-4D81-B303-4070447A81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858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97823" y="2100232"/>
            <a:ext cx="371306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91324" y="3044310"/>
            <a:ext cx="53260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4800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Алгоритмді</a:t>
            </a:r>
            <a:r>
              <a:rPr lang="ru-RU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</a:t>
            </a:r>
            <a:endParaRPr lang="ru-RU" sz="4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195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128838" y="2031951"/>
            <a:ext cx="861536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Алгоритмнің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қасиеттері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бар?</a:t>
            </a:r>
          </a:p>
          <a:p>
            <a:pPr>
              <a:buFont typeface="+mj-lt"/>
              <a:buAutoNum type="arabicPeriod"/>
            </a:pP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Алгоритмді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сипаттаудың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бар?</a:t>
            </a:r>
          </a:p>
          <a:p>
            <a:pPr>
              <a:buFont typeface="+mj-lt"/>
              <a:buAutoNum type="arabicPeriod"/>
            </a:pP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алгоритмдерді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процесінде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қолданудың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неде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0600" y="1014412"/>
            <a:ext cx="1920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тапсырма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40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9798" y="193466"/>
            <a:ext cx="885825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есепті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шешуге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анықталған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тізбегі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026" name="Picture 2" descr="https://opiqkz.blob.core.windows.net/kitcontent/ced0c0bf-a432-49fb-8fc4-662f1a7908d6/28d0b7a2-641c-4f56-9fbe-4c14f2094218/458bb6f6-910b-4a76-ba01-f169e71234f2_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957" y="2040115"/>
            <a:ext cx="8115893" cy="451784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46474" y="1277286"/>
            <a:ext cx="62932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Алгоритмнің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қасиеттеріне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тоқталайық</a:t>
            </a:r>
            <a:r>
              <a:rPr lang="ru-RU" sz="2400" dirty="0" smtClean="0">
                <a:solidFill>
                  <a:srgbClr val="002060"/>
                </a:solidFill>
              </a:rPr>
              <a:t> 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b="0" i="0" dirty="0">
              <a:solidFill>
                <a:srgbClr val="002060"/>
              </a:solidFill>
              <a:effectLst/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57246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53101" y="701159"/>
            <a:ext cx="81654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Алгоритмді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сипаттаудың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</a:t>
            </a:r>
            <a:endParaRPr lang="ru-RU" sz="32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3677" y="1993464"/>
            <a:ext cx="987266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Алгоритмді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формулалар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Алгоритмнің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графикалық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сипатталуы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алгоритмді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графикалық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схемалар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 блок-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сызбалар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Алгоритмді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жалған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код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r>
              <a:rPr lang="ru-RU" sz="32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Жалған</a:t>
            </a:r>
            <a:r>
              <a:rPr lang="ru-RU" sz="32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код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алгоритм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қадамының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Операторларын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қолданбай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тілмен</a:t>
            </a:r>
            <a:r>
              <a:rPr lang="ru-RU" sz="3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сипатталуы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73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1726" y="462648"/>
            <a:ext cx="78581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Алгоритмдерді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шығаруда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қалай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қолдануға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8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50131" y="1816805"/>
            <a:ext cx="108227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кездесіп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қайталанып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отыратын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үлкені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кішісін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арифметикалық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орташасын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табу,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санның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цифрларын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программалаушылар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тарапынан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зерттелген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алгоритмдердің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оптималды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жасайтындарының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түсініктемелері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программалық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кодтарын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интернетте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көптеп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кездестіруге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Есептерді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кездескен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құрастырып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отырудың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жеңілдету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алгоритмдерді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сақтау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қорларын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жасап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есептерді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кішігірім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тапсырмаларға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жіктеп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Кішірек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тапсырмаларды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алгоритмдерді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қолдануға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93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033413" y="2543175"/>
            <a:ext cx="5772150" cy="1485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06932" y="1646039"/>
            <a:ext cx="352425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effectLst/>
                <a:latin typeface="Georgia" panose="02040502050405020303" pitchFamily="18" charset="0"/>
              </a:rPr>
              <a:t>  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Зауытта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жұмысшының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айлық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жалақы-ларының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жұмысшылардың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арасынан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жалақы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анықтаңдар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жалақы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жұмысшылардың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айлықтарындағы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айырмашылығын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табыңдар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Зауыт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жұмысшыларының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жалақысын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есептеңдер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96000" y="2646313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0" i="0" dirty="0" err="1" smtClean="0">
                <a:effectLst/>
                <a:latin typeface="Georgia" panose="02040502050405020303" pitchFamily="18" charset="0"/>
              </a:rPr>
              <a:t>Есепті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шешуде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бізге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қажет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болатын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алгоритмдер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n-US" b="0" i="0" dirty="0" smtClean="0">
                <a:effectLst/>
                <a:latin typeface="Georgia" panose="02040502050405020303" pitchFamily="18" charset="0"/>
              </a:rPr>
              <a:t>N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санның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ең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үлкенін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табу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алгоритмі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en-US" b="0" i="0" dirty="0" smtClean="0">
                <a:effectLst/>
                <a:latin typeface="Georgia" panose="02040502050405020303" pitchFamily="18" charset="0"/>
              </a:rPr>
              <a:t>N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санның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ең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кішісін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табу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алгоритмі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b="0" i="0" dirty="0" err="1" smtClean="0">
                <a:effectLst/>
                <a:latin typeface="Georgia" panose="02040502050405020303" pitchFamily="18" charset="0"/>
              </a:rPr>
              <a:t>Орташа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жалақы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мөлшерін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анықтау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0" i="0" dirty="0" err="1" smtClean="0">
                <a:effectLst/>
                <a:latin typeface="Georgia" panose="02040502050405020303" pitchFamily="18" charset="0"/>
              </a:rPr>
              <a:t>алгоритмі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.</a:t>
            </a:r>
            <a:endParaRPr lang="ru-RU" b="0" i="0" dirty="0">
              <a:effectLst/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79266" y="390897"/>
            <a:ext cx="71082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қарапайым</a:t>
            </a:r>
            <a:r>
              <a:rPr lang="ru-RU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қарастырайық</a:t>
            </a:r>
            <a:r>
              <a:rPr lang="ru-RU" sz="28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31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432782"/>
              </p:ext>
            </p:extLst>
          </p:nvPr>
        </p:nvGraphicFramePr>
        <p:xfrm>
          <a:off x="433385" y="1037114"/>
          <a:ext cx="11568117" cy="4888230"/>
        </p:xfrm>
        <a:graphic>
          <a:graphicData uri="http://schemas.openxmlformats.org/drawingml/2006/table">
            <a:tbl>
              <a:tblPr/>
              <a:tblGrid>
                <a:gridCol w="3856039"/>
                <a:gridCol w="3856039"/>
                <a:gridCol w="3856039"/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1) </a:t>
                      </a:r>
                      <a:r>
                        <a:rPr lang="ru-RU" sz="2400" b="1" i="1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Ең</a:t>
                      </a:r>
                      <a:r>
                        <a:rPr lang="ru-RU" sz="2400" b="1" i="1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1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үлкенін</a:t>
                      </a:r>
                      <a:r>
                        <a:rPr lang="ru-RU" sz="2400" b="1" i="1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табу </a:t>
                      </a:r>
                      <a:r>
                        <a:rPr lang="ru-RU" sz="2400" b="1" i="1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алгоритміне</a:t>
                      </a:r>
                      <a:r>
                        <a:rPr lang="ru-RU" sz="2400" b="1" i="1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1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арналған</a:t>
                      </a:r>
                      <a:r>
                        <a:rPr lang="ru-RU" sz="2400" b="1" i="1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программа:</a:t>
                      </a:r>
                    </a:p>
                    <a:p>
                      <a:pPr algn="l" fontAlgn="t"/>
                      <a:r>
                        <a:rPr lang="ru-RU" sz="2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</a:t>
                      </a: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I,n,x,max:integer</a:t>
                      </a: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​begin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r>
                        <a:rPr lang="en-US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readln</a:t>
                      </a: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(n); max:=0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​for i:=1 to n do begin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r>
                        <a:rPr lang="en-US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readln</a:t>
                      </a: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(x);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​if max &lt; x then max:=x;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​end;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​write(max);​end.​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2) </a:t>
                      </a:r>
                      <a:r>
                        <a:rPr lang="ru-RU" sz="2400" b="1" i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Ең</a:t>
                      </a:r>
                      <a:r>
                        <a:rPr lang="ru-RU" sz="2400" b="1" i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кішісін</a:t>
                      </a:r>
                      <a:r>
                        <a:rPr lang="ru-RU" sz="2400" b="1" i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табу </a:t>
                      </a:r>
                      <a:r>
                        <a:rPr lang="ru-RU" sz="2400" b="1" i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алгоритміне</a:t>
                      </a:r>
                      <a:r>
                        <a:rPr lang="ru-RU" sz="2400" b="1" i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400" b="1" i="1" dirty="0" err="1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арналған</a:t>
                      </a:r>
                      <a:r>
                        <a:rPr lang="ru-RU" sz="2400" b="1" i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программа</a:t>
                      </a:r>
                      <a:r>
                        <a:rPr lang="ru-RU" sz="2400" b="1" i="1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l" fontAlgn="t"/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I,n,x,min:integer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b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​begin</a:t>
                      </a:r>
                      <a:b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r>
                        <a:rPr lang="en-US" sz="24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readln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(n); m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</a:t>
                      </a: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n:=maxint;</a:t>
                      </a:r>
                      <a:b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​for i:=1 to n do begin</a:t>
                      </a:r>
                      <a:b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​read(x);</a:t>
                      </a:r>
                      <a:b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​if min &gt; x then min:=x;</a:t>
                      </a:r>
                      <a:b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​end;</a:t>
                      </a:r>
                      <a:b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​write(min);​end.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3) </a:t>
                      </a:r>
                      <a:r>
                        <a:rPr lang="ru-RU" sz="2400" b="1" i="1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Орташа</a:t>
                      </a:r>
                      <a:r>
                        <a:rPr lang="ru-RU" sz="2400" b="1" i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1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арифметикалық</a:t>
                      </a:r>
                      <a:r>
                        <a:rPr lang="ru-RU" sz="2400" b="1" i="1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1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мәндерді</a:t>
                      </a:r>
                      <a:r>
                        <a:rPr lang="ru-RU" sz="2400" b="1" i="1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табу</a:t>
                      </a:r>
                      <a:r>
                        <a:rPr lang="ru-RU" sz="2400" b="1" i="1" baseline="0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1" baseline="0" dirty="0" err="1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программасы</a:t>
                      </a:r>
                      <a:r>
                        <a:rPr lang="ru-RU" sz="2400" b="1" i="1" dirty="0" smtClean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l" fontAlgn="t"/>
                      <a:endParaRPr lang="kk-KZ" sz="24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en-US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</a:t>
                      </a: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I,n:integer</a:t>
                      </a: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​s:real;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​begin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</a:t>
                      </a:r>
                      <a:r>
                        <a:rPr lang="en-US" sz="24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readln</a:t>
                      </a: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(n); s:=0;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​for i:=1 to n do begin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​read(x);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​s:=s+x;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​end;</a:t>
                      </a:r>
                      <a:b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​end.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84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214938" y="2094983"/>
            <a:ext cx="6743700" cy="33593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66787" y="481472"/>
            <a:ext cx="278130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</a:p>
          <a:p>
            <a:r>
              <a:rPr lang="en-US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en-US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n, x, max, m</a:t>
            </a:r>
            <a:r>
              <a:rPr lang="ru-RU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n: integer;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​s:real;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​begin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en-US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readln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(n);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​max:=0; m</a:t>
            </a:r>
            <a:r>
              <a:rPr lang="ru-RU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n:=maxint;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​for i:=1 to n do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​begin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​read(x);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​if max &lt; x then max:=x;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​if min &gt; x then min:=x;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​s:=s+x;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​end;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en-US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writeln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(max);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en-US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writeln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(min);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en-US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writeln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(max-min);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en-US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writeln</a:t>
            </a: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(s/n:0:2);</a:t>
            </a:r>
            <a:b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​end.</a:t>
            </a:r>
            <a:endParaRPr lang="en-US" sz="2000" b="0" i="0" dirty="0">
              <a:solidFill>
                <a:srgbClr val="7030A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676901" y="2343520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err="1" smtClean="0">
                <a:effectLst/>
                <a:latin typeface="Georgia" panose="02040502050405020303" pitchFamily="18" charset="0"/>
              </a:rPr>
              <a:t>Есептің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программа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кодын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жазуда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үш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алгоритмді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қолдандық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.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Есептегі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әрбір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тапсырмаға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жеке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циклдер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қолданбай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,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барлығын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бір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цикл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денесінде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орындаған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дұрыс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.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Бұлай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жасау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программа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жұмысында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уақытты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үнемдеуге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көмектеседі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.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>
                <a:effectLst/>
                <a:latin typeface="Georgia" panose="02040502050405020303" pitchFamily="18" charset="0"/>
              </a:rPr>
              <a:t>​</a:t>
            </a:r>
            <a:r>
              <a:rPr lang="en-US" b="1" dirty="0" smtClean="0">
                <a:effectLst/>
                <a:latin typeface="Georgia" panose="02040502050405020303" pitchFamily="18" charset="0"/>
              </a:rPr>
              <a:t>write(s/n:0:2) 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қатарында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 0:2 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жазбасы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бөлшек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санды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0,01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дәлдікпен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экранға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шығарады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.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Егер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 </a:t>
            </a:r>
            <a:r>
              <a:rPr lang="en-US" b="1" dirty="0" smtClean="0">
                <a:effectLst/>
                <a:latin typeface="Georgia" panose="02040502050405020303" pitchFamily="18" charset="0"/>
              </a:rPr>
              <a:t>s/n 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мәні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 4.45252256855 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тең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болса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,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онда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4.45 саны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экранға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effectLst/>
                <a:latin typeface="Georgia" panose="02040502050405020303" pitchFamily="18" charset="0"/>
              </a:rPr>
              <a:t>шығады</a:t>
            </a:r>
            <a:r>
              <a:rPr lang="ru-RU" b="1" dirty="0" smtClean="0">
                <a:effectLst/>
                <a:latin typeface="Georgia" panose="02040502050405020303" pitchFamily="18" charset="0"/>
              </a:rPr>
              <a:t>.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43226" y="142918"/>
            <a:ext cx="81153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Жоғарыда</a:t>
            </a:r>
            <a:r>
              <a:rPr lang="ru-RU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есептің</a:t>
            </a:r>
            <a:r>
              <a:rPr lang="ru-RU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кодын</a:t>
            </a:r>
            <a:r>
              <a:rPr lang="ru-RU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жазайық</a:t>
            </a:r>
            <a:r>
              <a:rPr lang="ru-RU" sz="2000" b="1" i="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79397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08946" y="272533"/>
            <a:ext cx="54998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алгоритмдердің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туындау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неде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0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4350" y="889844"/>
            <a:ext cx="667226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Алгоритмнің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аспектілерінің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процесінде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программалаушы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үнемдеу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Кіріктірілген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циклдер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сандар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тізбегінде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сандарды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экранға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тапсырмасын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орындадыңдар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сандарды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циклімен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тексерілетін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квадрат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түбір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мәнін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табуды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орындадық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Неге?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тоқталайық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тексерілетін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50-ді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алайық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немесе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құрама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анықтаумыз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мен 50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аралығындағы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санға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бөлуіміз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 50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істеуі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құрсақ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1000000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денесі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миллион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Циклдің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миллион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істеуі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шамамен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секунд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ескерсек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әрине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629912" y="3058596"/>
            <a:ext cx="1978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i="0" dirty="0" smtClean="0">
                <a:effectLst/>
                <a:latin typeface="Georgia" panose="02040502050405020303" pitchFamily="18" charset="0"/>
              </a:rPr>
              <a:t>for j:=1 to n do</a:t>
            </a:r>
            <a:r>
              <a:rPr lang="en-US" b="1" i="0" dirty="0" smtClean="0">
                <a:effectLst/>
                <a:latin typeface="Georgia" panose="02040502050405020303" pitchFamily="18" charset="0"/>
              </a:rPr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766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486650" y="2128838"/>
            <a:ext cx="4371975" cy="19716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81013" y="654546"/>
            <a:ext cx="68341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Демек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құрастырылған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тиімсіз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алгоритм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ойлауымыз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50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санының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мен 50-ге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түрде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бөлінетінін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санның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бөлгіштері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санның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есептемегенде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жартысына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кездесетінін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ескерсек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50-дің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бөлгіштері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50-ді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есептемегенде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25-ке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кездеседі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санды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50-ге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бөлудің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қалмайды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қысқарып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50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санын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сандар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пайдалансақ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цикл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азайтуға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Теорема: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саны </a:t>
            </a:r>
            <a:r>
              <a:rPr lang="en-US" sz="20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құрама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санының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бөлгіші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P≤√a</a:t>
            </a:r>
            <a:r>
              <a:rPr lang="en-US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шарты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орындалады</a:t>
            </a:r>
            <a:r>
              <a:rPr lang="ru-RU" sz="20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 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59 саны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сан.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√59 -дан (√59≈7,6)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2, 3, 5, 7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сандарының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ешқайсысына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бөлінбейді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Олай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50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санын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де 2 ...7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циклдің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істеуі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жеткілікті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(√50≈7).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есе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аз. Ал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тексерілетін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сан 1000000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цикл 1000 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0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58998" y="1586983"/>
            <a:ext cx="2912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i="0" dirty="0" smtClean="0">
                <a:effectLst/>
                <a:latin typeface="Georgia" panose="02040502050405020303" pitchFamily="18" charset="0"/>
              </a:rPr>
              <a:t>for j:=2 to n div 2 +1 do</a:t>
            </a:r>
            <a:endParaRPr lang="en-US" b="0" i="0" dirty="0" smtClean="0">
              <a:effectLst/>
              <a:latin typeface="Georgia" panose="02040502050405020303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72387" y="2443161"/>
            <a:ext cx="45196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0" dirty="0" smtClean="0">
                <a:effectLst/>
                <a:latin typeface="Georgia" panose="02040502050405020303" pitchFamily="18" charset="0"/>
              </a:rPr>
              <a:t> 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Есің</a:t>
            </a:r>
            <a:r>
              <a:rPr lang="ru-RU" b="1" dirty="0" err="1" smtClean="0">
                <a:latin typeface="Georgia" panose="02040502050405020303" pitchFamily="18" charset="0"/>
              </a:rPr>
              <a:t>ізде</a:t>
            </a:r>
            <a:r>
              <a:rPr lang="ru-RU" b="1" dirty="0" smtClean="0">
                <a:latin typeface="Georgia" panose="02040502050405020303" pitchFamily="18" charset="0"/>
              </a:rPr>
              <a:t> </a:t>
            </a:r>
            <a:r>
              <a:rPr lang="ru-RU" b="1" dirty="0" err="1" smtClean="0">
                <a:latin typeface="Georgia" panose="02040502050405020303" pitchFamily="18" charset="0"/>
              </a:rPr>
              <a:t>болсын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:</a:t>
            </a:r>
          </a:p>
          <a:p>
            <a:r>
              <a:rPr lang="ru-RU" b="1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Егер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 </a:t>
            </a:r>
            <a:r>
              <a:rPr lang="en-US" b="1" i="1" dirty="0" smtClean="0">
                <a:effectLst/>
                <a:latin typeface="Georgia" panose="02040502050405020303" pitchFamily="18" charset="0"/>
              </a:rPr>
              <a:t>p</a:t>
            </a:r>
            <a:r>
              <a:rPr lang="en-US" b="1" i="0" dirty="0" smtClean="0">
                <a:effectLst/>
                <a:latin typeface="Georgia" panose="02040502050405020303" pitchFamily="18" charset="0"/>
              </a:rPr>
              <a:t> 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жай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 саны </a:t>
            </a:r>
            <a:r>
              <a:rPr lang="en-US" b="1" i="1" dirty="0" smtClean="0">
                <a:effectLst/>
                <a:latin typeface="Georgia" panose="02040502050405020303" pitchFamily="18" charset="0"/>
              </a:rPr>
              <a:t>a</a:t>
            </a:r>
            <a:r>
              <a:rPr lang="en-US" b="1" i="0" dirty="0" smtClean="0">
                <a:effectLst/>
                <a:latin typeface="Georgia" panose="02040502050405020303" pitchFamily="18" charset="0"/>
              </a:rPr>
              <a:t> 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құрама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санының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ең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кіші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бөлгіші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болса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, 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онда</a:t>
            </a:r>
            <a:r>
              <a:rPr lang="ru-RU" b="0" i="0" dirty="0" smtClean="0">
                <a:effectLst/>
                <a:latin typeface="Georgia" panose="02040502050405020303" pitchFamily="18" charset="0"/>
              </a:rPr>
              <a:t> </a:t>
            </a:r>
            <a:r>
              <a:rPr lang="en-US" b="0" i="0" dirty="0" smtClean="0">
                <a:effectLst/>
                <a:latin typeface="MJXc-TeX-math-BI"/>
              </a:rPr>
              <a:t>P</a:t>
            </a:r>
            <a:r>
              <a:rPr lang="en-US" b="0" i="0" dirty="0" smtClean="0">
                <a:effectLst/>
                <a:latin typeface="MJXc-TeX-main-B"/>
              </a:rPr>
              <a:t>≤</a:t>
            </a:r>
            <a:r>
              <a:rPr lang="en-US" b="0" i="0" dirty="0" smtClean="0">
                <a:effectLst/>
                <a:latin typeface="MJXc-TeX-main-R"/>
              </a:rPr>
              <a:t>√</a:t>
            </a:r>
            <a:r>
              <a:rPr lang="en-US" b="0" i="0" dirty="0" smtClean="0">
                <a:effectLst/>
                <a:latin typeface="MJXc-TeX-math-BI"/>
              </a:rPr>
              <a:t>a</a:t>
            </a:r>
            <a:r>
              <a:rPr lang="en-US" b="1" i="0" dirty="0" smtClean="0">
                <a:effectLst/>
                <a:latin typeface="Georgia" panose="02040502050405020303" pitchFamily="18" charset="0"/>
              </a:rPr>
              <a:t> 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шарты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 </a:t>
            </a:r>
            <a:r>
              <a:rPr lang="ru-RU" b="1" i="0" dirty="0" err="1" smtClean="0">
                <a:effectLst/>
                <a:latin typeface="Georgia" panose="02040502050405020303" pitchFamily="18" charset="0"/>
              </a:rPr>
              <a:t>орындалады</a:t>
            </a:r>
            <a:r>
              <a:rPr lang="ru-RU" b="1" i="0" dirty="0" smtClean="0">
                <a:effectLst/>
                <a:latin typeface="Georgia" panose="02040502050405020303" pitchFamily="18" charset="0"/>
              </a:rPr>
              <a:t>. 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983561" y="4587359"/>
            <a:ext cx="3573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effectLst/>
                <a:latin typeface="Georgia" panose="02040502050405020303" pitchFamily="18" charset="0"/>
              </a:rPr>
              <a:t>for j:=2 to round(</a:t>
            </a:r>
            <a:r>
              <a:rPr lang="en-US" b="1" i="0" dirty="0" err="1" smtClean="0">
                <a:effectLst/>
                <a:latin typeface="Georgia" panose="02040502050405020303" pitchFamily="18" charset="0"/>
              </a:rPr>
              <a:t>sqrt</a:t>
            </a:r>
            <a:r>
              <a:rPr lang="en-US" b="1" i="0" dirty="0" smtClean="0">
                <a:effectLst/>
                <a:latin typeface="Georgia" panose="02040502050405020303" pitchFamily="18" charset="0"/>
              </a:rPr>
              <a:t>(n)) do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94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499</Words>
  <Application>Microsoft Office PowerPoint</Application>
  <PresentationFormat>Широкоэкранный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Georgia</vt:lpstr>
      <vt:lpstr>MJXc-TeX-main-B</vt:lpstr>
      <vt:lpstr>MJXc-TeX-main-R</vt:lpstr>
      <vt:lpstr>MJXc-TeX-math-BI</vt:lpstr>
      <vt:lpstr>Roboto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Айсулу Райымханова</dc:creator>
  <cp:lastModifiedBy>Айсулу Райымханова</cp:lastModifiedBy>
  <cp:revision>6</cp:revision>
  <dcterms:created xsi:type="dcterms:W3CDTF">2020-04-09T15:12:16Z</dcterms:created>
  <dcterms:modified xsi:type="dcterms:W3CDTF">2020-04-09T15:52:45Z</dcterms:modified>
</cp:coreProperties>
</file>