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1" r:id="rId2"/>
    <p:sldId id="256" r:id="rId3"/>
    <p:sldId id="262" r:id="rId4"/>
    <p:sldId id="268" r:id="rId5"/>
    <p:sldId id="270" r:id="rId6"/>
    <p:sldId id="271" r:id="rId7"/>
    <p:sldId id="257" r:id="rId8"/>
    <p:sldId id="272" r:id="rId9"/>
    <p:sldId id="258" r:id="rId10"/>
    <p:sldId id="259" r:id="rId11"/>
    <p:sldId id="260" r:id="rId12"/>
    <p:sldId id="263" r:id="rId13"/>
    <p:sldId id="264" r:id="rId14"/>
    <p:sldId id="265" r:id="rId15"/>
    <p:sldId id="266" r:id="rId16"/>
    <p:sldId id="267" r:id="rId17"/>
    <p:sldId id="269"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579093A-FE48-40B3-B920-ABADB388A871}" type="datetimeFigureOut">
              <a:rPr lang="ru-RU" smtClean="0"/>
              <a:t>22.04.2020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318939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579093A-FE48-40B3-B920-ABADB388A871}" type="datetimeFigureOut">
              <a:rPr lang="ru-RU" smtClean="0"/>
              <a:t>22.04.2020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3300459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579093A-FE48-40B3-B920-ABADB388A871}" type="datetimeFigureOut">
              <a:rPr lang="ru-RU" smtClean="0"/>
              <a:t>22.04.2020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D8FD50-DA36-4829-AD1B-1643CA7614AB}"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75939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579093A-FE48-40B3-B920-ABADB388A871}" type="datetimeFigureOut">
              <a:rPr lang="ru-RU" smtClean="0"/>
              <a:t>22.04.2020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3286284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579093A-FE48-40B3-B920-ABADB388A871}" type="datetimeFigureOut">
              <a:rPr lang="ru-RU" smtClean="0"/>
              <a:t>22.04.2020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D8FD50-DA36-4829-AD1B-1643CA7614AB}"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8761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579093A-FE48-40B3-B920-ABADB388A871}" type="datetimeFigureOut">
              <a:rPr lang="ru-RU" smtClean="0"/>
              <a:t>22.04.2020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20744337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79093A-FE48-40B3-B920-ABADB388A871}" type="datetimeFigureOut">
              <a:rPr lang="ru-RU" smtClean="0"/>
              <a:t>22.04.2020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2990590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79093A-FE48-40B3-B920-ABADB388A871}" type="datetimeFigureOut">
              <a:rPr lang="ru-RU" smtClean="0"/>
              <a:t>22.04.2020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2237526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79093A-FE48-40B3-B920-ABADB388A871}" type="datetimeFigureOut">
              <a:rPr lang="ru-RU" smtClean="0"/>
              <a:t>22.04.2020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2668936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579093A-FE48-40B3-B920-ABADB388A871}" type="datetimeFigureOut">
              <a:rPr lang="ru-RU" smtClean="0"/>
              <a:t>22.04.2020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171122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579093A-FE48-40B3-B920-ABADB388A871}" type="datetimeFigureOut">
              <a:rPr lang="ru-RU" smtClean="0"/>
              <a:t>22.04.2020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1900133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579093A-FE48-40B3-B920-ABADB388A871}" type="datetimeFigureOut">
              <a:rPr lang="ru-RU" smtClean="0"/>
              <a:t>22.04.2020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250906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579093A-FE48-40B3-B920-ABADB388A871}" type="datetimeFigureOut">
              <a:rPr lang="ru-RU" smtClean="0"/>
              <a:t>22.04.2020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993479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9093A-FE48-40B3-B920-ABADB388A871}" type="datetimeFigureOut">
              <a:rPr lang="ru-RU" smtClean="0"/>
              <a:t>22.04.2020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1058333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579093A-FE48-40B3-B920-ABADB388A871}" type="datetimeFigureOut">
              <a:rPr lang="ru-RU" smtClean="0"/>
              <a:t>22.04.2020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126454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579093A-FE48-40B3-B920-ABADB388A871}" type="datetimeFigureOut">
              <a:rPr lang="ru-RU" smtClean="0"/>
              <a:t>22.04.2020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D8FD50-DA36-4829-AD1B-1643CA7614AB}" type="slidenum">
              <a:rPr lang="ru-RU" smtClean="0"/>
              <a:t>‹#›</a:t>
            </a:fld>
            <a:endParaRPr lang="ru-RU"/>
          </a:p>
        </p:txBody>
      </p:sp>
    </p:spTree>
    <p:extLst>
      <p:ext uri="{BB962C8B-B14F-4D97-AF65-F5344CB8AC3E}">
        <p14:creationId xmlns:p14="http://schemas.microsoft.com/office/powerpoint/2010/main" val="48468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579093A-FE48-40B3-B920-ABADB388A871}" type="datetimeFigureOut">
              <a:rPr lang="ru-RU" smtClean="0"/>
              <a:t>22.04.2020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D8FD50-DA36-4829-AD1B-1643CA7614AB}" type="slidenum">
              <a:rPr lang="ru-RU" smtClean="0"/>
              <a:t>‹#›</a:t>
            </a:fld>
            <a:endParaRPr lang="ru-RU"/>
          </a:p>
        </p:txBody>
      </p:sp>
    </p:spTree>
    <p:extLst>
      <p:ext uri="{BB962C8B-B14F-4D97-AF65-F5344CB8AC3E}">
        <p14:creationId xmlns:p14="http://schemas.microsoft.com/office/powerpoint/2010/main" val="62220456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Презентация5а суреттер\i (1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56240" y="692696"/>
            <a:ext cx="1638300" cy="1238250"/>
          </a:xfrm>
          <a:prstGeom prst="rect">
            <a:avLst/>
          </a:prstGeom>
          <a:noFill/>
          <a:extLst>
            <a:ext uri="{909E8E84-426E-40DD-AFC4-6F175D3DCCD1}">
              <a14:hiddenFill xmlns:a14="http://schemas.microsoft.com/office/drawing/2010/main">
                <a:solidFill>
                  <a:srgbClr val="FFFFFF"/>
                </a:solidFill>
              </a14:hiddenFill>
            </a:ext>
          </a:extLst>
        </p:spPr>
      </p:pic>
      <p:sp>
        <p:nvSpPr>
          <p:cNvPr id="2" name="Овал 1"/>
          <p:cNvSpPr/>
          <p:nvPr/>
        </p:nvSpPr>
        <p:spPr>
          <a:xfrm>
            <a:off x="2279577" y="2002954"/>
            <a:ext cx="7614963" cy="2878535"/>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rgbClr val="002060"/>
                </a:solidFill>
                <a:latin typeface="Times New Roman" pitchFamily="18" charset="0"/>
                <a:cs typeface="Times New Roman" pitchFamily="18" charset="0"/>
              </a:rPr>
              <a:t>Lesson </a:t>
            </a:r>
            <a:r>
              <a:rPr lang="en-US" sz="4400" b="1" dirty="0" smtClean="0">
                <a:solidFill>
                  <a:srgbClr val="002060"/>
                </a:solidFill>
                <a:latin typeface="Times New Roman" pitchFamily="18" charset="0"/>
                <a:cs typeface="Times New Roman" pitchFamily="18" charset="0"/>
              </a:rPr>
              <a:t>study</a:t>
            </a:r>
            <a:r>
              <a:rPr lang="kk-KZ" sz="4400" b="1" dirty="0" smtClean="0">
                <a:solidFill>
                  <a:srgbClr val="002060"/>
                </a:solidFill>
                <a:latin typeface="Times New Roman" pitchFamily="18" charset="0"/>
                <a:cs typeface="Times New Roman" pitchFamily="18" charset="0"/>
              </a:rPr>
              <a:t> – мұғалімнің кәсіби өрлеу жолы</a:t>
            </a:r>
            <a:endParaRPr lang="ru-RU" sz="4400" dirty="0">
              <a:solidFill>
                <a:srgbClr val="002060"/>
              </a:solidFill>
              <a:latin typeface="Times New Roman" pitchFamily="18" charset="0"/>
              <a:cs typeface="Times New Roman" pitchFamily="18" charset="0"/>
            </a:endParaRPr>
          </a:p>
        </p:txBody>
      </p:sp>
      <p:pic>
        <p:nvPicPr>
          <p:cNvPr id="3" name="Picture 2" descr="E:\Презентация5а суреттер\i (1).jpg"/>
          <p:cNvPicPr>
            <a:picLocks noChangeAspect="1" noChangeArrowheads="1"/>
          </p:cNvPicPr>
          <p:nvPr/>
        </p:nvPicPr>
        <p:blipFill>
          <a:blip r:embed="rId3" cstate="print"/>
          <a:srcRect/>
          <a:stretch>
            <a:fillRect/>
          </a:stretch>
        </p:blipFill>
        <p:spPr bwMode="auto">
          <a:xfrm>
            <a:off x="2279576" y="764704"/>
            <a:ext cx="1657350" cy="1238250"/>
          </a:xfrm>
          <a:prstGeom prst="rect">
            <a:avLst/>
          </a:prstGeom>
          <a:noFill/>
        </p:spPr>
      </p:pic>
      <p:sp>
        <p:nvSpPr>
          <p:cNvPr id="13313" name="Rectangle 1"/>
          <p:cNvSpPr>
            <a:spLocks noChangeArrowheads="1"/>
          </p:cNvSpPr>
          <p:nvPr/>
        </p:nvSpPr>
        <p:spPr bwMode="auto">
          <a:xfrm>
            <a:off x="4979876" y="5292071"/>
            <a:ext cx="6552728"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fontAlgn="base">
              <a:spcBef>
                <a:spcPct val="0"/>
              </a:spcBef>
              <a:spcAft>
                <a:spcPct val="0"/>
              </a:spcAft>
            </a:pPr>
            <a:r>
              <a:rPr lang="kk-KZ" sz="2000" b="1" dirty="0" smtClean="0">
                <a:solidFill>
                  <a:srgbClr val="002060"/>
                </a:solidFill>
                <a:latin typeface="Times New Roman" pitchFamily="18" charset="0"/>
                <a:ea typeface="Calibri" pitchFamily="34" charset="0"/>
                <a:cs typeface="Times New Roman" pitchFamily="18" charset="0"/>
              </a:rPr>
              <a:t>Алиханов Жасулан </a:t>
            </a:r>
            <a:endParaRPr lang="ru-RU" sz="2000" b="1" dirty="0">
              <a:solidFill>
                <a:srgbClr val="002060"/>
              </a:solidFill>
              <a:latin typeface="Times New Roman" pitchFamily="18" charset="0"/>
              <a:cs typeface="Times New Roman" pitchFamily="18" charset="0"/>
            </a:endParaRPr>
          </a:p>
          <a:p>
            <a:pPr algn="r" eaLnBrk="0" fontAlgn="base" hangingPunct="0">
              <a:spcBef>
                <a:spcPct val="0"/>
              </a:spcBef>
              <a:spcAft>
                <a:spcPct val="0"/>
              </a:spcAft>
            </a:pPr>
            <a:r>
              <a:rPr lang="kk-KZ" sz="2000" b="1" dirty="0" smtClean="0">
                <a:solidFill>
                  <a:srgbClr val="002060"/>
                </a:solidFill>
                <a:latin typeface="Times New Roman" pitchFamily="18" charset="0"/>
                <a:ea typeface="Calibri" pitchFamily="34" charset="0"/>
                <a:cs typeface="Times New Roman" pitchFamily="18" charset="0"/>
              </a:rPr>
              <a:t>«Балдәурен» РОСО филиалы</a:t>
            </a:r>
          </a:p>
          <a:p>
            <a:pPr algn="r" eaLnBrk="0" fontAlgn="base" hangingPunct="0">
              <a:spcBef>
                <a:spcPct val="0"/>
              </a:spcBef>
              <a:spcAft>
                <a:spcPct val="0"/>
              </a:spcAft>
            </a:pPr>
            <a:r>
              <a:rPr lang="kk-KZ" sz="2000" b="1" dirty="0" smtClean="0">
                <a:solidFill>
                  <a:srgbClr val="002060"/>
                </a:solidFill>
                <a:latin typeface="Times New Roman" pitchFamily="18" charset="0"/>
                <a:ea typeface="Calibri" pitchFamily="34" charset="0"/>
                <a:cs typeface="Times New Roman" pitchFamily="18" charset="0"/>
              </a:rPr>
              <a:t>Түркістан облысы</a:t>
            </a:r>
            <a:endParaRPr lang="kk-KZ" sz="20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6490898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Прямоугольник 25"/>
          <p:cNvSpPr/>
          <p:nvPr/>
        </p:nvSpPr>
        <p:spPr>
          <a:xfrm>
            <a:off x="1528550" y="284121"/>
            <a:ext cx="9143999" cy="5921686"/>
          </a:xfrm>
          <a:prstGeom prst="rect">
            <a:avLst/>
          </a:prstGeom>
        </p:spPr>
        <p:txBody>
          <a:bodyPr wrap="square">
            <a:spAutoFit/>
          </a:bodyPr>
          <a:lstStyle/>
          <a:p>
            <a:pPr marL="670560" marR="29845" indent="-6350" algn="ctr">
              <a:lnSpc>
                <a:spcPct val="111000"/>
              </a:lnSpc>
              <a:spcAft>
                <a:spcPts val="60"/>
              </a:spcAft>
            </a:pPr>
            <a:r>
              <a:rPr lang="kk-KZ" sz="2800" b="1" dirty="0">
                <a:solidFill>
                  <a:srgbClr val="002060"/>
                </a:solidFill>
                <a:latin typeface="Times New Roman" panose="02020603050405020304" pitchFamily="18" charset="0"/>
                <a:cs typeface="Times New Roman" panose="02020603050405020304" pitchFamily="18" charset="0"/>
              </a:rPr>
              <a:t>Lesson Study-ді</a:t>
            </a:r>
            <a:r>
              <a:rPr lang="kk-KZ" sz="2800" dirty="0">
                <a:solidFill>
                  <a:srgbClr val="002060"/>
                </a:solidFill>
                <a:latin typeface="Times New Roman" panose="02020603050405020304" pitchFamily="18" charset="0"/>
                <a:cs typeface="Times New Roman" panose="02020603050405020304" pitchFamily="18" charset="0"/>
              </a:rPr>
              <a:t> </a:t>
            </a:r>
            <a:r>
              <a:rPr lang="kk-KZ" sz="2800" b="1" dirty="0">
                <a:solidFill>
                  <a:srgbClr val="002060"/>
                </a:solidFill>
                <a:latin typeface="Times New Roman" panose="02020603050405020304" pitchFamily="18" charset="0"/>
                <a:cs typeface="Times New Roman" panose="02020603050405020304" pitchFamily="18" charset="0"/>
              </a:rPr>
              <a:t>қандай мақсатпен жүргізу қажет? </a:t>
            </a:r>
            <a:endParaRPr lang="kk-KZ" sz="2400" i="1"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670560" marR="29845" indent="-6350" algn="just">
              <a:lnSpc>
                <a:spcPct val="111000"/>
              </a:lnSpc>
              <a:spcAft>
                <a:spcPts val="60"/>
              </a:spcAft>
            </a:pPr>
            <a:r>
              <a:rPr lang="kk-KZ" sz="2200" i="1"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Lesson Study</a:t>
            </a:r>
            <a:r>
              <a:rPr lang="kk-KZ" sz="220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тәсілі тиімді, себебі ол мұғалімдерге:  </a:t>
            </a:r>
          </a:p>
          <a:p>
            <a:pPr marL="342900" marR="29845" lvl="0" indent="-342900" algn="just" fontAlgn="base">
              <a:lnSpc>
                <a:spcPct val="111000"/>
              </a:lnSpc>
              <a:spcAft>
                <a:spcPts val="6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әдеттегіге қарағанда балалардың білім алғандығының анағұрлым анық, әртүрлі қырларынан және егжей-тегжейлі дәлелін көруге; </a:t>
            </a:r>
          </a:p>
          <a:p>
            <a:pPr marL="342900" marR="29845" lvl="0" indent="-342900" algn="just" fontAlgn="base">
              <a:lnSpc>
                <a:spcPct val="111000"/>
              </a:lnSpc>
              <a:spcAft>
                <a:spcPts val="6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мұғалімнің пікірі бойынша балаларды оқыту барысында не болуға тиіс, ал шындығында жағдай қандай екендігі арасындағы айырмашылықты көруге; </a:t>
            </a:r>
          </a:p>
          <a:p>
            <a:pPr marL="342900" marR="29845" lvl="0" indent="-342900" algn="just" fontAlgn="base">
              <a:lnSpc>
                <a:spcPct val="111000"/>
              </a:lnSpc>
              <a:spcAft>
                <a:spcPts val="6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оқытуды нәтижесінде оқушылардың қажеттіліктерін барынша қанағаттандыратындай етіп қалай жоспарлау керектігін түсінуге; </a:t>
            </a:r>
          </a:p>
          <a:p>
            <a:pPr marL="342900" marR="29845" lvl="0" indent="-342900" algn="just" fontAlgn="base">
              <a:lnSpc>
                <a:spcPct val="111000"/>
              </a:lnSpc>
              <a:spcAft>
                <a:spcPts val="6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Lesson Study-ді басты мақсаты оқушыларға білім алуға көмектесу және топ мүшелерінің кәсіби дамуына ықпал ету болып табылатын мұғалімдердің желілік қоғамдастығы аясында іске асыруға</a:t>
            </a:r>
          </a:p>
          <a:p>
            <a:pPr marL="342900" marR="29845" indent="-342900" algn="just" fontAlgn="base">
              <a:lnSpc>
                <a:spcPct val="111000"/>
              </a:lnSpc>
              <a:spcAft>
                <a:spcPts val="60"/>
              </a:spcAft>
              <a:buClr>
                <a:srgbClr val="000000"/>
              </a:buClr>
              <a:buSzPts val="1200"/>
              <a:buFont typeface="Arial" panose="020B0604020202020204" pitchFamily="34" charset="0"/>
              <a:buChar char="•"/>
            </a:pPr>
            <a:r>
              <a:rPr lang="kk-KZ" sz="2200" i="1" dirty="0" smtClean="0">
                <a:solidFill>
                  <a:srgbClr val="002060"/>
                </a:solidFill>
                <a:latin typeface="Times New Roman" panose="02020603050405020304" pitchFamily="18" charset="0"/>
                <a:cs typeface="Times New Roman" panose="02020603050405020304" pitchFamily="18" charset="0"/>
              </a:rPr>
              <a:t>Lesson Study </a:t>
            </a:r>
            <a:r>
              <a:rPr lang="kk-KZ" sz="2200" dirty="0" smtClean="0">
                <a:solidFill>
                  <a:srgbClr val="002060"/>
                </a:solidFill>
                <a:latin typeface="Times New Roman" panose="02020603050405020304" pitchFamily="18" charset="0"/>
                <a:cs typeface="Times New Roman" panose="02020603050405020304" pitchFamily="18" charset="0"/>
              </a:rPr>
              <a:t>мүмкіндіктерін өзінің педагогикалық тәжірибесінде қолдануға көмектеседі. </a:t>
            </a:r>
          </a:p>
          <a:p>
            <a:pPr marL="342900" marR="29845" lvl="0" indent="-342900" algn="just" fontAlgn="base">
              <a:lnSpc>
                <a:spcPct val="111000"/>
              </a:lnSpc>
              <a:spcAft>
                <a:spcPts val="60"/>
              </a:spcAft>
              <a:buClr>
                <a:srgbClr val="000000"/>
              </a:buClr>
              <a:buSzPts val="1200"/>
              <a:buFont typeface="Arial" panose="020B0604020202020204" pitchFamily="34" charset="0"/>
              <a:buChar char="•"/>
            </a:pPr>
            <a:endParaRPr lang="kk-KZ" sz="22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3147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6787" y="359431"/>
            <a:ext cx="10085695" cy="6195863"/>
          </a:xfrm>
          <a:prstGeom prst="rect">
            <a:avLst/>
          </a:prstGeom>
        </p:spPr>
        <p:txBody>
          <a:bodyPr wrap="square">
            <a:spAutoFit/>
          </a:bodyPr>
          <a:lstStyle/>
          <a:p>
            <a:pPr marL="8890" marR="29845" indent="449580" algn="just">
              <a:lnSpc>
                <a:spcPct val="111000"/>
              </a:lnSpc>
              <a:spcAft>
                <a:spcPts val="60"/>
              </a:spcAft>
            </a:pPr>
            <a:r>
              <a:rPr lang="kk-KZ" sz="2200" i="1" dirty="0" smtClean="0">
                <a:solidFill>
                  <a:srgbClr val="002060"/>
                </a:solidFill>
                <a:effectLst/>
                <a:latin typeface="Times New Roman" panose="02020603050405020304" pitchFamily="18" charset="0"/>
                <a:ea typeface="Times New Roman" panose="02020603050405020304" pitchFamily="18" charset="0"/>
              </a:rPr>
              <a:t>Lesson Study</a:t>
            </a:r>
            <a:r>
              <a:rPr lang="kk-KZ" sz="2200" dirty="0" smtClean="0">
                <a:solidFill>
                  <a:srgbClr val="002060"/>
                </a:solidFill>
                <a:effectLst/>
                <a:latin typeface="Times New Roman" panose="02020603050405020304" pitchFamily="18" charset="0"/>
                <a:ea typeface="Times New Roman" panose="02020603050405020304" pitchFamily="18" charset="0"/>
              </a:rPr>
              <a:t> тәжірибелі мұғалімдермен қатар, еңбек жолын жаңа бастаған мамандарға да кәсіби жетілуге көмектеседі. Себебі бірлесіп жоспарлау, бірлесіп қадағалау, бірлесіп талдау арқылы біз оқыту туралы бірлескен пікір қалыптастырамыз. Бұл жағдайда біз оқыту аспектілерін өзіміздің ұстанымымыз тұрғысынан ғана емес, </a:t>
            </a:r>
            <a:r>
              <a:rPr lang="kk-KZ" sz="2200" i="1" dirty="0" smtClean="0">
                <a:solidFill>
                  <a:srgbClr val="002060"/>
                </a:solidFill>
                <a:effectLst/>
                <a:latin typeface="Times New Roman" panose="02020603050405020304" pitchFamily="18" charset="0"/>
                <a:ea typeface="Times New Roman" panose="02020603050405020304" pitchFamily="18" charset="0"/>
              </a:rPr>
              <a:t>Lesson Study </a:t>
            </a:r>
            <a:r>
              <a:rPr lang="kk-KZ" sz="2200" dirty="0" smtClean="0">
                <a:solidFill>
                  <a:srgbClr val="002060"/>
                </a:solidFill>
                <a:effectLst/>
                <a:latin typeface="Times New Roman" panose="02020603050405020304" pitchFamily="18" charset="0"/>
                <a:ea typeface="Times New Roman" panose="02020603050405020304" pitchFamily="18" charset="0"/>
              </a:rPr>
              <a:t>дайындаған әріптестеріміздің көзімен де қарастырамыз, соның нәтижесінде біз </a:t>
            </a:r>
            <a:r>
              <a:rPr lang="kk-KZ" sz="2200" i="1" dirty="0" smtClean="0">
                <a:solidFill>
                  <a:srgbClr val="002060"/>
                </a:solidFill>
                <a:effectLst/>
                <a:latin typeface="Times New Roman" panose="02020603050405020304" pitchFamily="18" charset="0"/>
                <a:ea typeface="Times New Roman" panose="02020603050405020304" pitchFamily="18" charset="0"/>
              </a:rPr>
              <a:t>Lesson Study </a:t>
            </a:r>
            <a:r>
              <a:rPr lang="kk-KZ" sz="2200" dirty="0" smtClean="0">
                <a:solidFill>
                  <a:srgbClr val="002060"/>
                </a:solidFill>
                <a:effectLst/>
                <a:latin typeface="Times New Roman" panose="02020603050405020304" pitchFamily="18" charset="0"/>
                <a:ea typeface="Times New Roman" panose="02020603050405020304" pitchFamily="18" charset="0"/>
              </a:rPr>
              <a:t>барысында бақылаған нақты сабақты</a:t>
            </a:r>
            <a:r>
              <a:rPr lang="kk-KZ" sz="2200" i="1" dirty="0" smtClean="0">
                <a:solidFill>
                  <a:srgbClr val="002060"/>
                </a:solidFill>
                <a:effectLst/>
                <a:latin typeface="Times New Roman" panose="02020603050405020304" pitchFamily="18" charset="0"/>
                <a:ea typeface="Times New Roman" panose="02020603050405020304" pitchFamily="18" charset="0"/>
              </a:rPr>
              <a:t> </a:t>
            </a:r>
            <a:r>
              <a:rPr lang="kk-KZ" sz="2200" dirty="0" smtClean="0">
                <a:solidFill>
                  <a:srgbClr val="002060"/>
                </a:solidFill>
                <a:effectLst/>
                <a:latin typeface="Times New Roman" panose="02020603050405020304" pitchFamily="18" charset="0"/>
                <a:ea typeface="Times New Roman" panose="02020603050405020304" pitchFamily="18" charset="0"/>
              </a:rPr>
              <a:t>өзіміздің</a:t>
            </a:r>
            <a:r>
              <a:rPr lang="kk-KZ" sz="2200" i="1" dirty="0" smtClean="0">
                <a:solidFill>
                  <a:srgbClr val="002060"/>
                </a:solidFill>
                <a:effectLst/>
                <a:latin typeface="Times New Roman" panose="02020603050405020304" pitchFamily="18" charset="0"/>
                <a:ea typeface="Times New Roman" panose="02020603050405020304" pitchFamily="18" charset="0"/>
              </a:rPr>
              <a:t> </a:t>
            </a:r>
            <a:r>
              <a:rPr lang="kk-KZ" sz="2200" dirty="0" smtClean="0">
                <a:solidFill>
                  <a:srgbClr val="002060"/>
                </a:solidFill>
                <a:effectLst/>
                <a:latin typeface="Times New Roman" panose="02020603050405020304" pitchFamily="18" charset="0"/>
                <a:ea typeface="Times New Roman" panose="02020603050405020304" pitchFamily="18" charset="0"/>
              </a:rPr>
              <a:t>жоспарлаған сабағымызбен салыстырамыз. Бұл біздерге өзіміз әдетте мән бермейтін, елемейтін, әдетте «шеттетіп тастайтын» немесе болжамды білім ретінде сақталып қалатын нәрселерді аңғаруымызға түрткі болады. </a:t>
            </a:r>
            <a:endParaRPr lang="ru-RU" sz="2200" dirty="0" smtClean="0">
              <a:solidFill>
                <a:srgbClr val="002060"/>
              </a:solidFill>
              <a:effectLst/>
              <a:latin typeface="Times New Roman" panose="02020603050405020304" pitchFamily="18" charset="0"/>
              <a:ea typeface="Times New Roman" panose="02020603050405020304" pitchFamily="18" charset="0"/>
            </a:endParaRPr>
          </a:p>
          <a:p>
            <a:r>
              <a:rPr lang="kk-KZ" sz="2200" i="1" dirty="0" smtClean="0">
                <a:solidFill>
                  <a:srgbClr val="002060"/>
                </a:solidFill>
                <a:effectLst/>
                <a:latin typeface="Times New Roman" panose="02020603050405020304" pitchFamily="18" charset="0"/>
                <a:ea typeface="Times New Roman" panose="02020603050405020304" pitchFamily="18" charset="0"/>
              </a:rPr>
              <a:t>Lesson Study </a:t>
            </a:r>
            <a:r>
              <a:rPr lang="kk-KZ" sz="2200" dirty="0" smtClean="0">
                <a:solidFill>
                  <a:srgbClr val="002060"/>
                </a:solidFill>
                <a:effectLst/>
                <a:latin typeface="Times New Roman" panose="02020603050405020304" pitchFamily="18" charset="0"/>
                <a:ea typeface="Times New Roman" panose="02020603050405020304" pitchFamily="18" charset="0"/>
              </a:rPr>
              <a:t>тәсілін</a:t>
            </a:r>
            <a:r>
              <a:rPr lang="kk-KZ" sz="2200" i="1" dirty="0" smtClean="0">
                <a:solidFill>
                  <a:srgbClr val="002060"/>
                </a:solidFill>
                <a:effectLst/>
                <a:latin typeface="Times New Roman" panose="02020603050405020304" pitchFamily="18" charset="0"/>
                <a:ea typeface="Times New Roman" panose="02020603050405020304" pitchFamily="18" charset="0"/>
              </a:rPr>
              <a:t> </a:t>
            </a:r>
            <a:r>
              <a:rPr lang="kk-KZ" sz="2200" dirty="0" smtClean="0">
                <a:solidFill>
                  <a:srgbClr val="002060"/>
                </a:solidFill>
                <a:effectLst/>
                <a:latin typeface="Times New Roman" panose="02020603050405020304" pitchFamily="18" charset="0"/>
                <a:ea typeface="Times New Roman" panose="02020603050405020304" pitchFamily="18" charset="0"/>
              </a:rPr>
              <a:t>пайдаланатын көптеген адамдардың айтуынша, зерттелетін жекелеген оқушылардың оқудағы қажеттіліктері мен мінез-құлықтарына назар аударып, сол арқылы олар туралы көбірек біле отырып, біз өз оқушыларымыздың әрбіреуін анағұрлым жақсы тани бастаймыз. Демек, мықты және нашар оқушылардың аралығындағы «орташа» сыныпты оқытуға қарағанда, </a:t>
            </a:r>
            <a:r>
              <a:rPr lang="kk-KZ" sz="2200" i="1" dirty="0" smtClean="0">
                <a:solidFill>
                  <a:srgbClr val="002060"/>
                </a:solidFill>
                <a:effectLst/>
                <a:latin typeface="Times New Roman" panose="02020603050405020304" pitchFamily="18" charset="0"/>
                <a:ea typeface="Times New Roman" panose="02020603050405020304" pitchFamily="18" charset="0"/>
              </a:rPr>
              <a:t>Lesson Study </a:t>
            </a:r>
            <a:r>
              <a:rPr lang="kk-KZ" sz="2200" dirty="0" smtClean="0">
                <a:solidFill>
                  <a:srgbClr val="002060"/>
                </a:solidFill>
                <a:effectLst/>
                <a:latin typeface="Times New Roman" panose="02020603050405020304" pitchFamily="18" charset="0"/>
                <a:ea typeface="Times New Roman" panose="02020603050405020304" pitchFamily="18" charset="0"/>
              </a:rPr>
              <a:t>мұғалімге өз жұмысын болмашы ақпаратпен шамадан тыс жүктемей, барлығынан хабардар болып, өмір бойғы тәжірибесінде әрбір оқушының қажеттілігін ескеріп отыруға мүмкіндік береді. </a:t>
            </a:r>
            <a:endParaRPr lang="ru-RU" sz="2200" dirty="0">
              <a:solidFill>
                <a:srgbClr val="002060"/>
              </a:solidFill>
            </a:endParaRPr>
          </a:p>
        </p:txBody>
      </p:sp>
    </p:spTree>
    <p:extLst>
      <p:ext uri="{BB962C8B-B14F-4D97-AF65-F5344CB8AC3E}">
        <p14:creationId xmlns:p14="http://schemas.microsoft.com/office/powerpoint/2010/main" val="12551886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25170" y="1572191"/>
            <a:ext cx="7460776" cy="3248710"/>
          </a:xfrm>
          <a:prstGeom prst="rect">
            <a:avLst/>
          </a:prstGeom>
        </p:spPr>
        <p:txBody>
          <a:bodyPr wrap="square">
            <a:spAutoFit/>
          </a:bodyPr>
          <a:lstStyle/>
          <a:p>
            <a:pPr marL="6350" marR="39370" indent="-6350" algn="ctr">
              <a:lnSpc>
                <a:spcPct val="107000"/>
              </a:lnSpc>
              <a:spcAft>
                <a:spcPts val="0"/>
              </a:spcAft>
            </a:pPr>
            <a:r>
              <a:rPr lang="kk-KZ" sz="3200" b="1" i="1" dirty="0" smtClean="0">
                <a:solidFill>
                  <a:srgbClr val="002060"/>
                </a:solidFill>
                <a:effectLst/>
                <a:latin typeface="Times New Roman" panose="02020603050405020304" pitchFamily="18" charset="0"/>
                <a:ea typeface="Times New Roman" panose="02020603050405020304" pitchFamily="18" charset="0"/>
              </a:rPr>
              <a:t>Lesson Study</a:t>
            </a:r>
            <a:r>
              <a:rPr lang="kk-KZ" sz="3200" b="0" i="1" dirty="0" smtClean="0">
                <a:solidFill>
                  <a:srgbClr val="002060"/>
                </a:solidFill>
                <a:effectLst/>
                <a:latin typeface="Times New Roman" panose="02020603050405020304" pitchFamily="18" charset="0"/>
                <a:ea typeface="Times New Roman" panose="02020603050405020304" pitchFamily="18" charset="0"/>
              </a:rPr>
              <a:t>  </a:t>
            </a:r>
            <a:r>
              <a:rPr lang="kk-KZ" sz="3200" b="1" dirty="0" smtClean="0">
                <a:solidFill>
                  <a:srgbClr val="002060"/>
                </a:solidFill>
                <a:effectLst/>
                <a:latin typeface="Times New Roman" panose="02020603050405020304" pitchFamily="18" charset="0"/>
                <a:ea typeface="Times New Roman" panose="02020603050405020304" pitchFamily="18" charset="0"/>
              </a:rPr>
              <a:t>жүргізу </a:t>
            </a:r>
            <a:endParaRPr lang="ru-RU" sz="3200" b="1" dirty="0" smtClean="0">
              <a:solidFill>
                <a:srgbClr val="002060"/>
              </a:solidFill>
              <a:effectLst/>
              <a:latin typeface="Times New Roman" panose="02020603050405020304" pitchFamily="18" charset="0"/>
              <a:ea typeface="Times New Roman" panose="02020603050405020304" pitchFamily="18" charset="0"/>
            </a:endParaRPr>
          </a:p>
          <a:p>
            <a:pPr marL="6350" marR="34925" indent="-6350">
              <a:lnSpc>
                <a:spcPct val="107000"/>
              </a:lnSpc>
              <a:spcAft>
                <a:spcPts val="10"/>
              </a:spcAft>
            </a:pPr>
            <a:endParaRPr lang="ru-RU" sz="3200" b="1" i="1" dirty="0">
              <a:solidFill>
                <a:srgbClr val="002060"/>
              </a:solidFill>
              <a:latin typeface="Times New Roman" panose="02020603050405020304" pitchFamily="18" charset="0"/>
              <a:ea typeface="Times New Roman" panose="02020603050405020304" pitchFamily="18" charset="0"/>
            </a:endParaRPr>
          </a:p>
          <a:p>
            <a:pPr marL="6350" marR="34925" indent="-6350">
              <a:lnSpc>
                <a:spcPct val="107000"/>
              </a:lnSpc>
              <a:spcAft>
                <a:spcPts val="10"/>
              </a:spcAft>
            </a:pPr>
            <a:r>
              <a:rPr lang="kk-KZ" sz="2200" i="1" dirty="0" smtClean="0">
                <a:solidFill>
                  <a:srgbClr val="002060"/>
                </a:solidFill>
                <a:effectLst/>
                <a:latin typeface="Times New Roman" panose="02020603050405020304" pitchFamily="18" charset="0"/>
                <a:ea typeface="Times New Roman" panose="02020603050405020304" pitchFamily="18" charset="0"/>
              </a:rPr>
              <a:t>«Бұл сыныпта болып жатқан нәрселерге басқаша қарауыма мүмкіндік берді». </a:t>
            </a:r>
            <a:endParaRPr lang="ru-RU" sz="2200" dirty="0" smtClean="0">
              <a:solidFill>
                <a:srgbClr val="002060"/>
              </a:solidFill>
              <a:effectLst/>
              <a:latin typeface="Times New Roman" panose="02020603050405020304" pitchFamily="18" charset="0"/>
              <a:ea typeface="Times New Roman" panose="02020603050405020304" pitchFamily="18" charset="0"/>
            </a:endParaRPr>
          </a:p>
          <a:p>
            <a:pPr marL="6350" marR="34925" indent="-6350" algn="r">
              <a:lnSpc>
                <a:spcPct val="107000"/>
              </a:lnSpc>
              <a:spcAft>
                <a:spcPts val="0"/>
              </a:spcAft>
            </a:pPr>
            <a:r>
              <a:rPr lang="kk-KZ" sz="2200" dirty="0" smtClean="0">
                <a:solidFill>
                  <a:srgbClr val="002060"/>
                </a:solidFill>
                <a:effectLst/>
                <a:latin typeface="Times New Roman" panose="02020603050405020304" pitchFamily="18" charset="0"/>
                <a:ea typeface="Times New Roman" panose="02020603050405020304" pitchFamily="18" charset="0"/>
              </a:rPr>
              <a:t> </a:t>
            </a:r>
            <a:endParaRPr lang="ru-RU" sz="2200" dirty="0" smtClean="0">
              <a:solidFill>
                <a:srgbClr val="002060"/>
              </a:solidFill>
              <a:effectLst/>
              <a:latin typeface="Times New Roman" panose="02020603050405020304" pitchFamily="18" charset="0"/>
              <a:ea typeface="Times New Roman" panose="02020603050405020304" pitchFamily="18" charset="0"/>
            </a:endParaRPr>
          </a:p>
          <a:p>
            <a:r>
              <a:rPr lang="kk-KZ" sz="2200" i="1" dirty="0" smtClean="0">
                <a:solidFill>
                  <a:srgbClr val="002060"/>
                </a:solidFill>
                <a:effectLst/>
                <a:latin typeface="Times New Roman" panose="02020603050405020304" pitchFamily="18" charset="0"/>
                <a:ea typeface="Times New Roman" panose="02020603050405020304" pitchFamily="18" charset="0"/>
              </a:rPr>
              <a:t>Lesson Study</a:t>
            </a:r>
            <a:r>
              <a:rPr lang="kk-KZ" sz="2200" dirty="0" smtClean="0">
                <a:solidFill>
                  <a:srgbClr val="002060"/>
                </a:solidFill>
                <a:effectLst/>
                <a:latin typeface="Times New Roman" panose="02020603050405020304" pitchFamily="18" charset="0"/>
                <a:ea typeface="Times New Roman" panose="02020603050405020304" pitchFamily="18" charset="0"/>
              </a:rPr>
              <a:t> тәсілі кем дегенде үш </a:t>
            </a:r>
            <a:r>
              <a:rPr lang="kk-KZ" sz="2200" i="1" dirty="0" smtClean="0">
                <a:solidFill>
                  <a:srgbClr val="002060"/>
                </a:solidFill>
                <a:effectLst/>
                <a:latin typeface="Times New Roman" panose="02020603050405020304" pitchFamily="18" charset="0"/>
                <a:ea typeface="Times New Roman" panose="02020603050405020304" pitchFamily="18" charset="0"/>
              </a:rPr>
              <a:t>Lesson Study-ден</a:t>
            </a:r>
            <a:r>
              <a:rPr lang="kk-KZ" sz="2200" dirty="0" smtClean="0">
                <a:solidFill>
                  <a:srgbClr val="002060"/>
                </a:solidFill>
                <a:effectLst/>
                <a:latin typeface="Times New Roman" panose="02020603050405020304" pitchFamily="18" charset="0"/>
                <a:ea typeface="Times New Roman" panose="02020603050405020304" pitchFamily="18" charset="0"/>
              </a:rPr>
              <a:t> тұратын циклден құралады, ол сабақтарды мұғалімдер тобы бірлесіп жоспарлап, оқытып/қадағалайды және талдайды </a:t>
            </a:r>
            <a:endParaRPr lang="ru-RU" sz="2200" dirty="0">
              <a:solidFill>
                <a:srgbClr val="002060"/>
              </a:solidFill>
            </a:endParaRPr>
          </a:p>
        </p:txBody>
      </p:sp>
    </p:spTree>
    <p:extLst>
      <p:ext uri="{BB962C8B-B14F-4D97-AF65-F5344CB8AC3E}">
        <p14:creationId xmlns:p14="http://schemas.microsoft.com/office/powerpoint/2010/main" val="4265802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936"/>
          <p:cNvPicPr/>
          <p:nvPr/>
        </p:nvPicPr>
        <p:blipFill>
          <a:blip r:embed="rId2"/>
          <a:stretch>
            <a:fillRect/>
          </a:stretch>
        </p:blipFill>
        <p:spPr>
          <a:xfrm>
            <a:off x="2020318" y="104091"/>
            <a:ext cx="8979778" cy="6446834"/>
          </a:xfrm>
          <a:prstGeom prst="rect">
            <a:avLst/>
          </a:prstGeom>
        </p:spPr>
      </p:pic>
    </p:spTree>
    <p:extLst>
      <p:ext uri="{BB962C8B-B14F-4D97-AF65-F5344CB8AC3E}">
        <p14:creationId xmlns:p14="http://schemas.microsoft.com/office/powerpoint/2010/main" val="20026730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51128" y="272956"/>
            <a:ext cx="11273051" cy="6482672"/>
          </a:xfrm>
          <a:prstGeom prst="rect">
            <a:avLst/>
          </a:prstGeom>
        </p:spPr>
        <p:txBody>
          <a:bodyPr wrap="square">
            <a:spAutoFit/>
          </a:bodyPr>
          <a:lstStyle/>
          <a:p>
            <a:pPr marL="455930" indent="-6350" algn="ctr">
              <a:lnSpc>
                <a:spcPct val="107000"/>
              </a:lnSpc>
              <a:spcAft>
                <a:spcPts val="5"/>
              </a:spcAft>
              <a:tabLst>
                <a:tab pos="1766570" algn="ctr"/>
                <a:tab pos="4804410" algn="ctr"/>
              </a:tabLst>
            </a:pPr>
            <a:r>
              <a:rPr lang="kk-KZ" b="1" dirty="0" smtClean="0">
                <a:solidFill>
                  <a:srgbClr val="002060"/>
                </a:solidFill>
                <a:effectLst/>
                <a:latin typeface="Times New Roman" panose="02020603050405020304" pitchFamily="18" charset="0"/>
                <a:ea typeface="Times New Roman" panose="02020603050405020304" pitchFamily="18" charset="0"/>
              </a:rPr>
              <a:t>Ұсынылатын іс-әрекеттер 	</a:t>
            </a:r>
          </a:p>
          <a:p>
            <a:pPr>
              <a:tabLst>
                <a:tab pos="1766570" algn="ctr"/>
                <a:tab pos="4804410" algn="ctr"/>
              </a:tabLst>
            </a:pPr>
            <a:r>
              <a:rPr lang="kk-KZ" dirty="0" smtClean="0">
                <a:solidFill>
                  <a:srgbClr val="002060"/>
                </a:solidFill>
                <a:effectLst/>
                <a:latin typeface="Times New Roman" panose="02020603050405020304" pitchFamily="18" charset="0"/>
                <a:ea typeface="Times New Roman" panose="02020603050405020304" pitchFamily="18" charset="0"/>
              </a:rPr>
              <a:t>Мектепте жаңа кәсіби оқыту әдісін енгізу ұнайтын бір топ мұғалімді іріктеп алыңыз (үш адам болғаны қолайлы болмақ). Бұл топтың құрамына басшылық өкілі мен бай тәжірибесі бар мұғалім қатысса,</a:t>
            </a:r>
            <a:r>
              <a:rPr lang="kk-KZ" i="1" dirty="0" smtClean="0">
                <a:solidFill>
                  <a:srgbClr val="002060"/>
                </a:solidFill>
                <a:effectLst/>
                <a:latin typeface="Times New Roman" panose="02020603050405020304" pitchFamily="18" charset="0"/>
                <a:ea typeface="Times New Roman" panose="02020603050405020304" pitchFamily="18" charset="0"/>
              </a:rPr>
              <a:t> Lesson Study </a:t>
            </a:r>
            <a:r>
              <a:rPr lang="kk-KZ" dirty="0" smtClean="0">
                <a:solidFill>
                  <a:srgbClr val="002060"/>
                </a:solidFill>
                <a:effectLst/>
                <a:latin typeface="Times New Roman" panose="02020603050405020304" pitchFamily="18" charset="0"/>
                <a:ea typeface="Times New Roman" panose="02020603050405020304" pitchFamily="18" charset="0"/>
              </a:rPr>
              <a:t>тиімді болады.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R="2195830"/>
            <a:r>
              <a:rPr lang="kk-KZ" dirty="0" smtClean="0">
                <a:solidFill>
                  <a:srgbClr val="002060"/>
                </a:solidFill>
                <a:effectLst/>
                <a:latin typeface="Times New Roman" panose="02020603050405020304" pitchFamily="18" charset="0"/>
                <a:ea typeface="Times New Roman" panose="02020603050405020304" pitchFamily="18" charset="0"/>
              </a:rPr>
              <a:t>Күтілетін нәтижелерді анықтап, топ мүшелерінде өздерін сырттан қатаң бақылауға алынғандай сезім тудырмай, 	кідірместен 	«тәуекелге 	бел 	бууға» мүмкіндік 	беретін 	негізгі 	ережелерді 	белгілеу мақсатында мәжіліс өткізіңіз. </a:t>
            </a:r>
            <a:r>
              <a:rPr lang="kk-KZ" i="1" dirty="0" smtClean="0">
                <a:solidFill>
                  <a:srgbClr val="002060"/>
                </a:solidFill>
                <a:effectLst/>
                <a:latin typeface="Times New Roman" panose="02020603050405020304" pitchFamily="18" charset="0"/>
                <a:ea typeface="Times New Roman" panose="02020603050405020304" pitchFamily="18" charset="0"/>
              </a:rPr>
              <a:t>Lesson Study </a:t>
            </a:r>
            <a:r>
              <a:rPr lang="kk-KZ" dirty="0" smtClean="0">
                <a:solidFill>
                  <a:srgbClr val="002060"/>
                </a:solidFill>
                <a:effectLst/>
                <a:latin typeface="Times New Roman" panose="02020603050405020304" pitchFamily="18" charset="0"/>
                <a:ea typeface="Times New Roman" panose="02020603050405020304" pitchFamily="18" charset="0"/>
              </a:rPr>
              <a:t>барысында топтың барлық мүшелерінің кәсіби білім алушы ретінде мәртебесі тең болады.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R="2623185"/>
            <a:r>
              <a:rPr lang="kk-KZ" dirty="0" smtClean="0">
                <a:solidFill>
                  <a:srgbClr val="002060"/>
                </a:solidFill>
                <a:effectLst/>
                <a:latin typeface="Times New Roman" panose="02020603050405020304" pitchFamily="18" charset="0"/>
                <a:ea typeface="Times New Roman" panose="02020603050405020304" pitchFamily="18" charset="0"/>
              </a:rPr>
              <a:t>Белгілі бір мектептің, сыныптың немесе белгілі бір жас мөлшеріндегі топтың қажеттіліктері негізінде қаралатын мәселені белгілеп алыңыз, мысалы: топтық жұмыс арқылы оқыту үшін пікірталасты қолдану қағидаттары.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R="2623185"/>
            <a:r>
              <a:rPr lang="kk-KZ" dirty="0" smtClean="0">
                <a:solidFill>
                  <a:srgbClr val="002060"/>
                </a:solidFill>
                <a:effectLst/>
                <a:latin typeface="Times New Roman" panose="02020603050405020304" pitchFamily="18" charset="0"/>
                <a:ea typeface="Times New Roman" panose="02020603050405020304" pitchFamily="18" charset="0"/>
              </a:rPr>
              <a:t>Сабақтарды жоспарлауда, бақылауда және талдауда </a:t>
            </a:r>
            <a:r>
              <a:rPr lang="kk-KZ" i="1" dirty="0" smtClean="0">
                <a:solidFill>
                  <a:srgbClr val="002060"/>
                </a:solidFill>
                <a:effectLst/>
                <a:latin typeface="Times New Roman" panose="02020603050405020304" pitchFamily="18" charset="0"/>
                <a:ea typeface="Times New Roman" panose="02020603050405020304" pitchFamily="18" charset="0"/>
              </a:rPr>
              <a:t>Lesson Study-дің </a:t>
            </a:r>
            <a:r>
              <a:rPr lang="kk-KZ" dirty="0" smtClean="0">
                <a:solidFill>
                  <a:srgbClr val="002060"/>
                </a:solidFill>
                <a:effectLst/>
                <a:latin typeface="Times New Roman" panose="02020603050405020304" pitchFamily="18" charset="0"/>
                <a:ea typeface="Times New Roman" panose="02020603050405020304" pitchFamily="18" charset="0"/>
              </a:rPr>
              <a:t>жалпы нысандарын пайдаланыңыз.</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R="2625090"/>
            <a:r>
              <a:rPr lang="kk-KZ" dirty="0" smtClean="0">
                <a:solidFill>
                  <a:srgbClr val="002060"/>
                </a:solidFill>
                <a:effectLst/>
                <a:latin typeface="Times New Roman" panose="02020603050405020304" pitchFamily="18" charset="0"/>
                <a:ea typeface="Times New Roman" panose="02020603050405020304" pitchFamily="18" charset="0"/>
              </a:rPr>
              <a:t>Бірінші </a:t>
            </a:r>
            <a:r>
              <a:rPr lang="kk-KZ" i="1" dirty="0" smtClean="0">
                <a:solidFill>
                  <a:srgbClr val="002060"/>
                </a:solidFill>
                <a:effectLst/>
                <a:latin typeface="Times New Roman" panose="02020603050405020304" pitchFamily="18" charset="0"/>
                <a:ea typeface="Times New Roman" panose="02020603050405020304" pitchFamily="18" charset="0"/>
              </a:rPr>
              <a:t>Lesson Study-ді</a:t>
            </a:r>
            <a:r>
              <a:rPr lang="kk-KZ" dirty="0" smtClean="0">
                <a:solidFill>
                  <a:srgbClr val="002060"/>
                </a:solidFill>
                <a:effectLst/>
                <a:latin typeface="Times New Roman" panose="02020603050405020304" pitchFamily="18" charset="0"/>
                <a:ea typeface="Times New Roman" panose="02020603050405020304" pitchFamily="18" charset="0"/>
              </a:rPr>
              <a:t> жоспарлау үшін мұғалімдерге арнайы уақыт бөліңіз (кем дегенде бір сағат).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R="2625725"/>
            <a:r>
              <a:rPr lang="kk-KZ" i="1" dirty="0" smtClean="0">
                <a:solidFill>
                  <a:srgbClr val="002060"/>
                </a:solidFill>
                <a:effectLst/>
                <a:latin typeface="Times New Roman" panose="02020603050405020304" pitchFamily="18" charset="0"/>
                <a:ea typeface="Times New Roman" panose="02020603050405020304" pitchFamily="18" charset="0"/>
              </a:rPr>
              <a:t>Lesson Study</a:t>
            </a:r>
            <a:r>
              <a:rPr lang="kk-KZ" dirty="0" smtClean="0">
                <a:solidFill>
                  <a:srgbClr val="002060"/>
                </a:solidFill>
                <a:effectLst/>
                <a:latin typeface="Times New Roman" panose="02020603050405020304" pitchFamily="18" charset="0"/>
                <a:ea typeface="Times New Roman" panose="02020603050405020304" pitchFamily="18" charset="0"/>
              </a:rPr>
              <a:t> кезінде олардың уақытын бағалаңыз және </a:t>
            </a:r>
            <a:r>
              <a:rPr lang="kk-KZ" i="1" dirty="0" smtClean="0">
                <a:solidFill>
                  <a:srgbClr val="002060"/>
                </a:solidFill>
                <a:effectLst/>
                <a:latin typeface="Times New Roman" panose="02020603050405020304" pitchFamily="18" charset="0"/>
                <a:ea typeface="Times New Roman" panose="02020603050405020304" pitchFamily="18" charset="0"/>
              </a:rPr>
              <a:t>Lesson Study </a:t>
            </a:r>
            <a:r>
              <a:rPr lang="kk-KZ" dirty="0" smtClean="0">
                <a:solidFill>
                  <a:srgbClr val="002060"/>
                </a:solidFill>
                <a:effectLst/>
                <a:latin typeface="Times New Roman" panose="02020603050405020304" pitchFamily="18" charset="0"/>
                <a:ea typeface="Times New Roman" panose="02020603050405020304" pitchFamily="18" charset="0"/>
              </a:rPr>
              <a:t>аяқталғаннан кейін бірден немесе көп уақыт өткізбей талқылау жүргізуді қамтамасыз етіңіз.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R="1823720"/>
            <a:r>
              <a:rPr lang="kk-KZ" dirty="0" smtClean="0">
                <a:solidFill>
                  <a:srgbClr val="002060"/>
                </a:solidFill>
                <a:effectLst/>
                <a:latin typeface="Times New Roman" panose="02020603050405020304" pitchFamily="18" charset="0"/>
                <a:ea typeface="Times New Roman" panose="02020603050405020304" pitchFamily="18" charset="0"/>
              </a:rPr>
              <a:t>Жұмыс барысына белсенді түрде қызығушылық танытыңыз.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R="2624455"/>
            <a:r>
              <a:rPr lang="kk-KZ" i="1" dirty="0" smtClean="0">
                <a:solidFill>
                  <a:srgbClr val="002060"/>
                </a:solidFill>
                <a:effectLst/>
                <a:latin typeface="Times New Roman" panose="02020603050405020304" pitchFamily="18" charset="0"/>
                <a:ea typeface="Times New Roman" panose="02020603050405020304" pitchFamily="18" charset="0"/>
              </a:rPr>
              <a:t>Lesson Study-ді</a:t>
            </a:r>
            <a:r>
              <a:rPr lang="kk-KZ" dirty="0" smtClean="0">
                <a:solidFill>
                  <a:srgbClr val="002060"/>
                </a:solidFill>
                <a:effectLst/>
                <a:latin typeface="Times New Roman" panose="02020603050405020304" pitchFamily="18" charset="0"/>
                <a:ea typeface="Times New Roman" panose="02020603050405020304" pitchFamily="18" charset="0"/>
              </a:rPr>
              <a:t> жүргізетін топқа өз нәтижелерін әріптестеріне көрсетулері үшін арнайы мүмкіндік ұсыныңыз (педагогикалық кеңес, коучинг және т.б.).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R="2623820"/>
            <a:r>
              <a:rPr lang="kk-KZ" dirty="0" smtClean="0">
                <a:solidFill>
                  <a:srgbClr val="002060"/>
                </a:solidFill>
                <a:effectLst/>
                <a:latin typeface="Times New Roman" panose="02020603050405020304" pitchFamily="18" charset="0"/>
                <a:ea typeface="Times New Roman" panose="02020603050405020304" pitchFamily="18" charset="0"/>
              </a:rPr>
              <a:t>Топтың бұл мүшелерін келесі </a:t>
            </a:r>
            <a:r>
              <a:rPr lang="kk-KZ" i="1" dirty="0" smtClean="0">
                <a:solidFill>
                  <a:srgbClr val="002060"/>
                </a:solidFill>
                <a:effectLst/>
                <a:latin typeface="Times New Roman" panose="02020603050405020304" pitchFamily="18" charset="0"/>
                <a:ea typeface="Times New Roman" panose="02020603050405020304" pitchFamily="18" charset="0"/>
              </a:rPr>
              <a:t>Lesson Study-ді</a:t>
            </a:r>
            <a:r>
              <a:rPr lang="kk-KZ" dirty="0" smtClean="0">
                <a:solidFill>
                  <a:srgbClr val="002060"/>
                </a:solidFill>
                <a:effectLst/>
                <a:latin typeface="Times New Roman" panose="02020603050405020304" pitchFamily="18" charset="0"/>
                <a:ea typeface="Times New Roman" panose="02020603050405020304" pitchFamily="18" charset="0"/>
              </a:rPr>
              <a:t> өткізу үшін жаңа топты ұйымдастыруда педагогикалық ұжымның көшбасшылары ретінде пайдаланыңыз. </a:t>
            </a:r>
            <a:endParaRPr lang="ru-RU"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389160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64779" y="-123110"/>
            <a:ext cx="10058400" cy="6923690"/>
          </a:xfrm>
          <a:prstGeom prst="rect">
            <a:avLst/>
          </a:prstGeom>
        </p:spPr>
        <p:txBody>
          <a:bodyPr wrap="square" anchor="ctr">
            <a:spAutoFit/>
          </a:bodyPr>
          <a:lstStyle/>
          <a:p>
            <a:pPr marL="6350" marR="34925" indent="-6350" algn="ctr">
              <a:spcAft>
                <a:spcPts val="600"/>
              </a:spcAft>
            </a:pPr>
            <a:r>
              <a:rPr lang="kk-KZ" sz="2400" b="1" dirty="0" smtClean="0">
                <a:solidFill>
                  <a:srgbClr val="002060"/>
                </a:solidFill>
                <a:effectLst/>
                <a:latin typeface="Times New Roman" panose="02020603050405020304" pitchFamily="18" charset="0"/>
                <a:ea typeface="Times New Roman" panose="02020603050405020304" pitchFamily="18" charset="0"/>
              </a:rPr>
              <a:t>Бірінші </a:t>
            </a:r>
            <a:r>
              <a:rPr lang="kk-KZ" sz="2400" b="1" i="1" dirty="0" smtClean="0">
                <a:solidFill>
                  <a:srgbClr val="002060"/>
                </a:solidFill>
                <a:effectLst/>
                <a:latin typeface="Times New Roman" panose="02020603050405020304" pitchFamily="18" charset="0"/>
                <a:ea typeface="Times New Roman" panose="02020603050405020304" pitchFamily="18" charset="0"/>
              </a:rPr>
              <a:t>Lesson Study-ді</a:t>
            </a:r>
            <a:r>
              <a:rPr lang="kk-KZ" sz="2400" dirty="0" smtClean="0">
                <a:solidFill>
                  <a:srgbClr val="002060"/>
                </a:solidFill>
                <a:effectLst/>
                <a:latin typeface="Times New Roman" panose="02020603050405020304" pitchFamily="18" charset="0"/>
                <a:ea typeface="Times New Roman" panose="02020603050405020304" pitchFamily="18" charset="0"/>
              </a:rPr>
              <a:t> </a:t>
            </a:r>
            <a:r>
              <a:rPr lang="kk-KZ" sz="2400" b="1" dirty="0" smtClean="0">
                <a:solidFill>
                  <a:srgbClr val="002060"/>
                </a:solidFill>
                <a:effectLst/>
                <a:latin typeface="Times New Roman" panose="02020603050405020304" pitchFamily="18" charset="0"/>
                <a:ea typeface="Times New Roman" panose="02020603050405020304" pitchFamily="18" charset="0"/>
              </a:rPr>
              <a:t>жоспарлау және «бақылаудағы» </a:t>
            </a:r>
            <a:endParaRPr lang="ru-RU" sz="2400" dirty="0" smtClean="0">
              <a:solidFill>
                <a:srgbClr val="002060"/>
              </a:solidFill>
              <a:effectLst/>
              <a:latin typeface="Times New Roman" panose="02020603050405020304" pitchFamily="18" charset="0"/>
              <a:ea typeface="Times New Roman" panose="02020603050405020304" pitchFamily="18" charset="0"/>
            </a:endParaRPr>
          </a:p>
          <a:p>
            <a:pPr marL="6350" marR="39370" indent="-6350" algn="ctr">
              <a:spcAft>
                <a:spcPts val="600"/>
              </a:spcAft>
            </a:pPr>
            <a:r>
              <a:rPr lang="kk-KZ" sz="2400" b="1" dirty="0" smtClean="0">
                <a:solidFill>
                  <a:srgbClr val="002060"/>
                </a:solidFill>
                <a:effectLst/>
                <a:latin typeface="Times New Roman" panose="02020603050405020304" pitchFamily="18" charset="0"/>
                <a:ea typeface="Times New Roman" panose="02020603050405020304" pitchFamily="18" charset="0"/>
              </a:rPr>
              <a:t>оқушыларды анықтау </a:t>
            </a:r>
          </a:p>
          <a:p>
            <a:pPr marL="6350" marR="39370" indent="-6350" algn="ctr">
              <a:spcAft>
                <a:spcPts val="1200"/>
              </a:spcAft>
            </a:pPr>
            <a:r>
              <a:rPr lang="kk-KZ" i="1" dirty="0">
                <a:solidFill>
                  <a:srgbClr val="002060"/>
                </a:solidFill>
                <a:latin typeface="Times New Roman" panose="02020603050405020304" pitchFamily="18" charset="0"/>
                <a:cs typeface="Times New Roman" panose="02020603050405020304" pitchFamily="18" charset="0"/>
              </a:rPr>
              <a:t>«Бақылаудағы» оқушыларға басты назар аудару расында да маңызды нәрселерді анықтауға мүмкіндік береді»   </a:t>
            </a:r>
            <a:endParaRPr lang="ru-RU" dirty="0">
              <a:solidFill>
                <a:srgbClr val="002060"/>
              </a:solidFill>
              <a:latin typeface="Times New Roman" panose="02020603050405020304" pitchFamily="18" charset="0"/>
              <a:cs typeface="Times New Roman" panose="02020603050405020304" pitchFamily="18" charset="0"/>
            </a:endParaRPr>
          </a:p>
          <a:p>
            <a:pPr marL="6350" marR="39370" indent="-6350" algn="ctr">
              <a:spcAft>
                <a:spcPts val="1200"/>
              </a:spcAft>
            </a:pPr>
            <a:r>
              <a:rPr lang="kk-KZ" b="1" dirty="0" smtClean="0">
                <a:solidFill>
                  <a:srgbClr val="002060"/>
                </a:solidFill>
                <a:effectLst/>
                <a:latin typeface="Times New Roman" panose="02020603050405020304" pitchFamily="18" charset="0"/>
                <a:ea typeface="Times New Roman" panose="02020603050405020304" pitchFamily="18" charset="0"/>
              </a:rPr>
              <a:t>Ұсынылатын іс-әрекеттер</a:t>
            </a:r>
            <a:r>
              <a:rPr lang="kk-KZ" b="0" dirty="0" smtClean="0">
                <a:solidFill>
                  <a:srgbClr val="002060"/>
                </a:solidFill>
                <a:effectLst/>
                <a:latin typeface="Times New Roman" panose="02020603050405020304" pitchFamily="18" charset="0"/>
                <a:ea typeface="Times New Roman" panose="02020603050405020304" pitchFamily="18" charset="0"/>
              </a:rPr>
              <a:t> </a:t>
            </a:r>
          </a:p>
          <a:p>
            <a:pPr marL="8890" marR="29845" indent="271145" algn="just">
              <a:spcAft>
                <a:spcPts val="60"/>
              </a:spcAft>
            </a:pPr>
            <a:r>
              <a:rPr lang="kk-KZ" dirty="0" smtClean="0">
                <a:solidFill>
                  <a:srgbClr val="002060"/>
                </a:solidFill>
                <a:effectLst/>
                <a:latin typeface="Times New Roman" panose="02020603050405020304" pitchFamily="18" charset="0"/>
                <a:ea typeface="Times New Roman" panose="02020603050405020304" pitchFamily="18" charset="0"/>
              </a:rPr>
              <a:t>Бірінші </a:t>
            </a:r>
            <a:r>
              <a:rPr lang="kk-KZ" i="1" dirty="0" smtClean="0">
                <a:solidFill>
                  <a:srgbClr val="002060"/>
                </a:solidFill>
                <a:effectLst/>
                <a:latin typeface="Times New Roman" panose="02020603050405020304" pitchFamily="18" charset="0"/>
                <a:ea typeface="Times New Roman" panose="02020603050405020304" pitchFamily="18" charset="0"/>
              </a:rPr>
              <a:t>Lesson Study-ді</a:t>
            </a:r>
            <a:r>
              <a:rPr lang="kk-KZ" dirty="0" smtClean="0">
                <a:solidFill>
                  <a:srgbClr val="002060"/>
                </a:solidFill>
                <a:effectLst/>
                <a:latin typeface="Times New Roman" panose="02020603050405020304" pitchFamily="18" charset="0"/>
                <a:ea typeface="Times New Roman" panose="02020603050405020304" pitchFamily="18" charset="0"/>
              </a:rPr>
              <a:t> қандай сыныпта өткізетіндігіңізді анықтап алыңыз, содан кейін әртүрлі білім алушы топтың шынайы өкілі болып табылатын үш оқушыны: жалпы дағдылар немесе жекелеген пәндер үшін қажетті дағдылар бойынша сыныпта оқитын оқушылардың ішінен жоғары, орта, төмен көрсеткіштері бар топтардың үш өкілін таңдап алыңыз.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L="8890" marR="29845" indent="271145" algn="just">
              <a:lnSpc>
                <a:spcPct val="111000"/>
              </a:lnSpc>
              <a:spcAft>
                <a:spcPts val="60"/>
              </a:spcAft>
            </a:pPr>
            <a:r>
              <a:rPr lang="kk-KZ" i="1" dirty="0" smtClean="0">
                <a:solidFill>
                  <a:srgbClr val="002060"/>
                </a:solidFill>
                <a:effectLst/>
                <a:latin typeface="Times New Roman" panose="02020603050405020304" pitchFamily="18" charset="0"/>
                <a:ea typeface="Times New Roman" panose="02020603050405020304" pitchFamily="18" charset="0"/>
              </a:rPr>
              <a:t>Lesson Study</a:t>
            </a:r>
            <a:r>
              <a:rPr lang="kk-KZ" dirty="0" smtClean="0">
                <a:solidFill>
                  <a:srgbClr val="002060"/>
                </a:solidFill>
                <a:effectLst/>
                <a:latin typeface="Times New Roman" panose="02020603050405020304" pitchFamily="18" charset="0"/>
                <a:ea typeface="Times New Roman" panose="02020603050405020304" pitchFamily="18" charset="0"/>
              </a:rPr>
              <a:t> бағытында жұмыс істейтін әрбір оқушының деңгейін анықтап алыңыз.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L="8890" marR="29845" indent="271145" algn="just">
              <a:lnSpc>
                <a:spcPct val="111000"/>
              </a:lnSpc>
              <a:spcAft>
                <a:spcPts val="60"/>
              </a:spcAft>
            </a:pPr>
            <a:r>
              <a:rPr lang="kk-KZ" i="1" dirty="0" smtClean="0">
                <a:solidFill>
                  <a:srgbClr val="002060"/>
                </a:solidFill>
                <a:effectLst/>
                <a:latin typeface="Times New Roman" panose="02020603050405020304" pitchFamily="18" charset="0"/>
                <a:ea typeface="Times New Roman" panose="02020603050405020304" pitchFamily="18" charset="0"/>
              </a:rPr>
              <a:t>Lesson Study-дің </a:t>
            </a:r>
            <a:r>
              <a:rPr lang="kk-KZ" dirty="0" smtClean="0">
                <a:solidFill>
                  <a:srgbClr val="002060"/>
                </a:solidFill>
                <a:effectLst/>
                <a:latin typeface="Times New Roman" panose="02020603050405020304" pitchFamily="18" charset="0"/>
                <a:ea typeface="Times New Roman" panose="02020603050405020304" pitchFamily="18" charset="0"/>
              </a:rPr>
              <a:t>аяғында әр оқушыдан қандай нәтиже күтетініңіз туралы қысқа да нұсқа жазып алыңыз. (Сізге 1суреттегі жоспарлау сызбасын пайдалануға болады).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L="8890" marR="29845" indent="271145" algn="just">
              <a:lnSpc>
                <a:spcPct val="111000"/>
              </a:lnSpc>
              <a:spcAft>
                <a:spcPts val="60"/>
              </a:spcAft>
            </a:pPr>
            <a:r>
              <a:rPr lang="kk-KZ" dirty="0" smtClean="0">
                <a:solidFill>
                  <a:srgbClr val="002060"/>
                </a:solidFill>
                <a:effectLst/>
                <a:latin typeface="Times New Roman" panose="02020603050405020304" pitchFamily="18" charset="0"/>
                <a:ea typeface="Times New Roman" panose="02020603050405020304" pitchFamily="18" charset="0"/>
              </a:rPr>
              <a:t>Өзіңіз жетілдіргіңіз келетін немесе пайдалануды жоспарлап отырған оқыту әдісінің қолданылу ретіне назар аудара отырып, сабақтың әр кезеңін жоспарлаңыз. Бақылаудағы әрбір оқушыдан қандай реакция күтетіңізді жазып отырыңыз: өзінің тақырыпты игеру қарқынын көрсету үшін әр оқушы әрбір кезеңде не істейді.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L="8890" marR="29845" indent="271145" algn="just">
              <a:lnSpc>
                <a:spcPct val="111000"/>
              </a:lnSpc>
              <a:spcAft>
                <a:spcPts val="60"/>
              </a:spcAft>
            </a:pPr>
            <a:r>
              <a:rPr lang="kk-KZ" dirty="0" smtClean="0">
                <a:solidFill>
                  <a:srgbClr val="002060"/>
                </a:solidFill>
                <a:effectLst/>
                <a:latin typeface="Times New Roman" panose="02020603050405020304" pitchFamily="18" charset="0"/>
                <a:ea typeface="Times New Roman" panose="02020603050405020304" pitchFamily="18" charset="0"/>
              </a:rPr>
              <a:t>Қандай ресурстар қалай қолданылатындығын және тақтада не жазатыныңызды барынша дәл анықтап алыңыз, әрбір кезең үшін уақыт шеңберін белгілеңіз. </a:t>
            </a:r>
            <a:endParaRPr lang="ru-RU" dirty="0" smtClean="0">
              <a:solidFill>
                <a:srgbClr val="002060"/>
              </a:solidFill>
              <a:effectLst/>
              <a:latin typeface="Times New Roman" panose="02020603050405020304" pitchFamily="18" charset="0"/>
              <a:ea typeface="Times New Roman" panose="02020603050405020304" pitchFamily="18" charset="0"/>
            </a:endParaRPr>
          </a:p>
          <a:p>
            <a:pPr marL="8890" marR="29845" indent="271145" algn="just">
              <a:lnSpc>
                <a:spcPct val="111000"/>
              </a:lnSpc>
              <a:spcAft>
                <a:spcPts val="60"/>
              </a:spcAft>
            </a:pPr>
            <a:r>
              <a:rPr lang="kk-KZ" dirty="0" smtClean="0">
                <a:solidFill>
                  <a:srgbClr val="002060"/>
                </a:solidFill>
                <a:effectLst/>
                <a:latin typeface="Times New Roman" panose="02020603050405020304" pitchFamily="18" charset="0"/>
                <a:ea typeface="Times New Roman" panose="02020603050405020304" pitchFamily="18" charset="0"/>
              </a:rPr>
              <a:t>Бақылаушылар арасында кім қай бақылаудағы оқушыны (оқушыларды) қадағалайтынын келісіп алыңыздар. Барлығы екі оқушы қадағалап, үшінші оқушы назардан тыс қалмайтынына сенімді болыңыз. </a:t>
            </a:r>
            <a:endParaRPr lang="ru-RU" dirty="0" smtClean="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06552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9387"/>
          <p:cNvPicPr/>
          <p:nvPr/>
        </p:nvPicPr>
        <p:blipFill>
          <a:blip r:embed="rId2"/>
          <a:stretch>
            <a:fillRect/>
          </a:stretch>
        </p:blipFill>
        <p:spPr>
          <a:xfrm>
            <a:off x="1965494" y="922136"/>
            <a:ext cx="8739117" cy="4969510"/>
          </a:xfrm>
          <a:prstGeom prst="rect">
            <a:avLst/>
          </a:prstGeom>
        </p:spPr>
      </p:pic>
      <p:sp>
        <p:nvSpPr>
          <p:cNvPr id="3" name="Прямоугольник 2"/>
          <p:cNvSpPr/>
          <p:nvPr/>
        </p:nvSpPr>
        <p:spPr>
          <a:xfrm>
            <a:off x="3830906" y="337361"/>
            <a:ext cx="5008294" cy="584775"/>
          </a:xfrm>
          <a:prstGeom prst="rect">
            <a:avLst/>
          </a:prstGeom>
        </p:spPr>
        <p:txBody>
          <a:bodyPr wrap="none">
            <a:spAutoFit/>
          </a:bodyPr>
          <a:lstStyle/>
          <a:p>
            <a:r>
              <a:rPr lang="kk-KZ" sz="3200" i="1" dirty="0" smtClean="0">
                <a:solidFill>
                  <a:srgbClr val="002060"/>
                </a:solidFill>
                <a:effectLst/>
                <a:latin typeface="Times New Roman" panose="02020603050405020304" pitchFamily="18" charset="0"/>
                <a:ea typeface="Times New Roman" panose="02020603050405020304" pitchFamily="18" charset="0"/>
              </a:rPr>
              <a:t>Lesson Study қағидаттары </a:t>
            </a:r>
            <a:endParaRPr lang="ru-RU" sz="3200" dirty="0">
              <a:solidFill>
                <a:srgbClr val="002060"/>
              </a:solidFill>
            </a:endParaRPr>
          </a:p>
        </p:txBody>
      </p:sp>
    </p:spTree>
    <p:extLst>
      <p:ext uri="{BB962C8B-B14F-4D97-AF65-F5344CB8AC3E}">
        <p14:creationId xmlns:p14="http://schemas.microsoft.com/office/powerpoint/2010/main" val="10175033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0" y="-7276591"/>
            <a:ext cx="6096000" cy="21411182"/>
          </a:xfrm>
          <a:prstGeom prst="rect">
            <a:avLst/>
          </a:prstGeom>
        </p:spPr>
        <p:txBody>
          <a:bodyPr>
            <a:spAutoFit/>
          </a:bodyPr>
          <a:lstStyle/>
          <a:p>
            <a:pPr marL="6350" marR="39370" indent="-6350">
              <a:lnSpc>
                <a:spcPct val="112000"/>
              </a:lnSpc>
              <a:spcAft>
                <a:spcPts val="15"/>
              </a:spcAft>
            </a:pPr>
            <a:r>
              <a:rPr lang="kk-KZ" sz="2400" b="1" dirty="0" smtClean="0">
                <a:solidFill>
                  <a:srgbClr val="000000"/>
                </a:solidFill>
                <a:effectLst/>
                <a:latin typeface="Times New Roman" panose="02020603050405020304" pitchFamily="18" charset="0"/>
                <a:ea typeface="Times New Roman" panose="02020603050405020304" pitchFamily="18" charset="0"/>
              </a:rPr>
              <a:t>Бірінші </a:t>
            </a:r>
            <a:r>
              <a:rPr lang="kk-KZ" sz="2400" b="1" i="1" dirty="0" smtClean="0">
                <a:solidFill>
                  <a:srgbClr val="000000"/>
                </a:solidFill>
                <a:effectLst/>
                <a:latin typeface="Times New Roman" panose="02020603050405020304" pitchFamily="18" charset="0"/>
                <a:ea typeface="Times New Roman" panose="02020603050405020304" pitchFamily="18" charset="0"/>
              </a:rPr>
              <a:t>Lesson Study-ді</a:t>
            </a:r>
            <a:r>
              <a:rPr lang="kk-KZ" sz="2400" b="0" dirty="0" smtClean="0">
                <a:solidFill>
                  <a:srgbClr val="000000"/>
                </a:solidFill>
                <a:effectLst/>
                <a:latin typeface="Times New Roman" panose="02020603050405020304" pitchFamily="18" charset="0"/>
                <a:ea typeface="Times New Roman" panose="02020603050405020304" pitchFamily="18" charset="0"/>
              </a:rPr>
              <a:t> </a:t>
            </a:r>
            <a:r>
              <a:rPr lang="kk-KZ" sz="2400" b="1" dirty="0" smtClean="0">
                <a:solidFill>
                  <a:srgbClr val="000000"/>
                </a:solidFill>
                <a:effectLst/>
                <a:latin typeface="Times New Roman" panose="02020603050405020304" pitchFamily="18" charset="0"/>
                <a:ea typeface="Times New Roman" panose="02020603050405020304" pitchFamily="18" charset="0"/>
              </a:rPr>
              <a:t>өткізу </a:t>
            </a:r>
            <a:endParaRPr lang="ru-RU" sz="2800" b="1" dirty="0" smtClean="0">
              <a:solidFill>
                <a:srgbClr val="000000"/>
              </a:solidFill>
              <a:effectLst/>
              <a:latin typeface="Times New Roman" panose="02020603050405020304" pitchFamily="18" charset="0"/>
              <a:ea typeface="Times New Roman" panose="02020603050405020304" pitchFamily="18" charset="0"/>
            </a:endParaRPr>
          </a:p>
          <a:p>
            <a:pPr marL="6350" marR="34925" indent="-6350">
              <a:lnSpc>
                <a:spcPct val="107000"/>
              </a:lnSpc>
              <a:spcAft>
                <a:spcPts val="10"/>
              </a:spcAft>
            </a:pPr>
            <a:r>
              <a:rPr lang="kk-KZ" sz="1400" i="1" dirty="0" smtClean="0">
                <a:solidFill>
                  <a:srgbClr val="000000"/>
                </a:solidFill>
                <a:effectLst/>
                <a:latin typeface="Times New Roman" panose="02020603050405020304" pitchFamily="18" charset="0"/>
                <a:ea typeface="Times New Roman" panose="02020603050405020304" pitchFamily="18" charset="0"/>
              </a:rPr>
              <a:t>«Адамдардың реакциясын көру маңызды: егер бір нәрсе қолдан келмесе де, ол «қаралы оқиға» деп </a:t>
            </a:r>
            <a:endParaRPr lang="ru-RU" sz="2000" dirty="0" smtClean="0">
              <a:solidFill>
                <a:srgbClr val="000000"/>
              </a:solidFill>
              <a:effectLst/>
              <a:latin typeface="Times New Roman" panose="02020603050405020304" pitchFamily="18" charset="0"/>
              <a:ea typeface="Times New Roman" panose="02020603050405020304" pitchFamily="18" charset="0"/>
            </a:endParaRPr>
          </a:p>
          <a:p>
            <a:pPr marL="6350" marR="34925" indent="-6350" algn="r">
              <a:lnSpc>
                <a:spcPct val="107000"/>
              </a:lnSpc>
              <a:spcAft>
                <a:spcPts val="175"/>
              </a:spcAft>
            </a:pPr>
            <a:r>
              <a:rPr lang="kk-KZ" sz="1400" i="1" dirty="0" smtClean="0">
                <a:solidFill>
                  <a:srgbClr val="000000"/>
                </a:solidFill>
                <a:effectLst/>
                <a:latin typeface="Times New Roman" panose="02020603050405020304" pitchFamily="18" charset="0"/>
                <a:ea typeface="Times New Roman" panose="02020603050405020304" pitchFamily="18" charset="0"/>
              </a:rPr>
              <a:t>қабылданбайды, себебі адамдар </a:t>
            </a:r>
            <a:endParaRPr lang="ru-RU" sz="2000" dirty="0" smtClean="0">
              <a:solidFill>
                <a:srgbClr val="000000"/>
              </a:solidFill>
              <a:effectLst/>
              <a:latin typeface="Times New Roman" panose="02020603050405020304" pitchFamily="18" charset="0"/>
              <a:ea typeface="Times New Roman" panose="02020603050405020304" pitchFamily="18" charset="0"/>
            </a:endParaRPr>
          </a:p>
          <a:p>
            <a:pPr marL="6350" marR="34925" indent="-6350" algn="r">
              <a:lnSpc>
                <a:spcPct val="107000"/>
              </a:lnSpc>
              <a:spcAft>
                <a:spcPts val="855"/>
              </a:spcAft>
              <a:tabLst>
                <a:tab pos="6120130" algn="ctr"/>
              </a:tabLst>
            </a:pPr>
            <a:r>
              <a:rPr lang="kk-KZ" sz="1400" i="1" dirty="0" smtClean="0">
                <a:solidFill>
                  <a:srgbClr val="000000"/>
                </a:solidFill>
                <a:effectLst/>
                <a:latin typeface="Times New Roman" panose="02020603050405020304" pitchFamily="18" charset="0"/>
                <a:ea typeface="Times New Roman" panose="02020603050405020304" pitchFamily="18" charset="0"/>
              </a:rPr>
              <a:t>оны бірлесіп жоспарлады» 	</a:t>
            </a:r>
            <a:r>
              <a:rPr lang="kk-KZ" sz="2400" b="1" dirty="0" smtClean="0">
                <a:solidFill>
                  <a:srgbClr val="000000"/>
                </a:solidFill>
                <a:effectLst/>
                <a:latin typeface="Times New Roman" panose="02020603050405020304" pitchFamily="18" charset="0"/>
                <a:ea typeface="Times New Roman" panose="02020603050405020304" pitchFamily="18" charset="0"/>
              </a:rPr>
              <a:t> </a:t>
            </a:r>
            <a:endParaRPr lang="ru-RU" sz="2000" dirty="0" smtClean="0">
              <a:solidFill>
                <a:srgbClr val="000000"/>
              </a:solidFill>
              <a:effectLst/>
              <a:latin typeface="Times New Roman" panose="02020603050405020304" pitchFamily="18" charset="0"/>
              <a:ea typeface="Times New Roman" panose="02020603050405020304" pitchFamily="18" charset="0"/>
            </a:endParaRPr>
          </a:p>
          <a:p>
            <a:pPr marL="6350" marR="34925" indent="-6350">
              <a:lnSpc>
                <a:spcPct val="107000"/>
              </a:lnSpc>
            </a:pPr>
            <a:r>
              <a:rPr lang="kk-KZ" sz="2400" b="1" dirty="0" smtClean="0">
                <a:solidFill>
                  <a:srgbClr val="000000"/>
                </a:solidFill>
                <a:effectLst/>
                <a:latin typeface="Times New Roman" panose="02020603050405020304" pitchFamily="18" charset="0"/>
                <a:ea typeface="Times New Roman" panose="02020603050405020304" pitchFamily="18" charset="0"/>
              </a:rPr>
              <a:t> </a:t>
            </a:r>
            <a:endParaRPr lang="ru-RU" sz="2000" dirty="0" smtClean="0">
              <a:solidFill>
                <a:srgbClr val="000000"/>
              </a:solidFill>
              <a:effectLst/>
              <a:latin typeface="Times New Roman" panose="02020603050405020304" pitchFamily="18" charset="0"/>
              <a:ea typeface="Times New Roman" panose="02020603050405020304" pitchFamily="18" charset="0"/>
            </a:endParaRPr>
          </a:p>
          <a:p>
            <a:pPr marL="455930" indent="-6350">
              <a:lnSpc>
                <a:spcPct val="112000"/>
              </a:lnSpc>
              <a:spcAft>
                <a:spcPts val="15"/>
              </a:spcAft>
              <a:tabLst>
                <a:tab pos="1856740" algn="ctr"/>
                <a:tab pos="4895215" algn="ctr"/>
              </a:tabLst>
            </a:pPr>
            <a:r>
              <a:rPr lang="kk-KZ" sz="1400" b="0" dirty="0" smtClean="0">
                <a:solidFill>
                  <a:srgbClr val="000000"/>
                </a:solidFill>
                <a:effectLst/>
                <a:latin typeface="Times New Roman" panose="02020603050405020304" pitchFamily="18" charset="0"/>
                <a:ea typeface="Calibri" panose="020F0502020204030204" pitchFamily="34" charset="0"/>
              </a:rPr>
              <a:t>	</a:t>
            </a:r>
            <a:r>
              <a:rPr lang="kk-KZ" b="1" dirty="0" smtClean="0">
                <a:solidFill>
                  <a:srgbClr val="000000"/>
                </a:solidFill>
                <a:effectLst/>
                <a:latin typeface="Times New Roman" panose="02020603050405020304" pitchFamily="18" charset="0"/>
                <a:ea typeface="Times New Roman" panose="02020603050405020304" pitchFamily="18" charset="0"/>
              </a:rPr>
              <a:t>Ұсынылатын іс-әрекеттер 	Түсініктемелер </a:t>
            </a:r>
            <a:endParaRPr lang="ru-RU" sz="2000" b="1" dirty="0" smtClean="0">
              <a:solidFill>
                <a:srgbClr val="000000"/>
              </a:solidFill>
              <a:effectLst/>
              <a:latin typeface="Times New Roman" panose="02020603050405020304" pitchFamily="18" charset="0"/>
              <a:ea typeface="Times New Roman" panose="02020603050405020304" pitchFamily="18" charset="0"/>
            </a:endParaRPr>
          </a:p>
          <a:p>
            <a:pPr marL="6350" marR="2195830" indent="262255">
              <a:lnSpc>
                <a:spcPct val="112000"/>
              </a:lnSpc>
              <a:spcAft>
                <a:spcPts val="30"/>
              </a:spcAft>
            </a:pPr>
            <a:r>
              <a:rPr lang="kk-KZ" i="1" dirty="0" smtClean="0">
                <a:solidFill>
                  <a:srgbClr val="000000"/>
                </a:solidFill>
                <a:effectLst/>
                <a:latin typeface="Times New Roman" panose="02020603050405020304" pitchFamily="18" charset="0"/>
                <a:ea typeface="Times New Roman" panose="02020603050405020304" pitchFamily="18" charset="0"/>
              </a:rPr>
              <a:t>Lesson 	Study-ді</a:t>
            </a:r>
            <a:r>
              <a:rPr lang="kk-KZ" dirty="0" smtClean="0">
                <a:solidFill>
                  <a:srgbClr val="000000"/>
                </a:solidFill>
                <a:effectLst/>
                <a:latin typeface="Times New Roman" panose="02020603050405020304" pitchFamily="18" charset="0"/>
                <a:ea typeface="Times New Roman" panose="02020603050405020304" pitchFamily="18" charset="0"/>
              </a:rPr>
              <a:t> 	жоспарлау 	үшін 	келесі 	бетте ұсынылған сызбаны қолданыңыз. Оны А3 форматына дейін үлкейткен абзал болады. Сызбаны, сонымен бірге, (көшірмесі жасалып, </a:t>
            </a:r>
            <a:r>
              <a:rPr lang="kk-KZ" i="1" dirty="0" smtClean="0">
                <a:solidFill>
                  <a:srgbClr val="000000"/>
                </a:solidFill>
                <a:effectLst/>
                <a:latin typeface="Times New Roman" panose="02020603050405020304" pitchFamily="18" charset="0"/>
                <a:ea typeface="Times New Roman" panose="02020603050405020304" pitchFamily="18" charset="0"/>
              </a:rPr>
              <a:t>Lesson Study-дегі</a:t>
            </a:r>
            <a:r>
              <a:rPr lang="kk-KZ" dirty="0" smtClean="0">
                <a:solidFill>
                  <a:srgbClr val="000000"/>
                </a:solidFill>
                <a:effectLst/>
                <a:latin typeface="Times New Roman" panose="02020603050405020304" pitchFamily="18" charset="0"/>
                <a:ea typeface="Times New Roman" panose="02020603050405020304" pitchFamily="18" charset="0"/>
              </a:rPr>
              <a:t> бақылаушыларға берілсе) бақылау картасы ретінде де қолдануға болады және </a:t>
            </a:r>
            <a:r>
              <a:rPr lang="kk-KZ" i="1" dirty="0" smtClean="0">
                <a:solidFill>
                  <a:srgbClr val="000000"/>
                </a:solidFill>
                <a:effectLst/>
                <a:latin typeface="Times New Roman" panose="02020603050405020304" pitchFamily="18" charset="0"/>
                <a:ea typeface="Times New Roman" panose="02020603050405020304" pitchFamily="18" charset="0"/>
              </a:rPr>
              <a:t>Lesson Study-ден</a:t>
            </a:r>
            <a:r>
              <a:rPr lang="kk-KZ" dirty="0" smtClean="0">
                <a:solidFill>
                  <a:srgbClr val="000000"/>
                </a:solidFill>
                <a:effectLst/>
                <a:latin typeface="Times New Roman" panose="02020603050405020304" pitchFamily="18" charset="0"/>
                <a:ea typeface="Times New Roman" panose="02020603050405020304" pitchFamily="18" charset="0"/>
              </a:rPr>
              <a:t> кейінгі талқылау барысында негізгі материал бола алады.  </a:t>
            </a:r>
            <a:endParaRPr lang="ru-RU" sz="2000" dirty="0" smtClean="0">
              <a:solidFill>
                <a:srgbClr val="000000"/>
              </a:solidFill>
              <a:effectLst/>
              <a:latin typeface="Times New Roman" panose="02020603050405020304" pitchFamily="18" charset="0"/>
              <a:ea typeface="Times New Roman" panose="02020603050405020304" pitchFamily="18" charset="0"/>
            </a:endParaRPr>
          </a:p>
          <a:p>
            <a:pPr marL="6350" marR="2195830" indent="265430">
              <a:lnSpc>
                <a:spcPct val="112000"/>
              </a:lnSpc>
              <a:spcAft>
                <a:spcPts val="30"/>
              </a:spcAft>
            </a:pPr>
            <a:r>
              <a:rPr lang="kk-KZ" dirty="0" smtClean="0">
                <a:solidFill>
                  <a:srgbClr val="000000"/>
                </a:solidFill>
                <a:effectLst/>
                <a:latin typeface="Times New Roman" panose="02020603050405020304" pitchFamily="18" charset="0"/>
                <a:ea typeface="Times New Roman" panose="02020603050405020304" pitchFamily="18" charset="0"/>
              </a:rPr>
              <a:t>Бақылаудағы оқушылар жұмыс істеп 	отырған кезеңдерді бірлесіп бағалауға ерекше назар аударыңыз. Сіз оқушылардың жетістіктерін бағалау материалдарын қолдана 	аласыз. 	Топ 	мүшелерінің 	бақылаудағы оқушылардың әрқайсысы бойынша сабақ соңына қарай нені істей білетінін және дәлелдеме ретінде нені көргісі келетіндігін нақты жазып отырғаны өте маңызды. </a:t>
            </a:r>
            <a:endParaRPr lang="ru-RU" sz="2000" dirty="0" smtClean="0">
              <a:solidFill>
                <a:srgbClr val="000000"/>
              </a:solidFill>
              <a:effectLst/>
              <a:latin typeface="Times New Roman" panose="02020603050405020304" pitchFamily="18" charset="0"/>
              <a:ea typeface="Times New Roman" panose="02020603050405020304" pitchFamily="18" charset="0"/>
            </a:endParaRPr>
          </a:p>
          <a:p>
            <a:pPr marL="6350" marR="2195830" indent="263525">
              <a:lnSpc>
                <a:spcPct val="112000"/>
              </a:lnSpc>
              <a:spcAft>
                <a:spcPts val="30"/>
              </a:spcAft>
            </a:pPr>
            <a:r>
              <a:rPr lang="kk-KZ" i="1" dirty="0" smtClean="0">
                <a:solidFill>
                  <a:srgbClr val="000000"/>
                </a:solidFill>
                <a:effectLst/>
                <a:latin typeface="Times New Roman" panose="02020603050405020304" pitchFamily="18" charset="0"/>
                <a:ea typeface="Times New Roman" panose="02020603050405020304" pitchFamily="18" charset="0"/>
              </a:rPr>
              <a:t>Lesson Study</a:t>
            </a:r>
            <a:r>
              <a:rPr lang="kk-KZ" dirty="0" smtClean="0">
                <a:solidFill>
                  <a:srgbClr val="000000"/>
                </a:solidFill>
                <a:effectLst/>
                <a:latin typeface="Times New Roman" panose="02020603050405020304" pitchFamily="18" charset="0"/>
                <a:ea typeface="Times New Roman" panose="02020603050405020304" pitchFamily="18" charset="0"/>
              </a:rPr>
              <a:t> бірлесіп жоспарланатындықтан, ол топтың 	бірлескен 	меншігі 	болып 	табылады. 	Бұл бақылаушылардың 	мұғалімге 	емес, 	бақылаудағы оқушыға (оқушыларға) көп көңіл бөлетіндігін білдіреді. Олар әрбір бақылауды бақылаудағы оқушыға ғана негіздей отырып бастауға тырысып, кейіннен бақылау аясын кеңейту арқылы топтың немесе толық сыныптың қамтылуына ұмтылуы керек. </a:t>
            </a:r>
            <a:endParaRPr lang="ru-RU" sz="2000" dirty="0" smtClean="0">
              <a:solidFill>
                <a:srgbClr val="000000"/>
              </a:solidFill>
              <a:effectLst/>
              <a:latin typeface="Times New Roman" panose="02020603050405020304" pitchFamily="18" charset="0"/>
              <a:ea typeface="Times New Roman" panose="02020603050405020304" pitchFamily="18" charset="0"/>
            </a:endParaRPr>
          </a:p>
          <a:p>
            <a:pPr marL="6350" marR="2195830" indent="263525">
              <a:lnSpc>
                <a:spcPct val="112000"/>
              </a:lnSpc>
              <a:spcAft>
                <a:spcPts val="30"/>
              </a:spcAft>
            </a:pPr>
            <a:r>
              <a:rPr lang="kk-KZ" dirty="0" smtClean="0">
                <a:solidFill>
                  <a:srgbClr val="000000"/>
                </a:solidFill>
                <a:effectLst/>
                <a:latin typeface="Times New Roman" panose="02020603050405020304" pitchFamily="18" charset="0"/>
                <a:ea typeface="Times New Roman" panose="02020603050405020304" pitchFamily="18" charset="0"/>
              </a:rPr>
              <a:t>Бақылаушылар 	бақылаудағы 	оқушылардың сабақтың әр түрлі кезеңіндегі жауаптарын белгілеп отырып, 	осы 	кезеңде 	жоспарланған 	нәтижеге сәйкестігін немесе одан алшақтығын ескеріп отырулары қажет. Екіталай жағдай туындаса, оларды да ескеру қажет. Егер барлығына бірдей жағдай орын алса (мысалы, барлық оқушы бір нәрсені дұрыс түсінбесе), оны оң жақ бағанға белгілеңіз.   </a:t>
            </a:r>
            <a:endParaRPr lang="ru-RU" sz="2000" dirty="0" smtClean="0">
              <a:solidFill>
                <a:srgbClr val="000000"/>
              </a:solidFill>
              <a:effectLst/>
              <a:latin typeface="Times New Roman" panose="02020603050405020304" pitchFamily="18" charset="0"/>
              <a:ea typeface="Times New Roman" panose="02020603050405020304" pitchFamily="18" charset="0"/>
            </a:endParaRPr>
          </a:p>
          <a:p>
            <a:pPr marL="8890" marR="1644015" indent="263525" algn="just">
              <a:lnSpc>
                <a:spcPct val="111000"/>
              </a:lnSpc>
              <a:spcAft>
                <a:spcPts val="60"/>
              </a:spcAft>
            </a:pPr>
            <a:r>
              <a:rPr lang="kk-KZ" dirty="0" smtClean="0">
                <a:solidFill>
                  <a:srgbClr val="000000"/>
                </a:solidFill>
                <a:effectLst/>
                <a:latin typeface="Times New Roman" panose="02020603050405020304" pitchFamily="18" charset="0"/>
                <a:ea typeface="Times New Roman" panose="02020603050405020304" pitchFamily="18" charset="0"/>
              </a:rPr>
              <a:t>Мүмкін 	болса, 	әрбір 	түсініктеменің 	уақытын белгілеп отырыңыз.  </a:t>
            </a:r>
            <a:endParaRPr lang="ru-RU" sz="2000" dirty="0" smtClean="0">
              <a:solidFill>
                <a:srgbClr val="000000"/>
              </a:solidFill>
              <a:effectLst/>
              <a:latin typeface="Times New Roman" panose="02020603050405020304" pitchFamily="18" charset="0"/>
              <a:ea typeface="Times New Roman" panose="02020603050405020304" pitchFamily="18" charset="0"/>
            </a:endParaRPr>
          </a:p>
          <a:p>
            <a:r>
              <a:rPr lang="kk-KZ" dirty="0" smtClean="0">
                <a:solidFill>
                  <a:srgbClr val="000000"/>
                </a:solidFill>
                <a:effectLst/>
                <a:latin typeface="Times New Roman" panose="02020603050405020304" pitchFamily="18" charset="0"/>
                <a:ea typeface="Times New Roman" panose="02020603050405020304" pitchFamily="18" charset="0"/>
              </a:rPr>
              <a:t>Қорытындылай келе, жоспарланған нәтижемен салыстыра отырып, әр оқушының ілгерілеуінің дәлелдемесін анықтап, олардың күтілетін нәтижеге қаншалықты жеткенін белгілеңіз. Бақылаудағы оқушылар (топтар немесе сынып) үшін келесі сабақтың негізгі кезеңдері қандай болмақ? Оларға сабақтан кейін  қандай сұрақ қоя алар едіңіз? Оларды парақтың соңындағы «алғашқы ойлар» деген жолға жазып қойыңыз. </a:t>
            </a:r>
            <a:endParaRPr lang="ru-RU" dirty="0"/>
          </a:p>
        </p:txBody>
      </p:sp>
    </p:spTree>
    <p:extLst>
      <p:ext uri="{BB962C8B-B14F-4D97-AF65-F5344CB8AC3E}">
        <p14:creationId xmlns:p14="http://schemas.microsoft.com/office/powerpoint/2010/main" val="28749594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55844" y="395786"/>
            <a:ext cx="10263115" cy="6361357"/>
          </a:xfrm>
          <a:prstGeom prst="rect">
            <a:avLst/>
          </a:prstGeom>
        </p:spPr>
        <p:txBody>
          <a:bodyPr wrap="square">
            <a:spAutoFit/>
          </a:bodyPr>
          <a:lstStyle/>
          <a:p>
            <a:pPr marL="8890" marR="29845" indent="449580" algn="ctr">
              <a:lnSpc>
                <a:spcPct val="111000"/>
              </a:lnSpc>
              <a:spcAft>
                <a:spcPts val="60"/>
              </a:spcAft>
            </a:pPr>
            <a:r>
              <a:rPr lang="kk-KZ" sz="2400" b="1" i="1" dirty="0" smtClean="0">
                <a:solidFill>
                  <a:srgbClr val="002060"/>
                </a:solidFill>
                <a:effectLst/>
                <a:latin typeface="Times New Roman" panose="02020603050405020304" pitchFamily="18" charset="0"/>
                <a:ea typeface="Times New Roman" panose="02020603050405020304" pitchFamily="18" charset="0"/>
              </a:rPr>
              <a:t>Тарихы</a:t>
            </a:r>
          </a:p>
          <a:p>
            <a:pPr marL="8890" marR="29845" indent="449580" algn="just">
              <a:lnSpc>
                <a:spcPct val="111000"/>
              </a:lnSpc>
              <a:spcAft>
                <a:spcPts val="60"/>
              </a:spcAft>
            </a:pPr>
            <a:r>
              <a:rPr lang="kk-KZ" sz="2000" b="1" i="1" dirty="0" smtClean="0">
                <a:solidFill>
                  <a:srgbClr val="002060"/>
                </a:solidFill>
                <a:effectLst/>
                <a:latin typeface="Times New Roman" panose="02020603050405020304" pitchFamily="18" charset="0"/>
                <a:ea typeface="Times New Roman" panose="02020603050405020304" pitchFamily="18" charset="0"/>
              </a:rPr>
              <a:t>Lesson Study </a:t>
            </a:r>
            <a:r>
              <a:rPr lang="kk-KZ" sz="2000" dirty="0" smtClean="0">
                <a:solidFill>
                  <a:srgbClr val="002060"/>
                </a:solidFill>
                <a:effectLst/>
                <a:latin typeface="Times New Roman" panose="02020603050405020304" pitchFamily="18" charset="0"/>
                <a:ea typeface="Times New Roman" panose="02020603050405020304" pitchFamily="18" charset="0"/>
              </a:rPr>
              <a:t>– мұғалім тәжірибесі саласындағы білімді жетілдіруге бағытталған, сабақтағы іс-әрекеттегі зерттеудің ерекше үлгісі болып табылатын педагогикалық тәсіл. Ол ХІХ ғасырдың 70-жылдарында Жапонияда бастау алып, осылайша Батыста қолданылатын «Іс-әрекеттегі зерттеу» тәсілінен 70 жыл бұрын қолданыла бастаған. </a:t>
            </a:r>
            <a:endParaRPr lang="ru-RU" sz="2000" dirty="0" smtClean="0">
              <a:solidFill>
                <a:srgbClr val="002060"/>
              </a:solidFill>
              <a:effectLst/>
              <a:latin typeface="Times New Roman" panose="02020603050405020304" pitchFamily="18" charset="0"/>
              <a:ea typeface="Times New Roman" panose="02020603050405020304" pitchFamily="18" charset="0"/>
            </a:endParaRPr>
          </a:p>
          <a:p>
            <a:pPr marL="8890" marR="29845" indent="449580" algn="just">
              <a:lnSpc>
                <a:spcPct val="111000"/>
              </a:lnSpc>
              <a:spcAft>
                <a:spcPts val="60"/>
              </a:spcAft>
            </a:pPr>
            <a:r>
              <a:rPr lang="kk-KZ" sz="2000" i="1" dirty="0" smtClean="0">
                <a:solidFill>
                  <a:srgbClr val="002060"/>
                </a:solidFill>
                <a:effectLst/>
                <a:latin typeface="Times New Roman" panose="02020603050405020304" pitchFamily="18" charset="0"/>
                <a:ea typeface="Times New Roman" panose="02020603050405020304" pitchFamily="18" charset="0"/>
              </a:rPr>
              <a:t>Lesson Study-ге</a:t>
            </a:r>
            <a:r>
              <a:rPr lang="kk-KZ" sz="2000" dirty="0" smtClean="0">
                <a:solidFill>
                  <a:srgbClr val="002060"/>
                </a:solidFill>
                <a:effectLst/>
                <a:latin typeface="Times New Roman" panose="02020603050405020304" pitchFamily="18" charset="0"/>
                <a:ea typeface="Times New Roman" panose="02020603050405020304" pitchFamily="18" charset="0"/>
              </a:rPr>
              <a:t> шараны бірлесе жоспарлап, өткізетін, қадағалайтын, оқыту мен оқуды талдай отырып, өз қорытындыларын қағаз бетіне түсіретін мұғалімдер тобы қатысады. </a:t>
            </a:r>
            <a:r>
              <a:rPr lang="kk-KZ" sz="2000" i="1" dirty="0" smtClean="0">
                <a:solidFill>
                  <a:srgbClr val="002060"/>
                </a:solidFill>
                <a:effectLst/>
                <a:latin typeface="Times New Roman" panose="02020603050405020304" pitchFamily="18" charset="0"/>
                <a:ea typeface="Times New Roman" panose="02020603050405020304" pitchFamily="18" charset="0"/>
              </a:rPr>
              <a:t>Lesson Study </a:t>
            </a:r>
            <a:r>
              <a:rPr lang="kk-KZ" sz="2000" dirty="0" smtClean="0">
                <a:solidFill>
                  <a:srgbClr val="002060"/>
                </a:solidFill>
                <a:effectLst/>
                <a:latin typeface="Times New Roman" panose="02020603050405020304" pitchFamily="18" charset="0"/>
                <a:ea typeface="Times New Roman" panose="02020603050405020304" pitchFamily="18" charset="0"/>
              </a:rPr>
              <a:t>циклін өткізу кезінде мұғалімдер оқыту тәжірибесіне жаңа әдістер енгізеді немесе оны жетілдіреді, кейін ашық </a:t>
            </a:r>
            <a:r>
              <a:rPr lang="kk-KZ" sz="2000" i="1" dirty="0" smtClean="0">
                <a:solidFill>
                  <a:srgbClr val="002060"/>
                </a:solidFill>
                <a:effectLst/>
                <a:latin typeface="Times New Roman" panose="02020603050405020304" pitchFamily="18" charset="0"/>
                <a:ea typeface="Times New Roman" panose="02020603050405020304" pitchFamily="18" charset="0"/>
              </a:rPr>
              <a:t>Lesson Study </a:t>
            </a:r>
            <a:r>
              <a:rPr lang="kk-KZ" sz="2000" dirty="0" smtClean="0">
                <a:solidFill>
                  <a:srgbClr val="002060"/>
                </a:solidFill>
                <a:effectLst/>
                <a:latin typeface="Times New Roman" panose="02020603050405020304" pitchFamily="18" charset="0"/>
                <a:ea typeface="Times New Roman" panose="02020603050405020304" pitchFamily="18" charset="0"/>
              </a:rPr>
              <a:t>өткізу немесе жұмыс сипатталған құжатты жариялау арқылы әріптестеріне таратады. </a:t>
            </a:r>
            <a:endParaRPr lang="ru-RU" sz="2000" dirty="0" smtClean="0">
              <a:solidFill>
                <a:srgbClr val="002060"/>
              </a:solidFill>
              <a:effectLst/>
              <a:latin typeface="Times New Roman" panose="02020603050405020304" pitchFamily="18" charset="0"/>
              <a:ea typeface="Times New Roman" panose="02020603050405020304" pitchFamily="18" charset="0"/>
            </a:endParaRPr>
          </a:p>
          <a:p>
            <a:pPr marL="8890" marR="29845" indent="446405" algn="just">
              <a:lnSpc>
                <a:spcPct val="111000"/>
              </a:lnSpc>
              <a:spcAft>
                <a:spcPts val="60"/>
              </a:spcAft>
            </a:pPr>
            <a:r>
              <a:rPr lang="kk-KZ" sz="2000" dirty="0" smtClean="0">
                <a:solidFill>
                  <a:srgbClr val="002060"/>
                </a:solidFill>
                <a:effectLst/>
                <a:latin typeface="Times New Roman" panose="02020603050405020304" pitchFamily="18" charset="0"/>
                <a:ea typeface="Times New Roman" panose="02020603050405020304" pitchFamily="18" charset="0"/>
              </a:rPr>
              <a:t>Батыста </a:t>
            </a:r>
            <a:r>
              <a:rPr lang="kk-KZ" sz="2000" i="1" dirty="0" smtClean="0">
                <a:solidFill>
                  <a:srgbClr val="002060"/>
                </a:solidFill>
                <a:effectLst/>
                <a:latin typeface="Times New Roman" panose="02020603050405020304" pitchFamily="18" charset="0"/>
                <a:ea typeface="Times New Roman" panose="02020603050405020304" pitchFamily="18" charset="0"/>
              </a:rPr>
              <a:t>Lesson Study</a:t>
            </a:r>
            <a:r>
              <a:rPr lang="kk-KZ" sz="2000" dirty="0" smtClean="0">
                <a:solidFill>
                  <a:srgbClr val="002060"/>
                </a:solidFill>
                <a:effectLst/>
                <a:latin typeface="Times New Roman" panose="02020603050405020304" pitchFamily="18" charset="0"/>
                <a:ea typeface="Times New Roman" panose="02020603050405020304" pitchFamily="18" charset="0"/>
              </a:rPr>
              <a:t> америкалық зерттеушілер жапон мұғалімдерінің жалпы педагогика саласында да, сондай-ақ АҚШ-тың оқушыларымен салыстырғанда жапон оқушыларының білім деңгейлері анағұрлым жоғары болуын қамтамасыз ететін белгілі бір пәнді оқыту саласында да білімдері жоғары екендігін дәлелдегеннен кейін осы ғасырда ғана танымал бола бастады.</a:t>
            </a:r>
          </a:p>
          <a:p>
            <a:pPr marL="8890" marR="29845" indent="446405" algn="just">
              <a:lnSpc>
                <a:spcPct val="111000"/>
              </a:lnSpc>
              <a:spcAft>
                <a:spcPts val="60"/>
              </a:spcAft>
            </a:pPr>
            <a:r>
              <a:rPr lang="kk-KZ" sz="2000" dirty="0" smtClean="0">
                <a:solidFill>
                  <a:srgbClr val="002060"/>
                </a:solidFill>
                <a:effectLst/>
                <a:latin typeface="Times New Roman" panose="02020603050405020304" pitchFamily="18" charset="0"/>
                <a:ea typeface="Times New Roman" panose="02020603050405020304" pitchFamily="18" charset="0"/>
              </a:rPr>
              <a:t>Қазір уақытта Шығыс Азияда </a:t>
            </a:r>
            <a:r>
              <a:rPr lang="kk-KZ" sz="2000" i="1" dirty="0" smtClean="0">
                <a:solidFill>
                  <a:srgbClr val="002060"/>
                </a:solidFill>
                <a:effectLst/>
                <a:latin typeface="Times New Roman" panose="02020603050405020304" pitchFamily="18" charset="0"/>
                <a:ea typeface="Times New Roman" panose="02020603050405020304" pitchFamily="18" charset="0"/>
              </a:rPr>
              <a:t>Lesson Study </a:t>
            </a:r>
            <a:r>
              <a:rPr lang="kk-KZ" sz="2000" dirty="0" smtClean="0">
                <a:solidFill>
                  <a:srgbClr val="002060"/>
                </a:solidFill>
                <a:effectLst/>
                <a:latin typeface="Times New Roman" panose="02020603050405020304" pitchFamily="18" charset="0"/>
                <a:ea typeface="Times New Roman" panose="02020603050405020304" pitchFamily="18" charset="0"/>
              </a:rPr>
              <a:t>Жапониямен қоса, Сингапурде, Гонконг пен Қытайда қолданылады. Бұл тәсіл сонымен қатар батыс елдерде де, соның ішінде АҚШ-та, Ұлыбританияда, Швецияда және Канадада қолданылуда.</a:t>
            </a:r>
            <a:endParaRPr lang="ru-RU" sz="2000" dirty="0">
              <a:solidFill>
                <a:srgbClr val="002060"/>
              </a:solidFill>
            </a:endParaRPr>
          </a:p>
        </p:txBody>
      </p:sp>
    </p:spTree>
    <p:extLst>
      <p:ext uri="{BB962C8B-B14F-4D97-AF65-F5344CB8AC3E}">
        <p14:creationId xmlns:p14="http://schemas.microsoft.com/office/powerpoint/2010/main" val="30020037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851" y="980729"/>
            <a:ext cx="7674590" cy="769441"/>
          </a:xfrm>
          <a:prstGeom prst="rect">
            <a:avLst/>
          </a:prstGeom>
          <a:noFill/>
        </p:spPr>
        <p:txBody>
          <a:bodyPr wrap="square" rtlCol="0">
            <a:spAutoFit/>
          </a:bodyPr>
          <a:lstStyle/>
          <a:p>
            <a:r>
              <a:rPr lang="en-US" sz="4400" b="1" dirty="0">
                <a:solidFill>
                  <a:srgbClr val="FF0000"/>
                </a:solidFill>
                <a:latin typeface="Times New Roman" pitchFamily="18" charset="0"/>
                <a:cs typeface="Times New Roman" pitchFamily="18" charset="0"/>
              </a:rPr>
              <a:t>Lesson study</a:t>
            </a:r>
            <a:r>
              <a:rPr lang="kk-KZ" sz="4400" b="1" dirty="0">
                <a:solidFill>
                  <a:srgbClr val="FF0000"/>
                </a:solidFill>
                <a:latin typeface="Times New Roman" pitchFamily="18" charset="0"/>
                <a:cs typeface="Times New Roman" pitchFamily="18" charset="0"/>
              </a:rPr>
              <a:t>/ зерттеу сабағы</a:t>
            </a:r>
            <a:endParaRPr lang="ru-RU" sz="4400" b="1" dirty="0">
              <a:solidFill>
                <a:srgbClr val="FF0000"/>
              </a:solidFill>
              <a:latin typeface="Times New Roman" pitchFamily="18" charset="0"/>
              <a:cs typeface="Times New Roman" pitchFamily="18" charset="0"/>
            </a:endParaRPr>
          </a:p>
        </p:txBody>
      </p:sp>
      <p:sp>
        <p:nvSpPr>
          <p:cNvPr id="3" name="Прямоугольник 2"/>
          <p:cNvSpPr/>
          <p:nvPr/>
        </p:nvSpPr>
        <p:spPr>
          <a:xfrm>
            <a:off x="1919536" y="1988841"/>
            <a:ext cx="8496944" cy="41044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3200" b="1" dirty="0">
                <a:solidFill>
                  <a:srgbClr val="002060"/>
                </a:solidFill>
                <a:latin typeface="Times New Roman" pitchFamily="18" charset="0"/>
                <a:cs typeface="Times New Roman" pitchFamily="18" charset="0"/>
              </a:rPr>
              <a:t>Зерттеу сабағы қарапайым идея болып табылады. </a:t>
            </a:r>
            <a:r>
              <a:rPr lang="kk-KZ" sz="3200" b="1" dirty="0">
                <a:solidFill>
                  <a:srgbClr val="002060"/>
                </a:solidFill>
                <a:latin typeface="Times New Roman" pitchFamily="18" charset="0"/>
                <a:cs typeface="Times New Roman" pitchFamily="18" charset="0"/>
              </a:rPr>
              <a:t>Егер сіз оқытуды жақсартқыңыз келсе, онда басқа мұғалімдермен бірге жұмыс істеу-жоспарлау, бақылау және сабақ бойынша ой жүгіртудің қаншалықты маңызды екені </a:t>
            </a:r>
            <a:r>
              <a:rPr lang="kk-KZ" sz="3200" b="1" dirty="0" smtClean="0">
                <a:solidFill>
                  <a:srgbClr val="002060"/>
                </a:solidFill>
                <a:latin typeface="Times New Roman" pitchFamily="18" charset="0"/>
                <a:cs typeface="Times New Roman" pitchFamily="18" charset="0"/>
              </a:rPr>
              <a:t>түсіну.</a:t>
            </a:r>
            <a:endParaRPr lang="kk-KZ" sz="32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8100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79510" y="1258292"/>
            <a:ext cx="7460776" cy="3912418"/>
          </a:xfrm>
          <a:prstGeom prst="rect">
            <a:avLst/>
          </a:prstGeom>
        </p:spPr>
        <p:txBody>
          <a:bodyPr wrap="square">
            <a:spAutoFit/>
          </a:bodyPr>
          <a:lstStyle/>
          <a:p>
            <a:pPr marL="6350" marR="39370" indent="-6350" algn="ctr">
              <a:lnSpc>
                <a:spcPct val="107000"/>
              </a:lnSpc>
              <a:spcAft>
                <a:spcPts val="0"/>
              </a:spcAft>
            </a:pPr>
            <a:r>
              <a:rPr lang="kk-KZ" sz="3200" b="1" i="1" dirty="0" smtClean="0">
                <a:solidFill>
                  <a:srgbClr val="002060"/>
                </a:solidFill>
                <a:effectLst/>
                <a:latin typeface="Times New Roman" panose="02020603050405020304" pitchFamily="18" charset="0"/>
                <a:ea typeface="Times New Roman" panose="02020603050405020304" pitchFamily="18" charset="0"/>
              </a:rPr>
              <a:t>Lesson Study</a:t>
            </a:r>
            <a:r>
              <a:rPr lang="kk-KZ" sz="3200" b="0" i="1" dirty="0" smtClean="0">
                <a:solidFill>
                  <a:srgbClr val="002060"/>
                </a:solidFill>
                <a:effectLst/>
                <a:latin typeface="Times New Roman" panose="02020603050405020304" pitchFamily="18" charset="0"/>
                <a:ea typeface="Times New Roman" panose="02020603050405020304" pitchFamily="18" charset="0"/>
              </a:rPr>
              <a:t> </a:t>
            </a:r>
            <a:r>
              <a:rPr lang="kk-KZ" sz="3200" b="1" dirty="0" smtClean="0">
                <a:solidFill>
                  <a:srgbClr val="002060"/>
                </a:solidFill>
                <a:effectLst/>
                <a:latin typeface="Times New Roman" panose="02020603050405020304" pitchFamily="18" charset="0"/>
                <a:ea typeface="Times New Roman" panose="02020603050405020304" pitchFamily="18" charset="0"/>
              </a:rPr>
              <a:t>мектепте</a:t>
            </a:r>
            <a:r>
              <a:rPr lang="kk-KZ" sz="3200" b="0" i="1" dirty="0" smtClean="0">
                <a:solidFill>
                  <a:srgbClr val="002060"/>
                </a:solidFill>
                <a:effectLst/>
                <a:latin typeface="Times New Roman" panose="02020603050405020304" pitchFamily="18" charset="0"/>
                <a:ea typeface="Times New Roman" panose="02020603050405020304" pitchFamily="18" charset="0"/>
              </a:rPr>
              <a:t> </a:t>
            </a:r>
            <a:r>
              <a:rPr lang="kk-KZ" sz="3200" b="1" dirty="0" smtClean="0">
                <a:solidFill>
                  <a:srgbClr val="002060"/>
                </a:solidFill>
                <a:effectLst/>
                <a:latin typeface="Times New Roman" panose="02020603050405020304" pitchFamily="18" charset="0"/>
                <a:ea typeface="Times New Roman" panose="02020603050405020304" pitchFamily="18" charset="0"/>
              </a:rPr>
              <a:t>жүргізуге не кедергі болады?</a:t>
            </a:r>
            <a:endParaRPr lang="ru-RU" sz="3200" b="1" dirty="0" smtClean="0">
              <a:solidFill>
                <a:srgbClr val="002060"/>
              </a:solidFill>
              <a:effectLst/>
              <a:latin typeface="Times New Roman" panose="02020603050405020304" pitchFamily="18" charset="0"/>
              <a:ea typeface="Times New Roman" panose="02020603050405020304" pitchFamily="18" charset="0"/>
            </a:endParaRPr>
          </a:p>
          <a:p>
            <a:pPr marL="457200" marR="34925" indent="-457200">
              <a:lnSpc>
                <a:spcPct val="107000"/>
              </a:lnSpc>
              <a:spcAft>
                <a:spcPts val="10"/>
              </a:spcAft>
              <a:buFont typeface="+mj-lt"/>
              <a:buAutoNum type="arabicPeriod"/>
            </a:pPr>
            <a:r>
              <a:rPr lang="kk-KZ" sz="2400" b="1" i="1" dirty="0" smtClean="0">
                <a:solidFill>
                  <a:srgbClr val="002060"/>
                </a:solidFill>
                <a:latin typeface="Times New Roman" panose="02020603050405020304" pitchFamily="18" charset="0"/>
                <a:ea typeface="Times New Roman" panose="02020603050405020304" pitchFamily="18" charset="0"/>
              </a:rPr>
              <a:t>Теориялық білімнің саяздығы</a:t>
            </a:r>
          </a:p>
          <a:p>
            <a:pPr marL="457200" marR="34925" indent="-457200">
              <a:lnSpc>
                <a:spcPct val="107000"/>
              </a:lnSpc>
              <a:spcAft>
                <a:spcPts val="10"/>
              </a:spcAft>
              <a:buFont typeface="+mj-lt"/>
              <a:buAutoNum type="arabicPeriod"/>
            </a:pPr>
            <a:r>
              <a:rPr lang="kk-KZ" sz="2400" b="1" i="1" dirty="0" smtClean="0">
                <a:solidFill>
                  <a:srgbClr val="002060"/>
                </a:solidFill>
                <a:latin typeface="Times New Roman" panose="02020603050405020304" pitchFamily="18" charset="0"/>
              </a:rPr>
              <a:t>Тәжірибенің жетіспеушілігі</a:t>
            </a:r>
          </a:p>
          <a:p>
            <a:pPr marL="457200" marR="34925" indent="-457200">
              <a:lnSpc>
                <a:spcPct val="107000"/>
              </a:lnSpc>
              <a:spcAft>
                <a:spcPts val="10"/>
              </a:spcAft>
              <a:buFont typeface="+mj-lt"/>
              <a:buAutoNum type="arabicPeriod"/>
            </a:pPr>
            <a:r>
              <a:rPr lang="kk-KZ" sz="2400" b="1" i="1" dirty="0" smtClean="0">
                <a:solidFill>
                  <a:srgbClr val="002060"/>
                </a:solidFill>
                <a:latin typeface="Times New Roman" panose="02020603050405020304" pitchFamily="18" charset="0"/>
              </a:rPr>
              <a:t>Мектеп әкімшілігі тарапынан қолдаудың болмауы</a:t>
            </a:r>
            <a:endParaRPr lang="ru-RU" dirty="0" smtClean="0">
              <a:solidFill>
                <a:srgbClr val="002060"/>
              </a:solidFill>
            </a:endParaRPr>
          </a:p>
          <a:p>
            <a:pPr marL="457200" marR="34925" indent="-457200">
              <a:lnSpc>
                <a:spcPct val="107000"/>
              </a:lnSpc>
              <a:spcAft>
                <a:spcPts val="10"/>
              </a:spcAft>
              <a:buFont typeface="+mj-lt"/>
              <a:buAutoNum type="arabicPeriod"/>
            </a:pPr>
            <a:r>
              <a:rPr lang="kk-KZ" sz="2400" b="1" i="1" dirty="0" smtClean="0">
                <a:solidFill>
                  <a:srgbClr val="002060"/>
                </a:solidFill>
                <a:latin typeface="Times New Roman" panose="02020603050405020304" pitchFamily="18" charset="0"/>
              </a:rPr>
              <a:t>Қажеттілігіне сенімсіз болуы</a:t>
            </a:r>
          </a:p>
          <a:p>
            <a:pPr marL="457200" marR="34925" indent="-457200">
              <a:lnSpc>
                <a:spcPct val="107000"/>
              </a:lnSpc>
              <a:spcAft>
                <a:spcPts val="10"/>
              </a:spcAft>
              <a:buFont typeface="+mj-lt"/>
              <a:buAutoNum type="arabicPeriod"/>
            </a:pPr>
            <a:r>
              <a:rPr lang="kk-KZ" sz="2400" b="1" i="1" dirty="0" smtClean="0">
                <a:solidFill>
                  <a:srgbClr val="002060"/>
                </a:solidFill>
                <a:latin typeface="Times New Roman" panose="02020603050405020304" pitchFamily="18" charset="0"/>
              </a:rPr>
              <a:t>Мектеп ішінде жағдай жасалмауы</a:t>
            </a:r>
          </a:p>
          <a:p>
            <a:pPr marL="457200" marR="34925" indent="-457200">
              <a:lnSpc>
                <a:spcPct val="107000"/>
              </a:lnSpc>
              <a:spcAft>
                <a:spcPts val="10"/>
              </a:spcAft>
              <a:buFont typeface="+mj-lt"/>
              <a:buAutoNum type="arabicPeriod"/>
            </a:pPr>
            <a:r>
              <a:rPr lang="kk-KZ" sz="2400" b="1" i="1" dirty="0" smtClean="0">
                <a:solidFill>
                  <a:srgbClr val="002060"/>
                </a:solidFill>
                <a:latin typeface="Times New Roman" panose="02020603050405020304" pitchFamily="18" charset="0"/>
              </a:rPr>
              <a:t>Әріптестердің қызығушылығының төмендігі</a:t>
            </a:r>
          </a:p>
        </p:txBody>
      </p:sp>
    </p:spTree>
    <p:extLst>
      <p:ext uri="{BB962C8B-B14F-4D97-AF65-F5344CB8AC3E}">
        <p14:creationId xmlns:p14="http://schemas.microsoft.com/office/powerpoint/2010/main" val="725772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79510" y="1258292"/>
            <a:ext cx="7460776" cy="2727029"/>
          </a:xfrm>
          <a:prstGeom prst="rect">
            <a:avLst/>
          </a:prstGeom>
        </p:spPr>
        <p:txBody>
          <a:bodyPr wrap="square">
            <a:spAutoFit/>
          </a:bodyPr>
          <a:lstStyle/>
          <a:p>
            <a:pPr marL="6350" marR="39370" indent="-6350" algn="ctr">
              <a:lnSpc>
                <a:spcPct val="107000"/>
              </a:lnSpc>
              <a:spcAft>
                <a:spcPts val="0"/>
              </a:spcAft>
            </a:pPr>
            <a:r>
              <a:rPr lang="kk-KZ" sz="3200" b="1" i="1" dirty="0" smtClean="0">
                <a:solidFill>
                  <a:srgbClr val="002060"/>
                </a:solidFill>
                <a:effectLst/>
                <a:latin typeface="Times New Roman" panose="02020603050405020304" pitchFamily="18" charset="0"/>
                <a:ea typeface="Times New Roman" panose="02020603050405020304" pitchFamily="18" charset="0"/>
              </a:rPr>
              <a:t>Lesson Study</a:t>
            </a:r>
            <a:r>
              <a:rPr lang="kk-KZ" sz="3200" b="0" i="1" dirty="0" smtClean="0">
                <a:solidFill>
                  <a:srgbClr val="002060"/>
                </a:solidFill>
                <a:effectLst/>
                <a:latin typeface="Times New Roman" panose="02020603050405020304" pitchFamily="18" charset="0"/>
                <a:ea typeface="Times New Roman" panose="02020603050405020304" pitchFamily="18" charset="0"/>
              </a:rPr>
              <a:t> </a:t>
            </a:r>
            <a:r>
              <a:rPr lang="kk-KZ" sz="3200" b="1" dirty="0" smtClean="0">
                <a:solidFill>
                  <a:srgbClr val="002060"/>
                </a:solidFill>
                <a:effectLst/>
                <a:latin typeface="Times New Roman" panose="02020603050405020304" pitchFamily="18" charset="0"/>
                <a:ea typeface="Times New Roman" panose="02020603050405020304" pitchFamily="18" charset="0"/>
              </a:rPr>
              <a:t>тәсілінің мақсаты</a:t>
            </a:r>
            <a:endParaRPr lang="ru-RU" sz="3200" b="1" dirty="0" smtClean="0">
              <a:solidFill>
                <a:srgbClr val="002060"/>
              </a:solidFill>
              <a:effectLst/>
              <a:latin typeface="Times New Roman" panose="02020603050405020304" pitchFamily="18" charset="0"/>
              <a:ea typeface="Times New Roman" panose="02020603050405020304" pitchFamily="18" charset="0"/>
            </a:endParaRPr>
          </a:p>
          <a:p>
            <a:pPr marR="34925" algn="ctr">
              <a:lnSpc>
                <a:spcPct val="107000"/>
              </a:lnSpc>
              <a:spcAft>
                <a:spcPts val="10"/>
              </a:spcAft>
            </a:pPr>
            <a:endParaRPr lang="kk-KZ" sz="3200" b="1" i="1" dirty="0" smtClean="0">
              <a:solidFill>
                <a:srgbClr val="002060"/>
              </a:solidFill>
              <a:latin typeface="Times New Roman" panose="02020603050405020304" pitchFamily="18" charset="0"/>
              <a:ea typeface="Times New Roman" panose="02020603050405020304" pitchFamily="18" charset="0"/>
            </a:endParaRPr>
          </a:p>
          <a:p>
            <a:pPr marR="34925" algn="ctr">
              <a:lnSpc>
                <a:spcPct val="107000"/>
              </a:lnSpc>
              <a:spcAft>
                <a:spcPts val="10"/>
              </a:spcAft>
            </a:pPr>
            <a:r>
              <a:rPr lang="kk-KZ" sz="3200" b="1" i="1" dirty="0" smtClean="0">
                <a:solidFill>
                  <a:srgbClr val="002060"/>
                </a:solidFill>
                <a:latin typeface="Times New Roman" panose="02020603050405020304" pitchFamily="18" charset="0"/>
                <a:ea typeface="Times New Roman" panose="02020603050405020304" pitchFamily="18" charset="0"/>
              </a:rPr>
              <a:t>Оқушыларға білім алуға көмектесу және топ мүшелерінің кәсіби дамуына ықпал ету.</a:t>
            </a:r>
            <a:endParaRPr lang="kk-KZ" sz="3200" b="1" i="1" dirty="0" smtClean="0">
              <a:solidFill>
                <a:srgbClr val="002060"/>
              </a:solidFill>
              <a:latin typeface="Times New Roman" panose="02020603050405020304" pitchFamily="18" charset="0"/>
            </a:endParaRPr>
          </a:p>
        </p:txBody>
      </p:sp>
    </p:spTree>
    <p:extLst>
      <p:ext uri="{BB962C8B-B14F-4D97-AF65-F5344CB8AC3E}">
        <p14:creationId xmlns:p14="http://schemas.microsoft.com/office/powerpoint/2010/main" val="589713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83474" y="1244644"/>
            <a:ext cx="8525301" cy="3517245"/>
          </a:xfrm>
          <a:prstGeom prst="rect">
            <a:avLst/>
          </a:prstGeom>
        </p:spPr>
        <p:txBody>
          <a:bodyPr wrap="square">
            <a:spAutoFit/>
          </a:bodyPr>
          <a:lstStyle/>
          <a:p>
            <a:pPr marL="6350" marR="39370" indent="-6350" algn="ctr">
              <a:lnSpc>
                <a:spcPct val="107000"/>
              </a:lnSpc>
              <a:spcAft>
                <a:spcPts val="0"/>
              </a:spcAft>
            </a:pPr>
            <a:r>
              <a:rPr lang="kk-KZ" sz="3200" b="1" i="1" dirty="0" smtClean="0">
                <a:solidFill>
                  <a:srgbClr val="002060"/>
                </a:solidFill>
                <a:effectLst/>
                <a:latin typeface="Times New Roman" panose="02020603050405020304" pitchFamily="18" charset="0"/>
                <a:ea typeface="Times New Roman" panose="02020603050405020304" pitchFamily="18" charset="0"/>
              </a:rPr>
              <a:t>Lesson Study</a:t>
            </a:r>
            <a:r>
              <a:rPr lang="kk-KZ" sz="3200" b="0" i="1" dirty="0" smtClean="0">
                <a:solidFill>
                  <a:srgbClr val="002060"/>
                </a:solidFill>
                <a:effectLst/>
                <a:latin typeface="Times New Roman" panose="02020603050405020304" pitchFamily="18" charset="0"/>
                <a:ea typeface="Times New Roman" panose="02020603050405020304" pitchFamily="18" charset="0"/>
              </a:rPr>
              <a:t> </a:t>
            </a:r>
            <a:r>
              <a:rPr lang="kk-KZ" sz="3200" b="1" dirty="0" smtClean="0">
                <a:solidFill>
                  <a:srgbClr val="002060"/>
                </a:solidFill>
                <a:effectLst/>
                <a:latin typeface="Times New Roman" panose="02020603050405020304" pitchFamily="18" charset="0"/>
                <a:ea typeface="Times New Roman" panose="02020603050405020304" pitchFamily="18" charset="0"/>
              </a:rPr>
              <a:t>– дың мақсатына байланысты түрі</a:t>
            </a:r>
          </a:p>
          <a:p>
            <a:pPr marL="6350" marR="39370" indent="-6350" algn="ctr">
              <a:lnSpc>
                <a:spcPct val="107000"/>
              </a:lnSpc>
              <a:spcAft>
                <a:spcPts val="0"/>
              </a:spcAft>
            </a:pPr>
            <a:endParaRPr lang="kk-KZ" sz="3200" b="1" dirty="0" smtClean="0">
              <a:solidFill>
                <a:srgbClr val="002060"/>
              </a:solidFill>
              <a:effectLst/>
              <a:latin typeface="Times New Roman" panose="02020603050405020304" pitchFamily="18" charset="0"/>
              <a:ea typeface="Times New Roman" panose="02020603050405020304" pitchFamily="18" charset="0"/>
            </a:endParaRPr>
          </a:p>
          <a:p>
            <a:pPr marL="514350" marR="39370" indent="-514350">
              <a:lnSpc>
                <a:spcPct val="107000"/>
              </a:lnSpc>
              <a:spcAft>
                <a:spcPts val="0"/>
              </a:spcAft>
              <a:buFont typeface="+mj-lt"/>
              <a:buAutoNum type="arabicPeriod"/>
            </a:pPr>
            <a:r>
              <a:rPr lang="kk-KZ" sz="2800" b="1" i="1" dirty="0" smtClean="0">
                <a:solidFill>
                  <a:srgbClr val="002060"/>
                </a:solidFill>
                <a:effectLst/>
                <a:latin typeface="Times New Roman" panose="02020603050405020304" pitchFamily="18" charset="0"/>
                <a:ea typeface="Times New Roman" panose="02020603050405020304" pitchFamily="18" charset="0"/>
              </a:rPr>
              <a:t>Lesson Study-дың бірыңғай тақырыбына назар салу – мектеп </a:t>
            </a:r>
          </a:p>
          <a:p>
            <a:pPr marL="514350" marR="39370" indent="-514350">
              <a:lnSpc>
                <a:spcPct val="107000"/>
              </a:lnSpc>
              <a:spcAft>
                <a:spcPts val="0"/>
              </a:spcAft>
              <a:buFont typeface="+mj-lt"/>
              <a:buAutoNum type="arabicPeriod"/>
            </a:pPr>
            <a:r>
              <a:rPr lang="kk-KZ" sz="2800" b="1" i="1" dirty="0" smtClean="0">
                <a:solidFill>
                  <a:srgbClr val="002060"/>
                </a:solidFill>
                <a:latin typeface="Times New Roman" panose="02020603050405020304" pitchFamily="18" charset="0"/>
                <a:ea typeface="Times New Roman" panose="02020603050405020304" pitchFamily="18" charset="0"/>
              </a:rPr>
              <a:t>Оқыту дағдларын дамыту – нұсқаушы </a:t>
            </a:r>
          </a:p>
          <a:p>
            <a:pPr marL="514350" marR="39370" indent="-514350">
              <a:lnSpc>
                <a:spcPct val="107000"/>
              </a:lnSpc>
              <a:spcAft>
                <a:spcPts val="0"/>
              </a:spcAft>
              <a:buFont typeface="+mj-lt"/>
              <a:buAutoNum type="arabicPeriod"/>
            </a:pPr>
            <a:r>
              <a:rPr lang="kk-KZ" sz="2800" b="1" i="1" dirty="0" smtClean="0">
                <a:solidFill>
                  <a:srgbClr val="002060"/>
                </a:solidFill>
                <a:effectLst/>
                <a:latin typeface="Times New Roman" panose="02020603050405020304" pitchFamily="18" charset="0"/>
                <a:ea typeface="Times New Roman" panose="02020603050405020304" pitchFamily="18" charset="0"/>
              </a:rPr>
              <a:t>Бақылау дағдыларын дамыту – бақылаушы </a:t>
            </a:r>
            <a:endParaRPr lang="ru-RU" sz="2800" b="1" dirty="0" smtClean="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298928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5152" y="370968"/>
            <a:ext cx="9594375" cy="6166753"/>
          </a:xfrm>
          <a:prstGeom prst="rect">
            <a:avLst/>
          </a:prstGeom>
        </p:spPr>
        <p:txBody>
          <a:bodyPr wrap="square">
            <a:spAutoFit/>
          </a:bodyPr>
          <a:lstStyle/>
          <a:p>
            <a:pPr marL="8890" marR="29845" indent="446405" algn="just">
              <a:lnSpc>
                <a:spcPct val="111000"/>
              </a:lnSpc>
              <a:spcAft>
                <a:spcPts val="60"/>
              </a:spcAft>
            </a:pPr>
            <a:r>
              <a:rPr lang="kk-KZ" sz="2200" i="1"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Lesson Study </a:t>
            </a:r>
            <a:r>
              <a:rPr lang="kk-KZ" sz="220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бастауыш және орта мектептерде негізгі пәндер бойынша оқушылардың білім деңгейін көтеру және оқыту әдістемесін жетілдіру мақсатында, сонымен қатар оқыту үшін бағалау сияқты тәжірибелік әдістерді әзірлеу мақсатында табысты қолданылады. </a:t>
            </a:r>
            <a:r>
              <a:rPr lang="kk-KZ" sz="2200" i="1"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Lesson Study</a:t>
            </a:r>
            <a:r>
              <a:rPr lang="kk-KZ" sz="220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өткізу барысында топта (немесе жұппен) жұмыс істейтін мұғалімдер:   </a:t>
            </a:r>
          </a:p>
          <a:p>
            <a:pPr marL="8890" marR="29845" indent="446405" algn="just">
              <a:lnSpc>
                <a:spcPct val="111000"/>
              </a:lnSpc>
              <a:spcAft>
                <a:spcPts val="60"/>
              </a:spcAft>
            </a:pPr>
            <a:endParaRPr lang="ru-RU" sz="220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29845" lvl="0" indent="-342900" algn="just" fontAlgn="base">
              <a:lnSpc>
                <a:spcPct val="111000"/>
              </a:lnSpc>
              <a:spcAft>
                <a:spcPts val="6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Өздері күнделікті жинаған материалдары мен жүйелі бағалау деректерін оқушылардың оқу мен даму басымдықтарын белгілеу үшін қолданады. </a:t>
            </a:r>
            <a:endParaRPr lang="ru-RU"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342900" marR="29845" lvl="0" indent="-342900" algn="just" fontAlgn="base">
              <a:lnSpc>
                <a:spcPct val="111000"/>
              </a:lnSpc>
              <a:spcAft>
                <a:spcPts val="6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Алдағы уақытта әзірленетін немесе жетілдірілетін, белгіленген міндеттерге жауап беретін оқыту әдістемесін бірлесіп анықтайды.</a:t>
            </a:r>
            <a:endParaRPr lang="ru-RU"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342900" marR="29845" lvl="0" indent="-342900" algn="just" fontAlgn="base">
              <a:lnSpc>
                <a:spcPct val="112000"/>
              </a:lnSpc>
              <a:spcAft>
                <a:spcPts val="3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Үш «бақылаудағы оқушыны» анықтайды, олар әрқайсысы сыныптағы белгілі бір топтың өкілі болуы қажет, мысалы, оқу үлгерімінің деңгейі жоғары, орта, төмен оқушылардан. </a:t>
            </a:r>
            <a:endParaRPr lang="ru-RU"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342900" marR="29845" indent="-342900" algn="just" fontAlgn="base">
              <a:lnSpc>
                <a:spcPct val="111000"/>
              </a:lnSpc>
              <a:spcAft>
                <a:spcPts val="60"/>
              </a:spcAft>
              <a:buClr>
                <a:srgbClr val="000000"/>
              </a:buClr>
              <a:buSzPts val="1200"/>
              <a:buFont typeface="Arial" panose="020B0604020202020204" pitchFamily="34" charset="0"/>
              <a:buChar char="•"/>
            </a:pPr>
            <a:r>
              <a:rPr lang="kk-KZ" sz="2200" i="1"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Lesson Study-ді </a:t>
            </a: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бірлесіп жоспарлап, сабақты өткізу барысында зерттелетін үш оқушыны үнемі назарға ала отырып, оқыту әдістемесін пайдаланады және оның нәтижелерін мұқият зерттейді. </a:t>
            </a:r>
            <a:endParaRPr lang="ru-RU"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8768829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19536" y="260648"/>
            <a:ext cx="8352928" cy="151216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rgbClr val="C00000"/>
                </a:solidFill>
                <a:latin typeface="Times New Roman" pitchFamily="18" charset="0"/>
                <a:cs typeface="Times New Roman" pitchFamily="18" charset="0"/>
              </a:rPr>
              <a:t>Lesson </a:t>
            </a:r>
            <a:r>
              <a:rPr lang="en-US" sz="4400" b="1" dirty="0">
                <a:solidFill>
                  <a:srgbClr val="C00000"/>
                </a:solidFill>
                <a:latin typeface="Times New Roman" pitchFamily="18" charset="0"/>
                <a:cs typeface="Times New Roman" pitchFamily="18" charset="0"/>
              </a:rPr>
              <a:t>study</a:t>
            </a:r>
            <a:r>
              <a:rPr lang="kk-KZ" sz="4400" b="1" dirty="0">
                <a:solidFill>
                  <a:srgbClr val="C00000"/>
                </a:solidFill>
                <a:latin typeface="Times New Roman" pitchFamily="18" charset="0"/>
                <a:cs typeface="Times New Roman" pitchFamily="18" charset="0"/>
              </a:rPr>
              <a:t>: сабақтың сапасын жақсарту үдерісі</a:t>
            </a:r>
            <a:endParaRPr lang="ru-RU" dirty="0">
              <a:solidFill>
                <a:srgbClr val="C00000"/>
              </a:solidFill>
            </a:endParaRPr>
          </a:p>
        </p:txBody>
      </p:sp>
      <p:sp>
        <p:nvSpPr>
          <p:cNvPr id="3" name="Прямоугольник 2"/>
          <p:cNvSpPr/>
          <p:nvPr/>
        </p:nvSpPr>
        <p:spPr>
          <a:xfrm>
            <a:off x="1919536" y="2276872"/>
            <a:ext cx="7128792" cy="576064"/>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800" b="1" dirty="0" smtClean="0">
                <a:solidFill>
                  <a:srgbClr val="C00000"/>
                </a:solidFill>
                <a:latin typeface="Times New Roman" pitchFamily="18" charset="0"/>
                <a:cs typeface="Times New Roman" pitchFamily="18" charset="0"/>
              </a:rPr>
              <a:t>Арнайы топ құрылады</a:t>
            </a:r>
            <a:endParaRPr lang="ru-RU" sz="2800" b="1" dirty="0">
              <a:solidFill>
                <a:srgbClr val="C00000"/>
              </a:solidFill>
              <a:latin typeface="Times New Roman" pitchFamily="18" charset="0"/>
              <a:cs typeface="Times New Roman" pitchFamily="18" charset="0"/>
            </a:endParaRPr>
          </a:p>
        </p:txBody>
      </p:sp>
      <p:sp>
        <p:nvSpPr>
          <p:cNvPr id="4" name="Прямоугольник 3"/>
          <p:cNvSpPr/>
          <p:nvPr/>
        </p:nvSpPr>
        <p:spPr>
          <a:xfrm>
            <a:off x="2423592" y="3140968"/>
            <a:ext cx="7128792" cy="576064"/>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800" b="1" dirty="0" smtClean="0">
                <a:solidFill>
                  <a:srgbClr val="C00000"/>
                </a:solidFill>
                <a:latin typeface="Times New Roman" pitchFamily="18" charset="0"/>
                <a:cs typeface="Times New Roman" pitchFamily="18" charset="0"/>
              </a:rPr>
              <a:t>Топтың жұмыс жоспары әзірленеді</a:t>
            </a:r>
            <a:endParaRPr lang="ru-RU" sz="2800" b="1" dirty="0">
              <a:solidFill>
                <a:srgbClr val="C00000"/>
              </a:solidFill>
              <a:latin typeface="Times New Roman" pitchFamily="18" charset="0"/>
              <a:cs typeface="Times New Roman" pitchFamily="18" charset="0"/>
            </a:endParaRPr>
          </a:p>
        </p:txBody>
      </p:sp>
      <p:sp>
        <p:nvSpPr>
          <p:cNvPr id="5" name="Прямоугольник 4"/>
          <p:cNvSpPr/>
          <p:nvPr/>
        </p:nvSpPr>
        <p:spPr>
          <a:xfrm>
            <a:off x="2855640" y="4077072"/>
            <a:ext cx="7200800" cy="576064"/>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800" b="1" dirty="0" smtClean="0">
                <a:solidFill>
                  <a:srgbClr val="C00000"/>
                </a:solidFill>
                <a:latin typeface="Times New Roman" pitchFamily="18" charset="0"/>
                <a:cs typeface="Times New Roman" pitchFamily="18" charset="0"/>
              </a:rPr>
              <a:t>Сабақтардың өткізу мерзімі бекітіледі</a:t>
            </a:r>
            <a:endParaRPr lang="ru-RU" sz="2800" b="1" dirty="0">
              <a:solidFill>
                <a:srgbClr val="C00000"/>
              </a:solidFill>
              <a:latin typeface="Times New Roman" pitchFamily="18" charset="0"/>
              <a:cs typeface="Times New Roman" pitchFamily="18" charset="0"/>
            </a:endParaRPr>
          </a:p>
        </p:txBody>
      </p:sp>
      <p:sp>
        <p:nvSpPr>
          <p:cNvPr id="6" name="Прямоугольник 5"/>
          <p:cNvSpPr/>
          <p:nvPr/>
        </p:nvSpPr>
        <p:spPr>
          <a:xfrm>
            <a:off x="3086734" y="5157192"/>
            <a:ext cx="6969706" cy="576064"/>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400" b="1" dirty="0" smtClean="0">
                <a:solidFill>
                  <a:srgbClr val="C00000"/>
                </a:solidFill>
                <a:latin typeface="Times New Roman" pitchFamily="18" charset="0"/>
                <a:cs typeface="Times New Roman" pitchFamily="18" charset="0"/>
              </a:rPr>
              <a:t>Талқылауға қатысатын адамдар аанықталады</a:t>
            </a:r>
            <a:endParaRPr lang="ru-RU" sz="2400" b="1" dirty="0">
              <a:solidFill>
                <a:srgbClr val="C00000"/>
              </a:solidFill>
              <a:latin typeface="Times New Roman" pitchFamily="18" charset="0"/>
              <a:cs typeface="Times New Roman" pitchFamily="18" charset="0"/>
            </a:endParaRPr>
          </a:p>
        </p:txBody>
      </p:sp>
      <p:sp>
        <p:nvSpPr>
          <p:cNvPr id="7" name="Стрелка вниз 6"/>
          <p:cNvSpPr/>
          <p:nvPr/>
        </p:nvSpPr>
        <p:spPr>
          <a:xfrm>
            <a:off x="8216207" y="2486596"/>
            <a:ext cx="648072" cy="978408"/>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bg1"/>
              </a:solidFill>
            </a:endParaRPr>
          </a:p>
        </p:txBody>
      </p:sp>
      <p:sp>
        <p:nvSpPr>
          <p:cNvPr id="11" name="Стрелка вниз 10"/>
          <p:cNvSpPr/>
          <p:nvPr/>
        </p:nvSpPr>
        <p:spPr>
          <a:xfrm>
            <a:off x="8976320" y="3479856"/>
            <a:ext cx="648072" cy="978408"/>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bg1"/>
              </a:solidFill>
            </a:endParaRPr>
          </a:p>
        </p:txBody>
      </p:sp>
      <p:sp>
        <p:nvSpPr>
          <p:cNvPr id="12" name="Стрелка вниз 11"/>
          <p:cNvSpPr/>
          <p:nvPr/>
        </p:nvSpPr>
        <p:spPr>
          <a:xfrm>
            <a:off x="9552384" y="4523972"/>
            <a:ext cx="648072" cy="978408"/>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bg1"/>
              </a:solidFill>
            </a:endParaRPr>
          </a:p>
        </p:txBody>
      </p:sp>
    </p:spTree>
    <p:extLst>
      <p:ext uri="{BB962C8B-B14F-4D97-AF65-F5344CB8AC3E}">
        <p14:creationId xmlns:p14="http://schemas.microsoft.com/office/powerpoint/2010/main" val="362673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4209" y="427771"/>
            <a:ext cx="9485193" cy="5771324"/>
          </a:xfrm>
          <a:prstGeom prst="rect">
            <a:avLst/>
          </a:prstGeom>
        </p:spPr>
        <p:txBody>
          <a:bodyPr wrap="square">
            <a:spAutoFit/>
          </a:bodyPr>
          <a:lstStyle/>
          <a:p>
            <a:pPr marL="342900" marR="29845" lvl="0" indent="-342900" algn="just" fontAlgn="base">
              <a:lnSpc>
                <a:spcPct val="111000"/>
              </a:lnSpc>
              <a:spcAft>
                <a:spcPts val="6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Бақылаудағы оқушылардың дамуы мен оқуына басты назар аудара отырып, </a:t>
            </a:r>
            <a:r>
              <a:rPr lang="kk-KZ" sz="2200" i="1"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Lesson Study </a:t>
            </a: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өткізеді және оны қадағалайды. Аталған үдерістер бірнеше сабақ бойы қайталанып, жетілдірілуі мүмкін. Бақылауды барлық </a:t>
            </a:r>
            <a:r>
              <a:rPr lang="kk-KZ" sz="2200" i="1"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Lesson Study </a:t>
            </a: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кезінде</a:t>
            </a:r>
            <a:r>
              <a:rPr lang="kk-KZ" sz="2200" i="1"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a:t>
            </a: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жүргізу міндетті емес. </a:t>
            </a:r>
            <a:endParaRPr lang="ru-RU"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342900" marR="29845" lvl="0" indent="-342900" algn="just" fontAlgn="base">
              <a:lnSpc>
                <a:spcPct val="111000"/>
              </a:lnSpc>
              <a:spcAft>
                <a:spcPts val="6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Бақылаудағы оқушылардың </a:t>
            </a:r>
            <a:r>
              <a:rPr lang="kk-KZ" sz="2200" i="1"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Lesson Study </a:t>
            </a: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туралы ойларын білу үшін олармен сұхбаттасады. </a:t>
            </a:r>
            <a:endParaRPr lang="ru-RU"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342900" marR="29845" lvl="0" indent="-342900" algn="just" fontAlgn="base">
              <a:lnSpc>
                <a:spcPct val="112000"/>
              </a:lnSpc>
              <a:spcAft>
                <a:spcPts val="25"/>
              </a:spcAft>
              <a:buClr>
                <a:srgbClr val="000000"/>
              </a:buClr>
              <a:buSzPts val="1200"/>
              <a:buFont typeface="Arial" panose="020B0604020202020204" pitchFamily="34" charset="0"/>
              <a:buChar char="•"/>
            </a:pPr>
            <a:r>
              <a:rPr lang="kk-KZ" sz="2200" i="1"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Lesson Study-ді </a:t>
            </a: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талқылайды. </a:t>
            </a:r>
            <a:endParaRPr lang="ru-RU"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342900" marR="29845" lvl="0" indent="-342900" algn="just" fontAlgn="base">
              <a:lnSpc>
                <a:spcPct val="111000"/>
              </a:lnSpc>
              <a:spcAft>
                <a:spcPts val="6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Қолданылатын әдіске бақылаудағы оқушылардың қалай қарайтынын, олардың жеткен жетістіктерін, оқуда көрсететін нәтижелері мен кездесетін қиындықтарын білу, сонымен қатар алынған тәжірибені келешекте оқыту мен оқу әдістемесін әзірлеу үшін пайдалану мақсатында </a:t>
            </a:r>
            <a:r>
              <a:rPr lang="kk-KZ" sz="2200" i="1"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Lesson Study-ге </a:t>
            </a: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талдау жүргізеді. </a:t>
            </a:r>
            <a:endParaRPr lang="ru-RU"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342900" marR="29845" lvl="0" indent="-342900" algn="just" fontAlgn="base">
              <a:lnSpc>
                <a:spcPct val="111000"/>
              </a:lnSpc>
              <a:spcAft>
                <a:spcPts val="60"/>
              </a:spcAft>
              <a:buClr>
                <a:srgbClr val="000000"/>
              </a:buClr>
              <a:buSzPts val="1200"/>
              <a:buFont typeface="Arial" panose="020B0604020202020204" pitchFamily="34" charset="0"/>
              <a:buChar char="•"/>
            </a:pP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Мектеп мұғалімдеріне таныстырылым жасау немесе коучинг өткізу арқылы </a:t>
            </a:r>
            <a:r>
              <a:rPr lang="kk-KZ" sz="2200" i="1"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Lesson Study </a:t>
            </a:r>
            <a:r>
              <a:rPr lang="kk-KZ" sz="2200" u="none" strike="noStrike" dirty="0" smtClean="0">
                <a:solidFill>
                  <a:srgbClr val="00206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тәсілін қолдану нәтижелерін көпшілік қауымға ұсынады. </a:t>
            </a:r>
            <a:endParaRPr lang="ru-RU" sz="2200" dirty="0">
              <a:solidFill>
                <a:srgbClr val="002060"/>
              </a:solidFill>
            </a:endParaRPr>
          </a:p>
        </p:txBody>
      </p:sp>
    </p:spTree>
    <p:extLst>
      <p:ext uri="{BB962C8B-B14F-4D97-AF65-F5344CB8AC3E}">
        <p14:creationId xmlns:p14="http://schemas.microsoft.com/office/powerpoint/2010/main" val="1231982949"/>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379</TotalTime>
  <Words>1084</Words>
  <Application>Microsoft Office PowerPoint</Application>
  <PresentationFormat>Широкоэкранный</PresentationFormat>
  <Paragraphs>89</Paragraphs>
  <Slides>17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Arial</vt:lpstr>
      <vt:lpstr>Calibri</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DoS</dc:creator>
  <cp:lastModifiedBy>DoS</cp:lastModifiedBy>
  <cp:revision>12</cp:revision>
  <dcterms:created xsi:type="dcterms:W3CDTF">2020-04-22T11:38:17Z</dcterms:created>
  <dcterms:modified xsi:type="dcterms:W3CDTF">2020-04-22T17:57:23Z</dcterms:modified>
</cp:coreProperties>
</file>