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364DE55-0AB5-4196-871F-ED115FD94C04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57C2166-2179-4B0E-9BAC-B488CE2C773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052545"/>
            <a:ext cx="7202661" cy="882119"/>
          </a:xfrm>
        </p:spPr>
        <p:txBody>
          <a:bodyPr>
            <a:noAutofit/>
          </a:bodyPr>
          <a:lstStyle/>
          <a:p>
            <a:pPr algn="r"/>
            <a:r>
              <a:rPr lang="kk-KZ" sz="3200" dirty="0" smtClean="0">
                <a:solidFill>
                  <a:srgbClr val="FF0000"/>
                </a:solidFill>
              </a:rPr>
              <a:t>5-сынып</a:t>
            </a:r>
          </a:p>
          <a:p>
            <a:pPr algn="r"/>
            <a:r>
              <a:rPr lang="kk-KZ" sz="3200" dirty="0" smtClean="0">
                <a:solidFill>
                  <a:srgbClr val="FF0000"/>
                </a:solidFill>
              </a:rPr>
              <a:t>Пәрмен Меруерт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988840"/>
            <a:ext cx="7175351" cy="2232248"/>
          </a:xfrm>
        </p:spPr>
        <p:txBody>
          <a:bodyPr/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7200" dirty="0" smtClean="0">
                <a:latin typeface="Times New Roman" pitchFamily="18" charset="0"/>
                <a:cs typeface="Times New Roman" pitchFamily="18" charset="0"/>
              </a:rPr>
              <a:t>өпбұрыштар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29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39552" y="731520"/>
                <a:ext cx="8064896" cy="5577800"/>
              </a:xfrm>
            </p:spPr>
            <p:txBody>
              <a:bodyPr/>
              <a:lstStyle/>
              <a:p>
                <a:r>
                  <a:rPr lang="kk-KZ" sz="2800" b="1" dirty="0" smtClean="0"/>
                  <a:t>2-тапсырма. </a:t>
                </a:r>
                <a:r>
                  <a:rPr lang="kk-KZ" sz="2800" b="1" dirty="0" smtClean="0">
                    <a:solidFill>
                      <a:srgbClr val="FF0000"/>
                    </a:solidFill>
                  </a:rPr>
                  <a:t>Формула бойынша берілген фигураларда неше диагонал бар екенін тап</a:t>
                </a:r>
              </a:p>
              <a:p>
                <a:pPr marL="45720" indent="0">
                  <a:buNone/>
                </a:pPr>
                <a:endParaRPr lang="kk-KZ" sz="2800" dirty="0" smtClean="0">
                  <a:solidFill>
                    <a:srgbClr val="FF0000"/>
                  </a:solidFill>
                </a:endParaRPr>
              </a:p>
              <a:p>
                <a:pPr marL="45720" indent="0">
                  <a:buNone/>
                </a:pPr>
                <a:r>
                  <a:rPr lang="kk-KZ" b="1" dirty="0" smtClean="0"/>
                  <a:t>1. Бесбұрыш</a:t>
                </a:r>
              </a:p>
              <a:p>
                <a:pPr marL="45720" indent="0">
                  <a:buNone/>
                </a:pPr>
                <a:r>
                  <a:rPr lang="kk-KZ" b="1" dirty="0" smtClean="0"/>
                  <a:t>2. Төртбұрыш                             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  <a:cs typeface="Times New Roman" pitchFamily="18" charset="0"/>
                      </a:rPr>
                      <m:t>𝒅</m:t>
                    </m:r>
                    <m:r>
                      <a:rPr lang="en-US" sz="2400" b="1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×(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𝒏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4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45720" indent="0">
                  <a:buNone/>
                </a:pPr>
                <a:r>
                  <a:rPr lang="kk-KZ" b="1" dirty="0" smtClean="0"/>
                  <a:t>  </a:t>
                </a:r>
              </a:p>
              <a:p>
                <a:pPr marL="45720" indent="0">
                  <a:buNone/>
                </a:pPr>
                <a:r>
                  <a:rPr lang="kk-KZ" b="1" dirty="0" smtClean="0"/>
                  <a:t>3. Алтыбұрыш</a:t>
                </a:r>
              </a:p>
              <a:p>
                <a:pPr marL="45720" indent="0">
                  <a:buNone/>
                </a:pPr>
                <a:r>
                  <a:rPr lang="kk-KZ" b="1" dirty="0" smtClean="0"/>
                  <a:t>4. Үшбұрыш</a:t>
                </a:r>
                <a:endParaRPr lang="ru-RU" b="1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39552" y="731520"/>
                <a:ext cx="8064896" cy="5577800"/>
              </a:xfrm>
              <a:blipFill rotWithShape="1">
                <a:blip r:embed="rId2"/>
                <a:stretch>
                  <a:fillRect l="-1589" t="-2951" r="-1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ильный пятиугольник 3"/>
          <p:cNvSpPr/>
          <p:nvPr/>
        </p:nvSpPr>
        <p:spPr>
          <a:xfrm>
            <a:off x="899592" y="4653136"/>
            <a:ext cx="1512168" cy="136815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9169" y="4653136"/>
            <a:ext cx="172819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6" name="Шестиугольник 5"/>
          <p:cNvSpPr/>
          <p:nvPr/>
        </p:nvSpPr>
        <p:spPr>
          <a:xfrm>
            <a:off x="5292080" y="4621223"/>
            <a:ext cx="1584176" cy="129614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7164288" y="4621223"/>
            <a:ext cx="1440160" cy="12961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96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632848" cy="5433784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3-тапсырма .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Келесі фигуралардың ауданын табыңыз?</a:t>
            </a:r>
          </a:p>
          <a:p>
            <a:endParaRPr lang="kk-KZ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88670" indent="-742950">
              <a:buAutoNum type="arabicPeriod"/>
            </a:pP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Ұзындығы 4-ке, ал ені 3-ке тең болатын төртбұрыш;</a:t>
            </a:r>
          </a:p>
          <a:p>
            <a:pPr marL="788670" indent="-742950">
              <a:buAutoNum type="arabicPeriod"/>
            </a:pP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Қабырғалары 5-ке тең болатын шаршы?</a:t>
            </a:r>
          </a:p>
          <a:p>
            <a:pPr marL="45720" indent="0">
              <a:buNone/>
            </a:pPr>
            <a:endParaRPr lang="kk-KZ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0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00684"/>
            <a:ext cx="8568952" cy="641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30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Сіздің білетініңіз:</a:t>
            </a:r>
          </a:p>
          <a:p>
            <a:pPr>
              <a:buFont typeface="Wingdings" pitchFamily="2" charset="2"/>
              <a:buChar char="ü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бұрыштар, оның түрлері және градустық өлшемі;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Сіздің меңгеретініңіз:</a:t>
            </a:r>
          </a:p>
          <a:p>
            <a:pPr>
              <a:buFont typeface="Wingdings" pitchFamily="2" charset="2"/>
              <a:buChar char="ü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500" b="1" dirty="0" smtClean="0">
                <a:latin typeface="Times New Roman" pitchFamily="18" charset="0"/>
                <a:cs typeface="Times New Roman" pitchFamily="18" charset="0"/>
              </a:rPr>
              <a:t>көпбұрыштар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9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Презентация. Тақырып: &quot;Көпбұрыш&quot; Математика 2 сыны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Презентация. Тақырып: &quot;Көпбұрыш&quot; Математика 2 сыны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692696"/>
            <a:ext cx="4752528" cy="108012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/>
              <a:t>Көпбұрыштар</a:t>
            </a:r>
            <a:endParaRPr lang="ru-RU" sz="3200" b="1" dirty="0"/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1979712" y="1772816"/>
            <a:ext cx="2448272" cy="1038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>
            <a:off x="4427984" y="1772816"/>
            <a:ext cx="2736304" cy="10382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27178" y="2852936"/>
            <a:ext cx="3312368" cy="689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Дөңес көпбұрыштар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2852936"/>
            <a:ext cx="324036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Дөңес емес көпбұрыштар</a:t>
            </a:r>
            <a:endParaRPr lang="ru-RU" sz="2400" dirty="0"/>
          </a:p>
        </p:txBody>
      </p:sp>
      <p:pic>
        <p:nvPicPr>
          <p:cNvPr id="2050" name="Picture 2" descr="Көпбұрыш. Дұрыс көпбұрыштар. - Математика - 8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039" y="4293096"/>
            <a:ext cx="2638425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урочный по геометрии на тему &quot;Дөңес көпбұрыштар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25232"/>
            <a:ext cx="2950773" cy="212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76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60648"/>
            <a:ext cx="7245424" cy="792088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</a:rPr>
              <a:t>Дөңес көпбұрыштарды анықтаңыз?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Көпбұрыш. Дұрыс көпбұрыштар. - Математика - 8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812634" cy="496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2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280920" cy="1224136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chemeClr val="tx1"/>
                </a:solidFill>
              </a:rPr>
              <a:t>1-тапсырма. </a:t>
            </a:r>
            <a:r>
              <a:rPr lang="kk-KZ" sz="2800" dirty="0" smtClean="0">
                <a:solidFill>
                  <a:srgbClr val="FF0000"/>
                </a:solidFill>
              </a:rPr>
              <a:t>Көпбұрыштардың қабырғалары мен төбелерінің саны қанша?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465282"/>
              </p:ext>
            </p:extLst>
          </p:nvPr>
        </p:nvGraphicFramePr>
        <p:xfrm>
          <a:off x="467544" y="1397000"/>
          <a:ext cx="8208912" cy="4768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016224"/>
                <a:gridCol w="2052228"/>
                <a:gridCol w="2052228"/>
              </a:tblGrid>
              <a:tr h="1589435">
                <a:tc>
                  <a:txBody>
                    <a:bodyPr/>
                    <a:lstStyle/>
                    <a:p>
                      <a:pPr algn="ctr"/>
                      <a:endParaRPr lang="kk-KZ" dirty="0" smtClean="0"/>
                    </a:p>
                    <a:p>
                      <a:pPr algn="ctr"/>
                      <a:endParaRPr lang="kk-KZ" dirty="0" smtClean="0"/>
                    </a:p>
                    <a:p>
                      <a:pPr algn="ctr"/>
                      <a:r>
                        <a:rPr lang="kk-KZ" dirty="0" smtClean="0"/>
                        <a:t>Көпбұрыштар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89435">
                <a:tc>
                  <a:txBody>
                    <a:bodyPr/>
                    <a:lstStyle/>
                    <a:p>
                      <a:pPr algn="ctr"/>
                      <a:endParaRPr lang="kk-KZ" dirty="0" smtClean="0"/>
                    </a:p>
                    <a:p>
                      <a:pPr algn="ctr"/>
                      <a:r>
                        <a:rPr lang="kk-KZ" dirty="0" smtClean="0"/>
                        <a:t>Қабырғаларының</a:t>
                      </a:r>
                      <a:r>
                        <a:rPr lang="kk-KZ" baseline="0" dirty="0" smtClean="0"/>
                        <a:t> саны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89435">
                <a:tc>
                  <a:txBody>
                    <a:bodyPr/>
                    <a:lstStyle/>
                    <a:p>
                      <a:pPr algn="ctr"/>
                      <a:endParaRPr lang="kk-KZ" sz="2000" dirty="0" smtClean="0"/>
                    </a:p>
                    <a:p>
                      <a:pPr algn="ctr"/>
                      <a:r>
                        <a:rPr lang="kk-KZ" sz="2000" dirty="0" smtClean="0"/>
                        <a:t>Төбелерінің саны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2776"/>
            <a:ext cx="201622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747" y="1412776"/>
            <a:ext cx="201622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971" y="1412777"/>
            <a:ext cx="2082485" cy="15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95836" y="3429000"/>
            <a:ext cx="9361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5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3429000"/>
            <a:ext cx="8640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92280" y="3429000"/>
            <a:ext cx="8640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95836" y="5085184"/>
            <a:ext cx="9361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5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5085184"/>
            <a:ext cx="8640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64288" y="5085184"/>
            <a:ext cx="8640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676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568952" cy="5361776"/>
          </a:xfrm>
          <a:solidFill>
            <a:schemeClr val="bg2"/>
          </a:solidFill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ABCDEF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алтыбұрыш                                      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 , B, C, D, E, 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алтыбұрыштың</a:t>
            </a:r>
          </a:p>
          <a:p>
            <a:pPr marL="4572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өбелері</a:t>
            </a:r>
          </a:p>
          <a:p>
            <a:pPr marL="4572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AB, BC, CD, DE, EF, FA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алтыбұрыш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  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 marL="4572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тың </a:t>
            </a:r>
          </a:p>
          <a:p>
            <a:pPr marL="4572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абырғалары</a:t>
            </a:r>
          </a:p>
          <a:p>
            <a:pPr marL="45720" indent="0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kk-K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Көпбұрыштың іргелес емес екі төбесін қосатын кесінді оның </a:t>
            </a: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диагоналы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деп аталады.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5364088" y="1088841"/>
            <a:ext cx="2808312" cy="2520280"/>
          </a:xfrm>
          <a:prstGeom prst="hexagon">
            <a:avLst>
              <a:gd name="adj" fmla="val 22251"/>
              <a:gd name="vf" fmla="val 11547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4"/>
          </p:cNvCxnSpPr>
          <p:nvPr/>
        </p:nvCxnSpPr>
        <p:spPr>
          <a:xfrm>
            <a:off x="5924876" y="1088842"/>
            <a:ext cx="1671460" cy="2520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4"/>
          </p:cNvCxnSpPr>
          <p:nvPr/>
        </p:nvCxnSpPr>
        <p:spPr>
          <a:xfrm>
            <a:off x="5924876" y="1088842"/>
            <a:ext cx="2247524" cy="12601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4" idx="4"/>
            <a:endCxn id="4" idx="2"/>
          </p:cNvCxnSpPr>
          <p:nvPr/>
        </p:nvCxnSpPr>
        <p:spPr>
          <a:xfrm>
            <a:off x="5924876" y="1088842"/>
            <a:ext cx="0" cy="2520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4" idx="5"/>
            <a:endCxn id="4" idx="2"/>
          </p:cNvCxnSpPr>
          <p:nvPr/>
        </p:nvCxnSpPr>
        <p:spPr>
          <a:xfrm flipH="1">
            <a:off x="5924876" y="1088842"/>
            <a:ext cx="1686736" cy="25202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5"/>
          </p:cNvCxnSpPr>
          <p:nvPr/>
        </p:nvCxnSpPr>
        <p:spPr>
          <a:xfrm>
            <a:off x="7611612" y="1088842"/>
            <a:ext cx="0" cy="25202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5"/>
            <a:endCxn id="4" idx="3"/>
          </p:cNvCxnSpPr>
          <p:nvPr/>
        </p:nvCxnSpPr>
        <p:spPr>
          <a:xfrm flipH="1">
            <a:off x="5364088" y="1088842"/>
            <a:ext cx="2247524" cy="12601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7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32656"/>
            <a:ext cx="7245424" cy="10081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 көпбұрыштар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Дөңес көпбұрыштар. дөңес көпбұрыштың анықтау. дөңес көпбұрыштың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9150"/>
            <a:ext cx="7560840" cy="525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45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67544" y="332656"/>
                <a:ext cx="8208912" cy="6120680"/>
              </a:xfrm>
            </p:spPr>
            <p:txBody>
              <a:bodyPr>
                <a:normAutofit/>
              </a:bodyPr>
              <a:lstStyle/>
              <a:p>
                <a:r>
                  <a:rPr lang="kk-KZ" sz="3600" b="1" dirty="0" smtClean="0">
                    <a:latin typeface="Times New Roman" pitchFamily="18" charset="0"/>
                    <a:cs typeface="Times New Roman" pitchFamily="18" charset="0"/>
                  </a:rPr>
                  <a:t>Көпбұрыштың диагоналын есептеу формуласы:</a:t>
                </a:r>
              </a:p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/>
                        <a:cs typeface="Times New Roman" pitchFamily="18" charset="0"/>
                      </a:rPr>
                      <m:t>𝒅</m:t>
                    </m:r>
                    <m:r>
                      <a:rPr lang="en-US" sz="4800" b="1" i="1" smtClean="0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4800" b="1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/>
                            <a:cs typeface="Times New Roman" pitchFamily="18" charset="0"/>
                          </a:rPr>
                          <m:t>𝒏</m:t>
                        </m:r>
                        <m:r>
                          <a:rPr lang="en-US" sz="4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×(</m:t>
                        </m:r>
                        <m:r>
                          <a:rPr lang="en-US" sz="4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𝒏</m:t>
                        </m:r>
                        <m:r>
                          <a:rPr lang="en-US" sz="4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en-US" sz="4800" b="1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b="1" i="1" smtClean="0"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8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43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n- </a:t>
                </a:r>
                <a:r>
                  <a:rPr lang="kk-KZ" sz="43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төбелерінің саны</a:t>
                </a:r>
              </a:p>
              <a:p>
                <a14:m>
                  <m:oMath xmlns:m="http://schemas.openxmlformats.org/officeDocument/2006/math">
                    <m:r>
                      <a:rPr lang="en-US" sz="4300" b="0" i="1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𝑑</m:t>
                    </m:r>
                  </m:oMath>
                </a14:m>
                <a:r>
                  <a:rPr lang="kk-KZ" sz="43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- диагонал белгісі</a:t>
                </a:r>
              </a:p>
              <a:p>
                <a:endParaRPr lang="kk-KZ" sz="43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4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67544" y="332656"/>
                <a:ext cx="8208912" cy="6120680"/>
              </a:xfrm>
              <a:blipFill rotWithShape="1">
                <a:blip r:embed="rId2"/>
                <a:stretch>
                  <a:fillRect l="-3195" t="-3685" r="-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ильный пятиугольник 3"/>
          <p:cNvSpPr/>
          <p:nvPr/>
        </p:nvSpPr>
        <p:spPr>
          <a:xfrm>
            <a:off x="1619672" y="4653136"/>
            <a:ext cx="1800200" cy="1584176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4653136"/>
            <a:ext cx="2592288" cy="15841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0"/>
            <a:endCxn id="4" idx="2"/>
          </p:cNvCxnSpPr>
          <p:nvPr/>
        </p:nvCxnSpPr>
        <p:spPr>
          <a:xfrm flipH="1">
            <a:off x="1963481" y="4653136"/>
            <a:ext cx="556291" cy="1584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0"/>
            <a:endCxn id="4" idx="4"/>
          </p:cNvCxnSpPr>
          <p:nvPr/>
        </p:nvCxnSpPr>
        <p:spPr>
          <a:xfrm>
            <a:off x="2519772" y="4653136"/>
            <a:ext cx="556291" cy="1584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76056" y="4653136"/>
            <a:ext cx="2592288" cy="1584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38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</TotalTime>
  <Words>191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Көпбұрыштар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Көпбұрыштар</dc:title>
  <dc:creator>Пользователь Windows</dc:creator>
  <cp:lastModifiedBy>Пользователь Windows</cp:lastModifiedBy>
  <cp:revision>10</cp:revision>
  <dcterms:created xsi:type="dcterms:W3CDTF">2020-04-27T07:19:55Z</dcterms:created>
  <dcterms:modified xsi:type="dcterms:W3CDTF">2020-04-27T09:02:00Z</dcterms:modified>
</cp:coreProperties>
</file>