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3"/>
    <p:sldId id="267" r:id="rId4"/>
    <p:sldId id="261" r:id="rId5"/>
    <p:sldId id="262" r:id="rId6"/>
    <p:sldId id="263" r:id="rId7"/>
    <p:sldId id="264" r:id="rId8"/>
    <p:sldId id="265" r:id="rId9"/>
    <p:sldId id="266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8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关系图"/>
          <p:cNvPicPr>
            <a:picLocks noChangeAspect="1"/>
          </p:cNvPicPr>
          <p:nvPr/>
        </p:nvPicPr>
        <p:blipFill>
          <a:blip r:embed="rId2"/>
          <a:srcRect r="2528" b="10909"/>
          <a:stretch>
            <a:fillRect/>
          </a:stretch>
        </p:blipFill>
        <p:spPr>
          <a:xfrm>
            <a:off x="179388" y="692150"/>
            <a:ext cx="8913812" cy="6110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1588" y="549275"/>
            <a:ext cx="9144000" cy="151130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2051" name="Rectangle 3"/>
          <p:cNvSpPr>
            <a:spLocks noChangeArrowheads="1"/>
          </p:cNvSpPr>
          <p:nvPr>
            <p:ph type="subTitle" idx="1"/>
          </p:nvPr>
        </p:nvSpPr>
        <p:spPr>
          <a:xfrm>
            <a:off x="1908175" y="2492375"/>
            <a:ext cx="5545138" cy="12223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2056" name="Rectangle 8"/>
          <p:cNvSpPr>
            <a:spLocks noChangeArrowheads="1"/>
          </p:cNvSpPr>
          <p:nvPr>
            <p:ph type="ctrTitle"/>
          </p:nvPr>
        </p:nvSpPr>
        <p:spPr>
          <a:xfrm>
            <a:off x="755650" y="620713"/>
            <a:ext cx="7772400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11" name="Rectangle 4"/>
          <p:cNvSpPr>
            <a:spLocks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12" name="Rectangle 5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88" y="333375"/>
            <a:ext cx="9144000" cy="1009650"/>
          </a:xfrm>
          <a:prstGeom prst="rect">
            <a:avLst/>
          </a:prstGeom>
          <a:gradFill rotWithShape="0">
            <a:gsLst>
              <a:gs pos="0">
                <a:schemeClr val="bg2">
                  <a:gamma/>
                  <a:tint val="0"/>
                  <a:invGamma/>
                </a:schemeClr>
              </a:gs>
              <a:gs pos="100000">
                <a:schemeClr val="bg2">
                  <a:alpha val="53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1027" name="Picture 3" descr="关系图"/>
          <p:cNvPicPr>
            <a:picLocks noChangeAspect="1"/>
          </p:cNvPicPr>
          <p:nvPr/>
        </p:nvPicPr>
        <p:blipFill>
          <a:blip r:embed="rId12"/>
          <a:srcRect t="1094" r="8122" b="13318"/>
          <a:stretch>
            <a:fillRect/>
          </a:stretch>
        </p:blipFill>
        <p:spPr>
          <a:xfrm>
            <a:off x="5797550" y="4438650"/>
            <a:ext cx="3340100" cy="2333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8" name="Rectangle 4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9" name="Rectangle 5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30" name="Rectangle 6"/>
          <p:cNvSpPr>
            <a:spLocks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B816B4B2-6C2B-4625-8E8A-516A0CF08E29}" type="datetimeFigureOut">
              <a:rPr lang="ru-RU" smtClean="0"/>
            </a:fld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2" name="Rectangle 8"/>
          <p:cNvSpPr>
            <a:spLocks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396BFB03-7810-40E1-A29F-E90720F23622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458470"/>
            <a:ext cx="8496300" cy="6028690"/>
          </a:xfrm>
          <a:solidFill>
            <a:schemeClr val="accent1"/>
          </a:solidFill>
          <a:ln>
            <a:solidFill>
              <a:schemeClr val="accent1">
                <a:lumMod val="9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  <a:t>Алматы облысы, Талғар ауданы, Талғар қаласы.</a:t>
            </a: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r>
              <a:rPr lang="en-US" alt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  <a:t>Дарынды балаларға арналған үш тілде оқытатын</a:t>
            </a:r>
            <a:br>
              <a:rPr lang="en-US" alt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r>
              <a:rPr lang="en-US" alt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  <a:t> Ю.Гагарин атындағы № 8 арнаулы гимназия</a:t>
            </a:r>
            <a: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  <a:t>сы</a:t>
            </a: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br>
              <a:rPr lang="ru-RU" sz="2400" dirty="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ookman Old Style" panose="02050604050505020204" charset="0"/>
                <a:cs typeface="Bookman Old Style" panose="02050604050505020204" charset="0"/>
                <a:sym typeface="+mn-ea"/>
              </a:rPr>
            </a:br>
            <a:r>
              <a:rPr 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man Old Style" panose="02050604050505020204" charset="0"/>
                <a:cs typeface="Bookman Old Style" panose="02050604050505020204" charset="0"/>
                <a:sym typeface="+mn-ea"/>
              </a:rPr>
              <a:t>Ұ</a:t>
            </a:r>
            <a:r>
              <a:rPr lang="en-US" alt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man Old Style" panose="02050604050505020204" charset="0"/>
                <a:cs typeface="Bookman Old Style" panose="02050604050505020204" charset="0"/>
                <a:sym typeface="+mn-ea"/>
              </a:rPr>
              <a:t>лтттық біріңғай тестілеуден өтетін </a:t>
            </a:r>
            <a:br>
              <a:rPr lang="en-US" alt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man Old Style" panose="02050604050505020204" charset="0"/>
                <a:cs typeface="Bookman Old Style" panose="02050604050505020204" charset="0"/>
                <a:sym typeface="+mn-ea"/>
              </a:rPr>
            </a:br>
            <a:r>
              <a:rPr lang="en-US" alt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man Old Style" panose="02050604050505020204" charset="0"/>
                <a:cs typeface="Bookman Old Style" panose="02050604050505020204" charset="0"/>
                <a:sym typeface="+mn-ea"/>
              </a:rPr>
              <a:t>оқушылардың ата - аналарына арналған кеңес</a:t>
            </a: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  <a:t> </a:t>
            </a:r>
            <a: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  <a:t>Педагог - психолог:</a:t>
            </a:r>
            <a: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  <a:t>У.Т.Неситбекова</a:t>
            </a: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  <a:t>  </a:t>
            </a: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br>
              <a:rPr lang="en-US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br>
              <a:rPr lang="en-US" altLang="ru-RU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70C0"/>
                </a:solidFill>
                <a:effectLst/>
                <a:latin typeface="Bookman Old Style" panose="02050604050505020204" charset="0"/>
                <a:cs typeface="Bookman Old Style" panose="02050604050505020204" charset="0"/>
              </a:rPr>
            </a:br>
            <a:endParaRPr lang="en-US" altLang="ru-RU" sz="2400" dirty="0">
              <a:ln w="22225">
                <a:solidFill>
                  <a:schemeClr val="accent2"/>
                </a:solidFill>
                <a:prstDash val="solid"/>
              </a:ln>
              <a:solidFill>
                <a:srgbClr val="0070C0"/>
              </a:solidFill>
              <a:effectLst/>
              <a:latin typeface="Bookman Old Style" panose="02050604050505020204" charset="0"/>
              <a:cs typeface="Bookman Old Style" panose="020506040505050202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ru-RU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</a:rPr>
              <a:t>1 - кеңес</a:t>
            </a:r>
            <a:endParaRPr lang="en-US" altLang="ru-RU" b="1">
              <a:solidFill>
                <a:srgbClr val="FF0000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pPr algn="ctr"/>
            <a:r>
              <a:rPr lang="en-US" altLang="en-US" sz="3600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  <a:sym typeface="+mn-ea"/>
              </a:rPr>
              <a:t>Балаңыздың емтиханнан алатын ұпай санын уайымдамаңыз, емтиханнан кейін баланы сынамаңыз. Балаңызға ұпай санының оның мүмкіндіктерінің көрсеткіші еместігін айтыңыз.</a:t>
            </a:r>
            <a:endParaRPr lang="en-US" altLang="en-US" sz="3600" b="1">
              <a:solidFill>
                <a:srgbClr val="FF0000"/>
              </a:solidFill>
              <a:latin typeface="Bookman Old Style" panose="02050604050505020204" charset="0"/>
              <a:cs typeface="Bookman Old Style" panose="02050604050505020204" charset="0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ru-RU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</a:rPr>
              <a:t>2 - кеңес</a:t>
            </a:r>
            <a:endParaRPr lang="en-US" altLang="ru-RU" b="1">
              <a:solidFill>
                <a:srgbClr val="FF0000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ru-RU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</a:rPr>
              <a:t>емтихан алдында балаңыздың қобалжуын үдетпеңіз - бұл тест нәтежиесіне кері әсер етуі мүмкін. Балаға ата - ананың қобалжуы үнемі беріледі, егер ересектер осы бір жауапкершілігі мол сәтте өз эмоциясына ие бола алмаса, бала да эмоциионалды “босап кетуге” ерік береді.</a:t>
            </a:r>
            <a:endParaRPr lang="en-US" altLang="ru-RU" b="1">
              <a:solidFill>
                <a:srgbClr val="FF0000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ru-RU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</a:rPr>
              <a:t>3 - кеңес</a:t>
            </a:r>
            <a:endParaRPr lang="en-US" altLang="ru-RU" b="1">
              <a:solidFill>
                <a:srgbClr val="FF0000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ru-RU" sz="4000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</a:rPr>
              <a:t>балаңызды қолдаңыз, сенімділігін арттырыңыз, өзіне сенімділіктің төмендігі де, қате жіберуге себеп болады.</a:t>
            </a:r>
            <a:endParaRPr lang="en-US" altLang="ru-RU" sz="4000" b="1">
              <a:solidFill>
                <a:srgbClr val="FF0000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ru-RU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</a:rPr>
              <a:t>4 - кеңес</a:t>
            </a:r>
            <a:endParaRPr lang="en-US" altLang="ru-RU" b="1">
              <a:solidFill>
                <a:srgbClr val="FF0000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ru-RU" sz="3600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</a:rPr>
              <a:t>балаңыздың өзін - өзі сезінуіне жалпы жағдайына зер салыңыз, балаңыздың өте шаршап, өзінің жақсы емес сезінуін дәл СІЗДЕЙ дер уақытында ешкім байқай алмайды</a:t>
            </a:r>
            <a:r>
              <a:rPr lang="en-US" altLang="ru-RU"/>
              <a:t>.</a:t>
            </a:r>
            <a:endParaRPr lang="en-US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ru-RU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</a:rPr>
              <a:t>5 - кеңес</a:t>
            </a:r>
            <a:endParaRPr lang="en-US" altLang="ru-RU" b="1">
              <a:solidFill>
                <a:srgbClr val="FF0000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ru-RU" sz="4400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</a:rPr>
              <a:t>баланың дайындық режимін қадағалаңыз, өте шаршап кетудің алдын алып, тынығып тұруын назарда ұстаңыз.</a:t>
            </a:r>
            <a:endParaRPr lang="en-US" altLang="ru-RU" sz="4400" b="1">
              <a:solidFill>
                <a:srgbClr val="FF0000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ru-RU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</a:rPr>
              <a:t>6 - кеңес</a:t>
            </a:r>
            <a:endParaRPr lang="en-US" altLang="ru-RU" b="1">
              <a:solidFill>
                <a:srgbClr val="FF0000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ru-RU" sz="3600" b="1">
                <a:solidFill>
                  <a:srgbClr val="FF0000"/>
                </a:solidFill>
                <a:latin typeface="Bookman Old Style" panose="02050604050505020204" charset="0"/>
                <a:cs typeface="Bookman Old Style" panose="02050604050505020204" charset="0"/>
              </a:rPr>
              <a:t>үйде барынша дайындалуға ыңғайлы жағдай жасауға тырысыңыз, тамақтануын жіті назарда ұстаңыз. Кешенді, дәруменді болғаны абзал. Емтихан алдында ұйқысы толық болғанын қадағалыңыз.</a:t>
            </a:r>
            <a:endParaRPr lang="en-US" altLang="ru-RU" sz="3600" b="1">
              <a:solidFill>
                <a:srgbClr val="FF0000"/>
              </a:solidFill>
              <a:latin typeface="Bookman Old Style" panose="02050604050505020204" charset="0"/>
              <a:cs typeface="Bookman Old Style" panose="0205060405050502020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04520" y="875665"/>
            <a:ext cx="8082280" cy="5250815"/>
          </a:xfrm>
        </p:spPr>
        <p:txBody>
          <a:bodyPr/>
          <a:p>
            <a:pPr algn="ctr"/>
            <a:r>
              <a:rPr lang="en-US" altLang="ru-RU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charset="0"/>
                <a:cs typeface="Bookman Old Style" panose="02050604050505020204" charset="0"/>
              </a:rPr>
              <a:t>“Мен” сенемін саған, “Қандай нәтежие болса да мен сені жақсы көретін боламын”, “Біз біргеміз”, Егер бір нәрсе қалауыңдай шықпаса, бірге шешеміз - міне дәл осы сөздерді ата - ана баласына жиі айтқаны жөн! </a:t>
            </a:r>
            <a:endParaRPr lang="en-US" altLang="ru-RU" sz="36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charset="0"/>
              <a:cs typeface="Bookman Old Style" panose="020506040505050202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26385"/>
          </a:xfrm>
        </p:spPr>
        <p:txBody>
          <a:bodyPr/>
          <a:p>
            <a:pPr marL="0" indent="0" algn="ctr">
              <a:buNone/>
            </a:pPr>
            <a:r>
              <a:rPr lang="en-US" altLang="ru-RU" sz="6000" b="1" i="1"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charset="0"/>
                <a:cs typeface="Bookman Old Style" panose="02050604050505020204" charset="0"/>
              </a:rPr>
              <a:t>НАЗАРЛАРЫҢЫЗҒА РАХМЕТ !</a:t>
            </a:r>
            <a:endParaRPr lang="en-US" altLang="ru-RU" sz="6000" b="1" i="1"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charset="0"/>
              <a:cs typeface="Bookman Old Style" panose="0205060405050502020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Business Cooperate">
  <a:themeElements>
    <a:clrScheme name="Business Cooper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siness Cooperat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usiness Cooper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Cooper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Cooper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1512</Words>
  <Application>WPS Presentation</Application>
  <PresentationFormat>Экран (4:3)</PresentationFormat>
  <Paragraphs>30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9" baseType="lpstr">
      <vt:lpstr>Arial</vt:lpstr>
      <vt:lpstr>SimSun</vt:lpstr>
      <vt:lpstr>Wingdings</vt:lpstr>
      <vt:lpstr>Bookman Old Style</vt:lpstr>
      <vt:lpstr>Microsoft YaHei</vt:lpstr>
      <vt:lpstr/>
      <vt:lpstr>Arial Unicode MS</vt:lpstr>
      <vt:lpstr>Calibri</vt:lpstr>
      <vt:lpstr>Segoe Print</vt:lpstr>
      <vt:lpstr>1_Business Cooperate</vt:lpstr>
      <vt:lpstr>  Алматы облысы, Талғар ауданы, Талғар қаласы. Дарынды балаларға арналған үш тілде оқытатын  Ю.Гагарин атындағы № 8 арнаулы гимназиясы     Педагог - психологтар  :  С.В.Алексенко    У.Т.Неситбекова     Г.Ғ.Сандибекова    </vt:lpstr>
      <vt:lpstr>1 - кеңес</vt:lpstr>
      <vt:lpstr>2 - кеңес</vt:lpstr>
      <vt:lpstr>3 - кеңес</vt:lpstr>
      <vt:lpstr>4 - кеңес</vt:lpstr>
      <vt:lpstr>5 - кеңес</vt:lpstr>
      <vt:lpstr>6 - кеңес</vt:lpstr>
      <vt:lpstr>PowerPoint 演示文稿</vt:lpstr>
      <vt:lpstr>PowerPoint 演示文稿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VALO</dc:creator>
  <cp:lastModifiedBy>VALO</cp:lastModifiedBy>
  <cp:revision>10</cp:revision>
  <dcterms:created xsi:type="dcterms:W3CDTF">2020-03-28T12:42:00Z</dcterms:created>
  <dcterms:modified xsi:type="dcterms:W3CDTF">2020-04-27T08:55:50Z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1049-11.2.0.9281</vt:lpwstr>
  </property>
</Properties>
</file>