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0" r:id="rId3"/>
    <p:sldId id="267" r:id="rId4"/>
    <p:sldId id="261" r:id="rId5"/>
    <p:sldId id="262" r:id="rId6"/>
    <p:sldId id="263" r:id="rId7"/>
    <p:sldId id="264" r:id="rId8"/>
    <p:sldId id="265" r:id="rId9"/>
    <p:sldId id="266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88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B816B4B2-6C2B-4625-8E8A-516A0CF08E29}" type="datetimeFigureOut">
              <a:rPr lang="ru-RU" smtClean="0"/>
            </a:fld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396BFB03-7810-40E1-A29F-E90720F23622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850" y="458470"/>
            <a:ext cx="8496300" cy="6028690"/>
          </a:xfrm>
          <a:solidFill>
            <a:schemeClr val="accent1"/>
          </a:solidFill>
          <a:ln>
            <a:solidFill>
              <a:schemeClr val="accent1">
                <a:lumMod val="90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  <a:t>Алматы облысы, Талғар ауданы, Талғар қаласы.</a:t>
            </a: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r>
              <a:rPr lang="en-US" altLang="ru-RU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  <a:t>Дарынды балаларға арналған үш тілде оқытатын</a:t>
            </a:r>
            <a:br>
              <a:rPr lang="en-US" altLang="ru-RU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r>
              <a:rPr lang="en-US" altLang="ru-RU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  <a:t> Ю.Гагарин атындағы № 8 арнаулы гимназия</a:t>
            </a:r>
            <a: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  <a:t>сы</a:t>
            </a: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br>
              <a:rPr lang="ru-RU" sz="2400" dirty="0">
                <a:gradFill>
                  <a:gsLst>
                    <a:gs pos="0">
                      <a:srgbClr val="FE4444"/>
                    </a:gs>
                    <a:gs pos="100000">
                      <a:srgbClr val="832B2B"/>
                    </a:gs>
                  </a:gsLst>
                  <a:lin scaled="0"/>
                </a:gra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Bookman Old Style" panose="02050604050505020204" charset="0"/>
                <a:cs typeface="Bookman Old Style" panose="02050604050505020204" charset="0"/>
                <a:sym typeface="+mn-ea"/>
              </a:rPr>
            </a:br>
            <a:r>
              <a:rPr lang="ru-RU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Bookman Old Style" panose="02050604050505020204" charset="0"/>
                <a:cs typeface="Bookman Old Style" panose="02050604050505020204" charset="0"/>
                <a:sym typeface="+mn-ea"/>
              </a:rPr>
              <a:t>Ұ</a:t>
            </a:r>
            <a:r>
              <a:rPr lang="en-US" altLang="ru-RU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Bookman Old Style" panose="02050604050505020204" charset="0"/>
                <a:cs typeface="Bookman Old Style" panose="02050604050505020204" charset="0"/>
                <a:sym typeface="+mn-ea"/>
              </a:rPr>
              <a:t>лтттық біріңғай тестілеуден өтетін </a:t>
            </a:r>
            <a:br>
              <a:rPr lang="en-US" altLang="ru-RU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Bookman Old Style" panose="02050604050505020204" charset="0"/>
                <a:cs typeface="Bookman Old Style" panose="02050604050505020204" charset="0"/>
                <a:sym typeface="+mn-ea"/>
              </a:rPr>
            </a:br>
            <a:r>
              <a:rPr lang="en-US" altLang="ru-RU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Bookman Old Style" panose="02050604050505020204" charset="0"/>
                <a:cs typeface="Bookman Old Style" panose="02050604050505020204" charset="0"/>
                <a:sym typeface="+mn-ea"/>
              </a:rPr>
              <a:t>оқушылардың ата - аналарына арналған кеңес</a:t>
            </a: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  <a:t> </a:t>
            </a:r>
            <a: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  <a:t>Педагог - психолог:</a:t>
            </a:r>
            <a: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  <a:t>У.Т.Неситбекова</a:t>
            </a: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  <a:t>  </a:t>
            </a: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br>
              <a:rPr lang="en-US" altLang="en-US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br>
              <a:rPr lang="en-US" altLang="ru-RU" sz="24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0070C0"/>
                </a:solidFill>
                <a:effectLst/>
                <a:latin typeface="Bookman Old Style" panose="02050604050505020204" charset="0"/>
                <a:cs typeface="Bookman Old Style" panose="02050604050505020204" charset="0"/>
              </a:rPr>
            </a:br>
            <a:endParaRPr lang="en-US" altLang="ru-RU" sz="2400" dirty="0">
              <a:ln w="22225">
                <a:solidFill>
                  <a:schemeClr val="accent2"/>
                </a:solidFill>
                <a:prstDash val="solid"/>
              </a:ln>
              <a:solidFill>
                <a:srgbClr val="0070C0"/>
              </a:solidFill>
              <a:effectLst/>
              <a:latin typeface="Bookman Old Style" panose="02050604050505020204" charset="0"/>
              <a:cs typeface="Bookman Old Style" panose="020506040505050202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ru-RU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</a:rPr>
              <a:t>1 - кеңес</a:t>
            </a:r>
            <a:endParaRPr lang="en-US" altLang="ru-RU" b="1">
              <a:solidFill>
                <a:srgbClr val="FF0000"/>
              </a:solidFill>
              <a:latin typeface="Bookman Old Style" panose="02050604050505020204" charset="0"/>
              <a:cs typeface="Bookman Old Style" panose="020506040505050202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algn="ctr"/>
            <a:r>
              <a:rPr lang="en-US" altLang="en-US" sz="3600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  <a:sym typeface="+mn-ea"/>
              </a:rPr>
              <a:t>Балаңыздың емтиханнан алатын ұпай санын уайымдамаңыз, емтиханнан кейін баланы сынамаңыз. Балаңызға ұпай санының оның мүмкіндіктерінің көрсеткіші еместігін айтыңыз.</a:t>
            </a:r>
            <a:endParaRPr lang="en-US" altLang="en-US" sz="3600" b="1">
              <a:solidFill>
                <a:srgbClr val="FF0000"/>
              </a:solidFill>
              <a:latin typeface="Bookman Old Style" panose="02050604050505020204" charset="0"/>
              <a:cs typeface="Bookman Old Style" panose="02050604050505020204" charset="0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ru-RU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</a:rPr>
              <a:t>2 - кеңес</a:t>
            </a:r>
            <a:endParaRPr lang="en-US" altLang="ru-RU" b="1">
              <a:solidFill>
                <a:srgbClr val="FF0000"/>
              </a:solidFill>
              <a:latin typeface="Bookman Old Style" panose="02050604050505020204" charset="0"/>
              <a:cs typeface="Bookman Old Style" panose="020506040505050202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ru-RU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</a:rPr>
              <a:t>емтихан алдында балаңыздың қобалжуын үдетпеңіз - бұл тест нәтежиесіне кері әсер етуі мүмкін. Балаға ата - ананың қобалжуы үнемі беріледі, егер ересектер осы бір жауапкершілігі мол сәтте өз эмоциясына ие бола алмаса, бала да эмоциионалды “босап кетуге” ерік береді.</a:t>
            </a:r>
            <a:endParaRPr lang="en-US" altLang="ru-RU" b="1">
              <a:solidFill>
                <a:srgbClr val="FF0000"/>
              </a:solidFill>
              <a:latin typeface="Bookman Old Style" panose="02050604050505020204" charset="0"/>
              <a:cs typeface="Bookman Old Style" panose="020506040505050202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ru-RU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</a:rPr>
              <a:t>3 - кеңес</a:t>
            </a:r>
            <a:endParaRPr lang="en-US" altLang="ru-RU" b="1">
              <a:solidFill>
                <a:srgbClr val="FF0000"/>
              </a:solidFill>
              <a:latin typeface="Bookman Old Style" panose="02050604050505020204" charset="0"/>
              <a:cs typeface="Bookman Old Style" panose="020506040505050202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ru-RU" sz="4000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</a:rPr>
              <a:t>балаңызды қолдаңыз, сенімділігін арттырыңыз, өзіне сенімділіктің төмендігі де, қате жіберуге себеп болады.</a:t>
            </a:r>
            <a:endParaRPr lang="en-US" altLang="ru-RU" sz="4000" b="1">
              <a:solidFill>
                <a:srgbClr val="FF0000"/>
              </a:solidFill>
              <a:latin typeface="Bookman Old Style" panose="02050604050505020204" charset="0"/>
              <a:cs typeface="Bookman Old Style" panose="0205060405050502020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ru-RU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</a:rPr>
              <a:t>4 - кеңес</a:t>
            </a:r>
            <a:endParaRPr lang="en-US" altLang="ru-RU" b="1">
              <a:solidFill>
                <a:srgbClr val="FF0000"/>
              </a:solidFill>
              <a:latin typeface="Bookman Old Style" panose="02050604050505020204" charset="0"/>
              <a:cs typeface="Bookman Old Style" panose="020506040505050202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ru-RU" sz="3600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</a:rPr>
              <a:t>балаңыздың өзін - өзі сезінуіне жалпы жағдайына зер салыңыз, балаңыздың өте шаршап, өзінің жақсы емес сезінуін дәл СІЗДЕЙ дер уақытында ешкім байқай алмайды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ru-RU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</a:rPr>
              <a:t>5 - кеңес</a:t>
            </a:r>
            <a:endParaRPr lang="en-US" altLang="ru-RU" b="1">
              <a:solidFill>
                <a:srgbClr val="FF0000"/>
              </a:solidFill>
              <a:latin typeface="Bookman Old Style" panose="02050604050505020204" charset="0"/>
              <a:cs typeface="Bookman Old Style" panose="020506040505050202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ru-RU" sz="4400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</a:rPr>
              <a:t>баланың дайындық режимін қадағалаңыз, өте шаршап кетудің алдын алып, тынығып тұруын назарда ұстаңыз.</a:t>
            </a:r>
            <a:endParaRPr lang="en-US" altLang="ru-RU" sz="4400" b="1">
              <a:solidFill>
                <a:srgbClr val="FF0000"/>
              </a:solidFill>
              <a:latin typeface="Bookman Old Style" panose="02050604050505020204" charset="0"/>
              <a:cs typeface="Bookman Old Style" panose="0205060405050502020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ru-RU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</a:rPr>
              <a:t>6 - кеңес</a:t>
            </a:r>
            <a:endParaRPr lang="en-US" altLang="ru-RU" b="1">
              <a:solidFill>
                <a:srgbClr val="FF0000"/>
              </a:solidFill>
              <a:latin typeface="Bookman Old Style" panose="02050604050505020204" charset="0"/>
              <a:cs typeface="Bookman Old Style" panose="02050604050505020204" charset="0"/>
            </a:endParaRPr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ru-RU" sz="3600" b="1">
                <a:solidFill>
                  <a:srgbClr val="FF0000"/>
                </a:solidFill>
                <a:latin typeface="Bookman Old Style" panose="02050604050505020204" charset="0"/>
                <a:cs typeface="Bookman Old Style" panose="02050604050505020204" charset="0"/>
              </a:rPr>
              <a:t>үйде барынша дайындалуға ыңғайлы жағдай жасауға тырысыңыз, тамақтануын жіті назарда ұстаңыз. Кешенді, дәруменді болғаны абзал. Емтихан алдында ұйқысы толық болғанын қадағалыңыз.</a:t>
            </a:r>
            <a:endParaRPr lang="en-US" altLang="ru-RU" sz="3600" b="1">
              <a:solidFill>
                <a:srgbClr val="FF0000"/>
              </a:solidFill>
              <a:latin typeface="Bookman Old Style" panose="02050604050505020204" charset="0"/>
              <a:cs typeface="Bookman Old Style" panose="0205060405050502020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4520" y="875665"/>
            <a:ext cx="8082280" cy="5250815"/>
          </a:xfrm>
        </p:spPr>
        <p:txBody>
          <a:bodyPr/>
          <a:p>
            <a:pPr algn="ctr"/>
            <a:r>
              <a:rPr lang="en-US" altLang="ru-RU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charset="0"/>
                <a:cs typeface="Bookman Old Style" panose="02050604050505020204" charset="0"/>
              </a:rPr>
              <a:t>“Мен” сенемін саған, “Қандай нәтежие болса да мен сені жақсы көретін боламын”, “Біз біргеміз”, Егер бір нәрсе қалауыңдай шықпаса, бірге шешеміз - міне дәл осы сөздерді ата - ана баласына жиі айтқаны жөн! </a:t>
            </a:r>
            <a:endParaRPr lang="en-US" altLang="ru-RU" sz="3600" b="1"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charset="0"/>
              <a:cs typeface="Bookman Old Style" panose="020506040505050202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826385"/>
          </a:xfrm>
        </p:spPr>
        <p:txBody>
          <a:bodyPr/>
          <a:p>
            <a:pPr marL="0" indent="0" algn="ctr">
              <a:buNone/>
            </a:pPr>
            <a:r>
              <a:rPr lang="en-US" altLang="ru-RU" sz="6000" b="1" i="1"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ookman Old Style" panose="02050604050505020204" charset="0"/>
                <a:cs typeface="Bookman Old Style" panose="02050604050505020204" charset="0"/>
              </a:rPr>
              <a:t>НАЗАРЛАРЫҢЫЗҒА РАХМЕТ !</a:t>
            </a:r>
            <a:endParaRPr lang="en-US" altLang="ru-RU" sz="6000" b="1" i="1"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ookman Old Style" panose="02050604050505020204" charset="0"/>
              <a:cs typeface="Bookman Old Style" panose="0205060405050502020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1512</Words>
  <Application>WPS Presentation</Application>
  <PresentationFormat>Экран (4:3)</PresentationFormat>
  <Paragraphs>30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SimSun</vt:lpstr>
      <vt:lpstr>Wingdings</vt:lpstr>
      <vt:lpstr>Bookman Old Style</vt:lpstr>
      <vt:lpstr>Microsoft YaHei</vt:lpstr>
      <vt:lpstr/>
      <vt:lpstr>Arial Unicode MS</vt:lpstr>
      <vt:lpstr>Calibri</vt:lpstr>
      <vt:lpstr>Segoe Print</vt:lpstr>
      <vt:lpstr>1_Business Cooperate</vt:lpstr>
      <vt:lpstr>  Алматы облысы, Талғар ауданы, Талғар қаласы. Дарынды балаларға арналған үш тілде оқытатын  Ю.Гагарин атындағы № 8 арнаулы гимназиясы     Педагог - психологтар  :  С.В.Алексенко    У.Т.Неситбекова     Г.Ғ.Сандибекова    </vt:lpstr>
      <vt:lpstr>1 - кеңес</vt:lpstr>
      <vt:lpstr>2 - кеңес</vt:lpstr>
      <vt:lpstr>3 - кеңес</vt:lpstr>
      <vt:lpstr>4 - кеңес</vt:lpstr>
      <vt:lpstr>5 - кеңес</vt:lpstr>
      <vt:lpstr>6 - кеңес</vt:lpstr>
      <vt:lpstr>PowerPoint 演示文稿</vt:lpstr>
      <vt:lpstr>PowerPoint 演示文稿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VALO</dc:creator>
  <cp:lastModifiedBy>VALO</cp:lastModifiedBy>
  <cp:revision>10</cp:revision>
  <dcterms:created xsi:type="dcterms:W3CDTF">2020-03-28T12:42:00Z</dcterms:created>
  <dcterms:modified xsi:type="dcterms:W3CDTF">2020-04-27T08:55:50Z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1049-11.2.0.9281</vt:lpwstr>
  </property>
</Properties>
</file>