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5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766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5810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89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1001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23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84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9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7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5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7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3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9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0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27774-331B-45D9-A865-8F73B0932B6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5098AB-04F1-44AB-BFF7-01344B619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4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5106" y="286871"/>
            <a:ext cx="10703859" cy="3763965"/>
          </a:xfrm>
        </p:spPr>
        <p:txBody>
          <a:bodyPr/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5106" y="286871"/>
            <a:ext cx="10703859" cy="4860861"/>
          </a:xfrm>
        </p:spPr>
        <p:txBody>
          <a:bodyPr/>
          <a:lstStyle/>
          <a:p>
            <a:pPr algn="ctr"/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облысы Тал5ар ауданы №26 жалпы білім беретін орта мектебінің математика пәні мұғалімі </a:t>
            </a:r>
          </a:p>
          <a:p>
            <a:pPr algn="ctr"/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Бекутова Алтынай Шайымбекқызы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 </a:t>
            </a:r>
            <a:endParaRPr lang="kk-KZ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тақырыбы:Тригонометриялық функциялардың қосындысымен айырымын көбейтіндіге </a:t>
            </a:r>
            <a:r>
              <a:rPr lang="kk-KZ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 формулалары</a:t>
            </a:r>
            <a:endParaRPr lang="kk-KZ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 : Тригонометриялық функциялардың қосындысыи мен айырымын көбейтіндіге түрлендіру формулаларын қолданын өрнектерді түрлендіруді үйрену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62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246185"/>
            <a:ext cx="9378461" cy="1170633"/>
          </a:xfrm>
        </p:spPr>
        <p:txBody>
          <a:bodyPr/>
          <a:lstStyle/>
          <a:p>
            <a:pPr algn="l"/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функциялардың қосындысы мен айырымын көбейтіндіге түрлендіру.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07066" y="1577591"/>
                <a:ext cx="9395395" cy="4178440"/>
              </a:xfrm>
            </p:spPr>
            <p:txBody>
              <a:bodyPr/>
              <a:lstStyle/>
              <a:p>
                <a:pPr algn="l"/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Сабақтың мақсаты:Тригонометриялық функциялардың қосындысы мен айырымын көбейтіндіге түрлендіру формулаларын қолданып өрнектерді түрдендіре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білу .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kk-KZ" dirty="0" smtClean="0"/>
              </a:p>
              <a:p>
                <a:pPr algn="l"/>
                <a:r>
                  <a:rPr lang="kk-KZ" dirty="0"/>
                  <a:t> </a:t>
                </a:r>
                <a:r>
                  <a:rPr lang="kk-KZ" dirty="0" smtClean="0">
                    <a:solidFill>
                      <a:srgbClr val="FF0000"/>
                    </a:solidFill>
                  </a:rPr>
                  <a:t>Екі бұрыштың синустарының қосындысы осы бұрыштардың қосындысының жартысының синусы мен осы бұрыштардың айырымының жартысыныың косинусының екі еселенген көбейтіндісіне тең.</a:t>
                </a:r>
              </a:p>
              <a:p>
                <a:pPr algn="l"/>
                <a:r>
                  <a:rPr lang="kk-KZ" b="1" dirty="0" smtClean="0">
                    <a:solidFill>
                      <a:schemeClr val="tx1"/>
                    </a:solidFill>
                  </a:rPr>
                  <a:t>1.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b="1" dirty="0" smtClean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algn="l"/>
                <a:r>
                  <a:rPr lang="kk-KZ" dirty="0" smtClean="0">
                    <a:solidFill>
                      <a:srgbClr val="00B050"/>
                    </a:solidFill>
                  </a:rPr>
                  <a:t>Екі бұрыштың косинустарының қосындысы осы бұрыштардың қосындысының жартысының косинусы мен осы бұрыштардың айырымының жартысының косинусының екі еселенген көбейтіндісіне тең.</a:t>
                </a:r>
                <a:endParaRPr lang="en-US" dirty="0" smtClean="0">
                  <a:solidFill>
                    <a:srgbClr val="00B050"/>
                  </a:solidFill>
                </a:endParaRPr>
              </a:p>
              <a:p>
                <a:pPr algn="l"/>
                <a:r>
                  <a:rPr lang="kk-KZ" b="1" dirty="0" smtClean="0">
                    <a:solidFill>
                      <a:schemeClr val="tx1"/>
                    </a:solidFill>
                  </a:rPr>
                  <a:t>2.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cos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kk-KZ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07066" y="1577591"/>
                <a:ext cx="9395395" cy="4178440"/>
              </a:xfrm>
              <a:blipFill rotWithShape="0">
                <a:blip r:embed="rId2"/>
                <a:stretch>
                  <a:fillRect l="-519" t="-876" r="-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6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677334" y="609600"/>
                <a:ext cx="8596668" cy="1390022"/>
              </a:xfrm>
            </p:spPr>
            <p:txBody>
              <a:bodyPr>
                <a:normAutofit fontScale="90000"/>
              </a:bodyPr>
              <a:lstStyle/>
              <a:p>
                <a:r>
                  <a:rPr lang="kk-KZ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 бұрыштың синустарының айырымы осы бұрыштардың қосындысының жартысының косинусы мен осы бұрыштардың айырымының жартысының синусының екі еселенген көбейтіндісіне тең.</a:t>
                </a:r>
                <a:br>
                  <a:rPr lang="kk-KZ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</a:t>
                </a:r>
                <a:r>
                  <a:rPr lang="en-US" sz="20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𝜷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4" y="609600"/>
                <a:ext cx="8596668" cy="1390022"/>
              </a:xfrm>
              <a:blipFill rotWithShape="0">
                <a:blip r:embed="rId2"/>
                <a:stretch>
                  <a:fillRect l="-567" t="-21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19235"/>
                <a:ext cx="8596668" cy="4938765"/>
              </a:xfrm>
            </p:spPr>
            <p:txBody>
              <a:bodyPr/>
              <a:lstStyle/>
              <a:p>
                <a:r>
                  <a:rPr lang="kk-KZ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 бұрыштың косинустарының айырымы осы бұрыштардың қосындысының жартысының синусы мен осы бұрыштардың айырымының жартысының синусының теріс таңбамен алынған екі еселенген көбейтіндісіне тең</a:t>
                </a:r>
              </a:p>
              <a:p>
                <a:r>
                  <a:rPr lang="kk-KZ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</a:t>
                </a:r>
                <a:r>
                  <a:rPr lang="en-US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𝜷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 бұрыштың тангенстерінің қосындысы осы бұрыштардың қосындысының синусын осы бұрыштардың косинустарының көбейтіндісіне бөлгенге тең</a:t>
                </a:r>
                <a:endPara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0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</a:t>
                </a:r>
                <a:r>
                  <a:rPr lang="en-US" sz="20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𝒕𝒈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𝜷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den>
                    </m:f>
                  </m:oMath>
                </a14:m>
                <a:endParaRPr lang="en-US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 бұрыштың тангенстерінің айырымы осы бұрыштардың айырымының синусын осы бұрыштардың косинустарының көбейтіндісіне бөлгенге тең</a:t>
                </a:r>
              </a:p>
              <a:p>
                <a:r>
                  <a:rPr lang="kk-KZ" sz="20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</a:t>
                </a:r>
                <a:r>
                  <a:rPr lang="en-US" sz="20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𝒕𝒈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𝜷</m:t>
                    </m:r>
                    <m:r>
                      <a:rPr lang="en-US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𝜶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𝜷</m:t>
                        </m:r>
                      </m:den>
                    </m:f>
                  </m:oMath>
                </a14:m>
                <a:endParaRPr lang="kk-KZ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19235"/>
                <a:ext cx="8596668" cy="4938765"/>
              </a:xfrm>
              <a:blipFill rotWithShape="0">
                <a:blip r:embed="rId3"/>
                <a:stretch>
                  <a:fillRect l="-284" t="-741" r="-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100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</a:t>
                </a:r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b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Екі бұрыштың косинустарының қосындысыны формуласын қолданып </a:t>
                </a:r>
                <a:b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75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+cos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қосындысының мәнін табайық</a:t>
                </a:r>
                <a:b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 </a:t>
                </a:r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𝛽</m:t>
                    </m:r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𝑐𝑜𝑠</m:t>
                    </m:r>
                    <m:f>
                      <m:fPr>
                        <m:ctrlP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75</m:t>
                            </m:r>
                          </m:e>
                          <m:sup>
                            <m:r>
                              <a:rPr lang="en-US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15</m:t>
                            </m:r>
                          </m:e>
                          <m:sup>
                            <m:r>
                              <a:rPr lang="en-US" sz="1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75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1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15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2cos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b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√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√</m:t>
                        </m:r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18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1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√</m:t>
                        </m:r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1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355" t="-1382" b="-22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kk-KZ" dirty="0" smtClean="0"/>
                  <a:t>2</a:t>
                </a:r>
                <a:r>
                  <a:rPr lang="kk-KZ" b="1" dirty="0" smtClean="0">
                    <a:solidFill>
                      <a:schemeClr val="tx1"/>
                    </a:solidFill>
                  </a:rPr>
                  <a:t>. 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b="1" dirty="0" smtClean="0">
                    <a:solidFill>
                      <a:schemeClr val="tx1"/>
                    </a:solidFill>
                  </a:rPr>
                  <a:t>қосындысын көбейтіндіге түрлендірейік</a:t>
                </a:r>
              </a:p>
              <a:p>
                <a:r>
                  <a:rPr lang="kk-KZ" b="1" dirty="0" smtClean="0">
                    <a:solidFill>
                      <a:schemeClr val="tx1"/>
                    </a:solidFill>
                  </a:rPr>
                  <a:t>Шешуі: 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(sin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+ sin2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)=2sin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𝟔𝟎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)=</a:t>
                </a:r>
              </a:p>
              <a:p>
                <a:r>
                  <a:rPr lang="en-US" b="1" dirty="0" smtClean="0">
                    <a:solidFill>
                      <a:schemeClr val="tx1"/>
                    </a:solidFill>
                  </a:rPr>
                  <a:t>=4sin2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)cos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)</a:t>
                </a:r>
              </a:p>
              <a:p>
                <a:r>
                  <a:rPr lang="en-US" b="1" dirty="0" smtClean="0">
                    <a:solidFill>
                      <a:schemeClr val="tx1"/>
                    </a:solidFill>
                  </a:rPr>
                  <a:t>3. 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kk-KZ" b="1" dirty="0" smtClean="0">
                    <a:solidFill>
                      <a:schemeClr val="tx1"/>
                    </a:solidFill>
                  </a:rPr>
                  <a:t> қосындысын көбейтіндіге түрлендірейік</a:t>
                </a:r>
              </a:p>
              <a:p>
                <a:r>
                  <a:rPr lang="kk-KZ" b="1" dirty="0" smtClean="0">
                    <a:solidFill>
                      <a:schemeClr val="tx1"/>
                    </a:solidFill>
                  </a:rPr>
                  <a:t>Шешуі :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sin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-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*cos(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-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)=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-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42" t="-1099" r="-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761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Тапсырмалар </a:t>
            </a:r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kk-KZ" dirty="0" smtClean="0"/>
                  <a:t>Оқулықпен жұмыс :</a:t>
                </a:r>
              </a:p>
              <a:p>
                <a:r>
                  <a:rPr lang="kk-KZ" dirty="0" smtClean="0"/>
                  <a:t>№27.1 </a:t>
                </a:r>
              </a:p>
              <a:p>
                <a:r>
                  <a:rPr lang="en-US" dirty="0" smtClean="0"/>
                  <a:t>1. Sin3x+sin5x=2sin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cos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=2sin 4x </a:t>
                </a:r>
                <a:r>
                  <a:rPr lang="en-US" dirty="0" err="1" smtClean="0"/>
                  <a:t>cosx</a:t>
                </a:r>
                <a:endParaRPr lang="en-US" dirty="0" smtClean="0"/>
              </a:p>
              <a:p>
                <a:r>
                  <a:rPr lang="en-US" dirty="0" smtClean="0"/>
                  <a:t>4. sin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0 </m:t>
                        </m:r>
                      </m:sup>
                    </m:sSup>
                  </m:oMath>
                </a14:m>
                <a:r>
                  <a:rPr lang="en-US" dirty="0" smtClean="0"/>
                  <a:t>+sin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=2sin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130−10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cos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130+10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=2sin60 cos70=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 smtClean="0"/>
                  <a:t>cos70</a:t>
                </a:r>
              </a:p>
              <a:p>
                <a:r>
                  <a:rPr lang="en-US" dirty="0" smtClean="0"/>
                  <a:t>5. cos 3x+cos7x= 2cos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cos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=2cos5x cos2x</a:t>
                </a:r>
              </a:p>
              <a:p>
                <a:r>
                  <a:rPr lang="en-US" dirty="0" smtClean="0"/>
                  <a:t>6. cos13x-cos5x= 2sin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 2sin9x sin4x</a:t>
                </a:r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182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pPr algn="ctr"/>
            <a:r>
              <a:rPr lang="kk-KZ" dirty="0"/>
              <a:t>Т</a:t>
            </a:r>
            <a:r>
              <a:rPr lang="kk-KZ" dirty="0" smtClean="0"/>
              <a:t>апсырмалар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89539"/>
                <a:ext cx="8596668" cy="4751824"/>
              </a:xfrm>
            </p:spPr>
            <p:txBody>
              <a:bodyPr/>
              <a:lstStyle/>
              <a:p>
                <a:r>
                  <a:rPr lang="kk-KZ" dirty="0" smtClean="0"/>
                  <a:t>№27.2</a:t>
                </a:r>
              </a:p>
              <a:p>
                <a:r>
                  <a:rPr lang="kk-KZ" dirty="0" smtClean="0"/>
                  <a:t>1. </a:t>
                </a:r>
                <a:r>
                  <a:rPr lang="en-US" sz="2400" b="1" dirty="0" smtClean="0"/>
                  <a:t>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dirty="0" smtClean="0"/>
                  <a:t> + 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k-KZ" sz="2400" b="1" dirty="0" smtClean="0"/>
                  <a:t> </a:t>
                </a:r>
                <a:r>
                  <a:rPr lang="en-US" sz="2400" b="1" dirty="0" smtClean="0"/>
                  <a:t>= 2sin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 =sin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dirty="0" smtClean="0"/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2400" b="1" dirty="0" smtClean="0"/>
              </a:p>
              <a:p>
                <a:r>
                  <a:rPr lang="en-US" sz="2400" b="1" dirty="0" smtClean="0"/>
                  <a:t>2.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400" b="1" dirty="0" smtClean="0"/>
                  <a:t> +cos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400" b="1" dirty="0" smtClean="0"/>
                  <a:t> =2cos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 =2cos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400" b="1" dirty="0" smtClean="0"/>
                  <a:t> 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400" b="1" dirty="0" smtClean="0"/>
                  <a:t>= =2*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/>
                  <a:t>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400" b="1" dirty="0" smtClean="0"/>
                  <a:t> =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2400" b="1" dirty="0" smtClean="0"/>
              </a:p>
              <a:p>
                <a:endParaRPr lang="en-US" sz="24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89539"/>
                <a:ext cx="8596668" cy="4751824"/>
              </a:xfrm>
              <a:blipFill rotWithShape="0">
                <a:blip r:embed="rId2"/>
                <a:stretch>
                  <a:fillRect l="-567" t="-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086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3015"/>
          </a:xfrm>
        </p:spPr>
        <p:txBody>
          <a:bodyPr/>
          <a:lstStyle/>
          <a:p>
            <a:pPr algn="ctr"/>
            <a:r>
              <a:rPr lang="kk-KZ" dirty="0" smtClean="0"/>
              <a:t>Рефлексия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2615"/>
            <a:ext cx="8596668" cy="4458747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сабақтан нені үйрендік?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Нені үйренгің келеді?</a:t>
            </a:r>
          </a:p>
          <a:p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 : №27.1(2,7,8) ,№27.2(8,9)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59958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368</TotalTime>
  <Words>211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Times New Roman</vt:lpstr>
      <vt:lpstr>Trebuchet MS</vt:lpstr>
      <vt:lpstr>Wingdings 3</vt:lpstr>
      <vt:lpstr>Грань</vt:lpstr>
      <vt:lpstr>а</vt:lpstr>
      <vt:lpstr>Тригонометриялық функциялардың қосындысы мен айырымын көбейтіндіге түрлендіру.</vt:lpstr>
      <vt:lpstr>Екі бұрыштың синустарының айырымы осы бұрыштардың қосындысының жартысының косинусы мен осы бұрыштардың айырымының жартысының синусының екі еселенген көбейтіндісіне тең. 3.sinα-sinβ=2cos (α+β)/2sin(α-β)/2  </vt:lpstr>
      <vt:lpstr>Мысалы :  1. Екі бұрыштың косинустарының қосындысыны формуласын қолданып  cos〖75〗^0+cos 〖15〗^0 қосындысының мәнін табайық Шешуі: cosα+cosβ=2cos (α+β)/2 cos(α-β)/2= 2cos(〖75〗^0+〖15〗^0  )/2 cos(〖75〗^0-〖15〗^0)/2= 2cos〖45〗^0cos〖60〗^0= 2*(√2)/2*(√3)/2   = (√6)/2</vt:lpstr>
      <vt:lpstr>Тапсырмалар </vt:lpstr>
      <vt:lpstr>Тапсырмалар</vt:lpstr>
      <vt:lpstr>Рефлексия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29</cp:revision>
  <dcterms:created xsi:type="dcterms:W3CDTF">2020-03-31T14:30:22Z</dcterms:created>
  <dcterms:modified xsi:type="dcterms:W3CDTF">2020-04-26T10:12:26Z</dcterms:modified>
</cp:coreProperties>
</file>