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54" d="100"/>
          <a:sy n="54" d="100"/>
        </p:scale>
        <p:origin x="46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27774-331B-45D9-A865-8F73B0932B62}" type="datetimeFigureOut">
              <a:rPr lang="en-US" smtClean="0"/>
              <a:t>4/26/2020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098AB-04F1-44AB-BFF7-01344B619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051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27774-331B-45D9-A865-8F73B0932B62}" type="datetimeFigureOut">
              <a:rPr lang="en-US" smtClean="0"/>
              <a:t>4/26/2020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098AB-04F1-44AB-BFF7-01344B619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766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27774-331B-45D9-A865-8F73B0932B62}" type="datetimeFigureOut">
              <a:rPr lang="en-US" smtClean="0"/>
              <a:t>4/26/2020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098AB-04F1-44AB-BFF7-01344B619DCA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5810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27774-331B-45D9-A865-8F73B0932B62}" type="datetimeFigureOut">
              <a:rPr lang="en-US" smtClean="0"/>
              <a:t>4/26/2020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098AB-04F1-44AB-BFF7-01344B619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0895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27774-331B-45D9-A865-8F73B0932B62}" type="datetimeFigureOut">
              <a:rPr lang="en-US" smtClean="0"/>
              <a:t>4/26/2020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098AB-04F1-44AB-BFF7-01344B619DCA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1001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27774-331B-45D9-A865-8F73B0932B62}" type="datetimeFigureOut">
              <a:rPr lang="en-US" smtClean="0"/>
              <a:t>4/26/2020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098AB-04F1-44AB-BFF7-01344B619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0232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27774-331B-45D9-A865-8F73B0932B62}" type="datetimeFigureOut">
              <a:rPr lang="en-US" smtClean="0"/>
              <a:t>4/26/2020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098AB-04F1-44AB-BFF7-01344B619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3844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27774-331B-45D9-A865-8F73B0932B62}" type="datetimeFigureOut">
              <a:rPr lang="en-US" smtClean="0"/>
              <a:t>4/26/2020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098AB-04F1-44AB-BFF7-01344B619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095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27774-331B-45D9-A865-8F73B0932B62}" type="datetimeFigureOut">
              <a:rPr lang="en-US" smtClean="0"/>
              <a:t>4/26/2020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098AB-04F1-44AB-BFF7-01344B619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878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27774-331B-45D9-A865-8F73B0932B62}" type="datetimeFigureOut">
              <a:rPr lang="en-US" smtClean="0"/>
              <a:t>4/26/2020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098AB-04F1-44AB-BFF7-01344B619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152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27774-331B-45D9-A865-8F73B0932B62}" type="datetimeFigureOut">
              <a:rPr lang="en-US" smtClean="0"/>
              <a:t>4/26/2020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098AB-04F1-44AB-BFF7-01344B619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357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27774-331B-45D9-A865-8F73B0932B62}" type="datetimeFigureOut">
              <a:rPr lang="en-US" smtClean="0"/>
              <a:t>4/26/2020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098AB-04F1-44AB-BFF7-01344B619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713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27774-331B-45D9-A865-8F73B0932B62}" type="datetimeFigureOut">
              <a:rPr lang="en-US" smtClean="0"/>
              <a:t>4/26/2020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098AB-04F1-44AB-BFF7-01344B619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478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27774-331B-45D9-A865-8F73B0932B62}" type="datetimeFigureOut">
              <a:rPr lang="en-US" smtClean="0"/>
              <a:t>4/26/2020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098AB-04F1-44AB-BFF7-01344B619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037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27774-331B-45D9-A865-8F73B0932B62}" type="datetimeFigureOut">
              <a:rPr lang="en-US" smtClean="0"/>
              <a:t>4/26/2020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098AB-04F1-44AB-BFF7-01344B619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390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27774-331B-45D9-A865-8F73B0932B62}" type="datetimeFigureOut">
              <a:rPr lang="en-US" smtClean="0"/>
              <a:t>4/26/2020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098AB-04F1-44AB-BFF7-01344B619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604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327774-331B-45D9-A865-8F73B0932B62}" type="datetimeFigureOut">
              <a:rPr lang="en-US" smtClean="0"/>
              <a:t>4/26/2020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45098AB-04F1-44AB-BFF7-01344B619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949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5106" y="286871"/>
            <a:ext cx="10703859" cy="3763965"/>
          </a:xfrm>
        </p:spPr>
        <p:txBody>
          <a:bodyPr/>
          <a:lstStyle/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5106" y="286871"/>
            <a:ext cx="10703859" cy="4860861"/>
          </a:xfrm>
        </p:spPr>
        <p:txBody>
          <a:bodyPr/>
          <a:lstStyle/>
          <a:p>
            <a:pPr algn="ctr"/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Алматы облысы Тал5ар ауданы №26 жалпы білім беретін орта мектебінің математика пәні мұғалімі </a:t>
            </a:r>
          </a:p>
          <a:p>
            <a:pPr algn="ctr"/>
            <a:r>
              <a:rPr lang="kk-K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Бекутова Алтынай Шайымбекқызы</a:t>
            </a:r>
            <a:endParaRPr lang="en-US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kk-K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 </a:t>
            </a:r>
            <a:endParaRPr lang="kk-KZ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тақырыбы:Тригонометриялық функциялардың қосындысымен айырымын көбейтіндіге </a:t>
            </a:r>
            <a:r>
              <a:rPr lang="kk-KZ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түрлендіру формулалары</a:t>
            </a:r>
            <a:endParaRPr lang="kk-KZ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мақсаты : Тригонометриялық функциялардың қосындысыи мен айырымын көбейтіндіге түрлендіру формулаларын қолданын өрнектерді түрлендіруді үйрену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624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99" y="246185"/>
            <a:ext cx="9378461" cy="1170633"/>
          </a:xfrm>
        </p:spPr>
        <p:txBody>
          <a:bodyPr/>
          <a:lstStyle/>
          <a:p>
            <a:pPr algn="l"/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Тригонометриялық функциялардың қосындысы мен айырымын көбейтіндіге түрлендіру.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одзаголовок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1507066" y="1577591"/>
                <a:ext cx="9395395" cy="4178440"/>
              </a:xfrm>
            </p:spPr>
            <p:txBody>
              <a:bodyPr/>
              <a:lstStyle/>
              <a:p>
                <a:pPr algn="l"/>
                <a:r>
                  <a:rPr lang="kk-KZ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Сабақтың мақсаты:Тригонометриялық функциялардың қосындысы мен айырымын көбейтіндіге түрлендіру формулаларын қолданып өрнектерді түрдендіре</a:t>
                </a:r>
                <a:r>
                  <a:rPr lang="kk-KZ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kk-KZ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білу .</a:t>
                </a:r>
                <a:endPara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/>
                <a:endParaRPr lang="kk-KZ" dirty="0" smtClean="0"/>
              </a:p>
              <a:p>
                <a:pPr algn="l"/>
                <a:r>
                  <a:rPr lang="kk-KZ" dirty="0"/>
                  <a:t> </a:t>
                </a:r>
                <a:r>
                  <a:rPr lang="kk-KZ" dirty="0" smtClean="0">
                    <a:solidFill>
                      <a:srgbClr val="FF0000"/>
                    </a:solidFill>
                  </a:rPr>
                  <a:t>Екі бұрыштың синустарының қосындысы осы бұрыштардың қосындысының жартысының синусы мен осы бұрыштардың айырымының жартысыныың косинусының екі еселенген көбейтіндісіне тең.</a:t>
                </a:r>
              </a:p>
              <a:p>
                <a:pPr algn="l"/>
                <a:r>
                  <a:rPr lang="kk-KZ" b="1" dirty="0" smtClean="0">
                    <a:solidFill>
                      <a:schemeClr val="tx1"/>
                    </a:solidFill>
                  </a:rPr>
                  <a:t>1.</a:t>
                </a:r>
                <a:r>
                  <a:rPr lang="en-US" b="1" dirty="0" smtClean="0">
                    <a:solidFill>
                      <a:schemeClr val="tx1"/>
                    </a:solidFill>
                  </a:rPr>
                  <a:t>sin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𝒔𝒊𝒏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𝜷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𝒔𝒊𝒏</m:t>
                    </m:r>
                    <m:f>
                      <m:f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num>
                      <m:den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</a:rPr>
                  <a:t>cos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num>
                      <m:den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US" b="1" dirty="0" smtClean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  <a:p>
                <a:pPr algn="l"/>
                <a:r>
                  <a:rPr lang="kk-KZ" dirty="0" smtClean="0">
                    <a:solidFill>
                      <a:srgbClr val="00B050"/>
                    </a:solidFill>
                  </a:rPr>
                  <a:t>Екі бұрыштың косинустарының қосындысы осы бұрыштардың қосындысының жартысының косинусы мен осы бұрыштардың айырымының жартысының косинусының екі еселенген көбейтіндісіне тең.</a:t>
                </a:r>
                <a:endParaRPr lang="en-US" dirty="0" smtClean="0">
                  <a:solidFill>
                    <a:srgbClr val="00B050"/>
                  </a:solidFill>
                </a:endParaRPr>
              </a:p>
              <a:p>
                <a:pPr algn="l"/>
                <a:r>
                  <a:rPr lang="kk-KZ" b="1" dirty="0" smtClean="0">
                    <a:solidFill>
                      <a:schemeClr val="tx1"/>
                    </a:solidFill>
                  </a:rPr>
                  <a:t>2.</a:t>
                </a:r>
                <a:r>
                  <a:rPr lang="en-US" b="1" dirty="0" smtClean="0">
                    <a:solidFill>
                      <a:schemeClr val="tx1"/>
                    </a:solidFill>
                  </a:rPr>
                  <a:t>cos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𝜷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</m:t>
                    </m:r>
                    <m:f>
                      <m:f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num>
                      <m:den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</a:rPr>
                  <a:t>cos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num>
                      <m:den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kk-KZ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Подзаголовок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1507066" y="1577591"/>
                <a:ext cx="9395395" cy="4178440"/>
              </a:xfrm>
              <a:blipFill rotWithShape="0">
                <a:blip r:embed="rId2"/>
                <a:stretch>
                  <a:fillRect l="-519" t="-876" r="-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6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677334" y="609600"/>
                <a:ext cx="8596668" cy="1390022"/>
              </a:xfrm>
            </p:spPr>
            <p:txBody>
              <a:bodyPr>
                <a:normAutofit fontScale="90000"/>
              </a:bodyPr>
              <a:lstStyle/>
              <a:p>
                <a:r>
                  <a:rPr lang="kk-KZ" sz="2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Екі бұрыштың синустарының айырымы осы бұрыштардың қосындысының жартысының косинусы мен осы бұрыштардың айырымының жартысының синусының екі еселенген көбейтіндісіне тең.</a:t>
                </a:r>
                <a:br>
                  <a:rPr lang="kk-KZ" sz="2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kk-KZ" sz="2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3.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sin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𝜶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𝒔𝒊𝒏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𝜷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𝟐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𝒄𝒐𝒔</m:t>
                    </m:r>
                    <m:f>
                      <m:f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𝜶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𝜷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𝜶</m:t>
                        </m:r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𝜷</m:t>
                        </m:r>
                      </m:num>
                      <m:den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kk-KZ" sz="2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kk-KZ" sz="2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kk-KZ" sz="2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kk-KZ" sz="2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en-US" sz="2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77334" y="609600"/>
                <a:ext cx="8596668" cy="1390022"/>
              </a:xfrm>
              <a:blipFill rotWithShape="0">
                <a:blip r:embed="rId2"/>
                <a:stretch>
                  <a:fillRect l="-567" t="-21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77334" y="1919235"/>
                <a:ext cx="8596668" cy="4938765"/>
              </a:xfrm>
            </p:spPr>
            <p:txBody>
              <a:bodyPr/>
              <a:lstStyle/>
              <a:p>
                <a:r>
                  <a:rPr lang="kk-KZ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Екі бұрыштың косинустарының айырымы осы бұрыштардың қосындысының жартысының синусы мен осы бұрыштардың айырымының жартысының синусының теріс таңбамен алынған екі еселенген көбейтіндісіне тең</a:t>
                </a:r>
              </a:p>
              <a:p>
                <a:r>
                  <a:rPr lang="kk-KZ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4.</a:t>
                </a:r>
                <a:r>
                  <a:rPr lang="en-US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cos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𝒄𝒐𝒔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𝜷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𝟐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𝒔𝒊𝒏</m:t>
                    </m:r>
                    <m:f>
                      <m:f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𝜶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𝜷</m:t>
                        </m:r>
                      </m:num>
                      <m:den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𝜶</m:t>
                        </m:r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𝜷</m:t>
                        </m:r>
                      </m:num>
                      <m:den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US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kk-KZ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Екі бұрыштың тангенстерінің қосындысы осы бұрыштардың қосындысының синусын осы бұрыштардың косинустарының көбейтіндісіне бөлгенге тең</a:t>
                </a:r>
                <a:endParaRPr lang="en-US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kk-KZ" sz="2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5.</a:t>
                </a:r>
                <a:r>
                  <a:rPr lang="en-US" sz="2000" b="1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tg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𝜶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𝒕𝒈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𝜷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𝒔𝒊𝒏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𝜶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𝜷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𝒄𝒐𝒔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𝜶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𝒄𝒐𝒔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𝜷</m:t>
                        </m:r>
                      </m:den>
                    </m:f>
                  </m:oMath>
                </a14:m>
                <a:endParaRPr lang="en-US" sz="20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kk-KZ" sz="20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Екі бұрыштың тангенстерінің айырымы осы бұрыштардың айырымының синусын осы бұрыштардың косинустарының көбейтіндісіне бөлгенге тең</a:t>
                </a:r>
              </a:p>
              <a:p>
                <a:r>
                  <a:rPr lang="kk-KZ" sz="2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6.</a:t>
                </a:r>
                <a:r>
                  <a:rPr lang="en-US" sz="2000" b="1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tg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𝜶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𝒕𝒈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𝜷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𝒔𝒊𝒏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𝜶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𝜷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𝒄𝒐𝒔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𝜶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𝒄𝒐𝒔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𝜷</m:t>
                        </m:r>
                      </m:den>
                    </m:f>
                  </m:oMath>
                </a14:m>
                <a:endParaRPr lang="kk-KZ" sz="20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20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2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1919235"/>
                <a:ext cx="8596668" cy="4938765"/>
              </a:xfrm>
              <a:blipFill rotWithShape="0">
                <a:blip r:embed="rId3"/>
                <a:stretch>
                  <a:fillRect l="-284" t="-741" r="-5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1005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kk-KZ" sz="1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Мысалы</a:t>
                </a:r>
                <a:r>
                  <a:rPr lang="en-US" sz="1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kk-KZ" sz="1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br>
                  <a:rPr lang="kk-KZ" sz="1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kk-KZ" sz="1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 Екі бұрыштың косинустарының қосындысыны формуласын қолданып </a:t>
                </a:r>
                <a:br>
                  <a:rPr lang="kk-KZ" sz="1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1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75</m:t>
                        </m:r>
                      </m:e>
                      <m:sup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1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+cos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15</m:t>
                        </m:r>
                      </m:e>
                      <m:sup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1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kk-KZ" sz="1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қосындысының мәнін табайық</a:t>
                </a:r>
                <a:br>
                  <a:rPr lang="kk-KZ" sz="1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kk-KZ" sz="1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Шешуі: </a:t>
                </a:r>
                <a:r>
                  <a:rPr lang="en-US" sz="1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cos</a:t>
                </a:r>
                <a14:m>
                  <m:oMath xmlns:m="http://schemas.openxmlformats.org/officeDocument/2006/math">
                    <m:r>
                      <a:rPr lang="en-US" sz="1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𝛽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=2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f>
                      <m:f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num>
                      <m:den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cos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1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1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num>
                      <m:den>
                        <m:r>
                          <a:rPr lang="en-US" sz="1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2cos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75</m:t>
                            </m:r>
                          </m:e>
                          <m:sup>
                            <m: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15</m:t>
                            </m:r>
                          </m:e>
                          <m:sup>
                            <m: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cos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180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75</m:t>
                            </m:r>
                          </m:e>
                          <m:sup>
                            <m:r>
                              <a:rPr lang="en-US" sz="18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en-US" sz="1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18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15</m:t>
                            </m:r>
                          </m:e>
                          <m:sup>
                            <m:r>
                              <a:rPr lang="en-US" sz="18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p>
                      </m:num>
                      <m:den>
                        <m:r>
                          <a:rPr lang="en-US" sz="1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2cos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45</m:t>
                        </m:r>
                      </m:e>
                      <m:sup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1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60</m:t>
                        </m:r>
                      </m:e>
                      <m:sup>
                        <m:r>
                          <a:rPr lang="en-US" sz="1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1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br>
                  <a:rPr lang="en-US" sz="1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1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2*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√</m:t>
                        </m:r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*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√</m:t>
                        </m:r>
                        <m:r>
                          <a:rPr lang="en-US" sz="1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1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18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</m:t>
                    </m:r>
                  </m:oMath>
                </a14:m>
                <a:r>
                  <a:rPr lang="en-US" sz="1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√</m:t>
                        </m:r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1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355" t="-1382" b="-221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kk-KZ" dirty="0" smtClean="0"/>
                  <a:t>2</a:t>
                </a:r>
                <a:r>
                  <a:rPr lang="kk-KZ" b="1" dirty="0" smtClean="0">
                    <a:solidFill>
                      <a:schemeClr val="tx1"/>
                    </a:solidFill>
                  </a:rPr>
                  <a:t>. </a:t>
                </a:r>
                <a:r>
                  <a:rPr lang="en-US" b="1" dirty="0" smtClean="0">
                    <a:solidFill>
                      <a:schemeClr val="tx1"/>
                    </a:solidFill>
                  </a:rPr>
                  <a:t>sin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𝒔𝒊𝒏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𝒔𝒊𝒏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kk-KZ" b="1" dirty="0" smtClean="0">
                    <a:solidFill>
                      <a:schemeClr val="tx1"/>
                    </a:solidFill>
                  </a:rPr>
                  <a:t>қосындысын көбейтіндіге түрлендірейік</a:t>
                </a:r>
              </a:p>
              <a:p>
                <a:r>
                  <a:rPr lang="kk-KZ" b="1" dirty="0" smtClean="0">
                    <a:solidFill>
                      <a:schemeClr val="tx1"/>
                    </a:solidFill>
                  </a:rPr>
                  <a:t>Шешуі: </a:t>
                </a:r>
                <a:r>
                  <a:rPr lang="en-US" b="1" dirty="0" smtClean="0">
                    <a:solidFill>
                      <a:schemeClr val="tx1"/>
                    </a:solidFill>
                  </a:rPr>
                  <a:t>sin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𝒔𝒊𝒏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𝒔𝒊𝒏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</a:rPr>
                  <a:t> (sin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𝒔𝒊𝒏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)+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𝒔𝒊𝒏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𝒔𝒊𝒏</m:t>
                    </m:r>
                    <m:f>
                      <m:f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num>
                      <m:den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</a:rPr>
                  <a:t> cos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num>
                      <m:den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</a:rPr>
                  <a:t> + sin2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𝒔𝒊𝒏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𝒔𝒊𝒏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𝒔𝒊𝒏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</a:rPr>
                  <a:t>)=2sin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</m:t>
                    </m:r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</a:rPr>
                  <a:t>)=</a:t>
                </a:r>
              </a:p>
              <a:p>
                <a:r>
                  <a:rPr lang="en-US" b="1" dirty="0" smtClean="0">
                    <a:solidFill>
                      <a:schemeClr val="tx1"/>
                    </a:solidFill>
                  </a:rPr>
                  <a:t>=4sin2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num>
                      <m:den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</a:rPr>
                  <a:t> )cos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num>
                      <m:den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</a:rPr>
                  <a:t> )</a:t>
                </a:r>
              </a:p>
              <a:p>
                <a:r>
                  <a:rPr lang="en-US" b="1" dirty="0" smtClean="0">
                    <a:solidFill>
                      <a:schemeClr val="tx1"/>
                    </a:solidFill>
                  </a:rPr>
                  <a:t>3. sin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kk-KZ" b="1" dirty="0" smtClean="0">
                    <a:solidFill>
                      <a:schemeClr val="tx1"/>
                    </a:solidFill>
                  </a:rPr>
                  <a:t> қосындысын көбейтіндіге түрлендірейік</a:t>
                </a:r>
              </a:p>
              <a:p>
                <a:r>
                  <a:rPr lang="kk-KZ" b="1" dirty="0" smtClean="0">
                    <a:solidFill>
                      <a:schemeClr val="tx1"/>
                    </a:solidFill>
                  </a:rPr>
                  <a:t>Шешуі :</a:t>
                </a:r>
                <a:r>
                  <a:rPr lang="en-US" b="1" dirty="0" smtClean="0">
                    <a:solidFill>
                      <a:schemeClr val="tx1"/>
                    </a:solidFill>
                  </a:rPr>
                  <a:t>sin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𝒔𝒊𝒏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𝒔𝒊𝒏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</a:rPr>
                  <a:t> -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)=</m:t>
                    </m:r>
                    <m:r>
                      <a:rPr lang="en-US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𝒔𝒊𝒏</m:t>
                    </m:r>
                    <m:f>
                      <m:fPr>
                        <m:ctrlP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</a:rPr>
                  <a:t> *cos(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</a:rPr>
                  <a:t> -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</a:rPr>
                  <a:t> )=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  <m:r>
                      <a:rPr lang="en-US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US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</m:t>
                    </m:r>
                    <m:r>
                      <a:rPr lang="en-US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</a:rPr>
                  <a:t> -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42" t="-1099" r="-2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7614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 smtClean="0">
                <a:solidFill>
                  <a:schemeClr val="tx1"/>
                </a:solidFill>
              </a:rPr>
              <a:t>Тапсырмалар </a:t>
            </a:r>
            <a:endParaRPr lang="en-US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kk-KZ" dirty="0" smtClean="0"/>
                  <a:t>Оқулықпен жұмыс :</a:t>
                </a:r>
              </a:p>
              <a:p>
                <a:r>
                  <a:rPr lang="kk-KZ" dirty="0" smtClean="0"/>
                  <a:t>№27.1 </a:t>
                </a:r>
              </a:p>
              <a:p>
                <a:r>
                  <a:rPr lang="en-US" dirty="0" smtClean="0"/>
                  <a:t>1. Sin3x+sin5x=2sin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/>
                  <a:t> cos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/>
                  <a:t> =2sin 4x </a:t>
                </a:r>
                <a:r>
                  <a:rPr lang="en-US" dirty="0" err="1" smtClean="0"/>
                  <a:t>cosx</a:t>
                </a:r>
                <a:endParaRPr lang="en-US" dirty="0" smtClean="0"/>
              </a:p>
              <a:p>
                <a:r>
                  <a:rPr lang="en-US" dirty="0" smtClean="0"/>
                  <a:t>4.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130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0 </m:t>
                        </m:r>
                      </m:sup>
                    </m:sSup>
                  </m:oMath>
                </a14:m>
                <a:r>
                  <a:rPr lang="en-US" dirty="0" smtClean="0"/>
                  <a:t>+sin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dirty="0" smtClean="0"/>
                  <a:t>=2sin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130−10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/>
                  <a:t> cos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130+10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/>
                  <a:t> =2sin60 cos70=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dirty="0" smtClean="0"/>
                  <a:t>cos70</a:t>
                </a:r>
              </a:p>
              <a:p>
                <a:r>
                  <a:rPr lang="en-US" dirty="0" smtClean="0"/>
                  <a:t>5. cos 3x+cos7x= 2cos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+7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/>
                  <a:t> cos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/>
                  <a:t> =2cos5x cos2x</a:t>
                </a:r>
              </a:p>
              <a:p>
                <a:r>
                  <a:rPr lang="en-US" dirty="0" smtClean="0"/>
                  <a:t>6. cos13x-cos5x= 2sin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/>
                  <a:t> sin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13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−5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/>
                  <a:t> = 2sin9x sin4x</a:t>
                </a:r>
                <a:endParaRPr lang="en-US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42" t="-10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5182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62000"/>
          </a:xfrm>
        </p:spPr>
        <p:txBody>
          <a:bodyPr/>
          <a:lstStyle/>
          <a:p>
            <a:pPr algn="ctr"/>
            <a:r>
              <a:rPr lang="kk-KZ" dirty="0"/>
              <a:t>Т</a:t>
            </a:r>
            <a:r>
              <a:rPr lang="kk-KZ" dirty="0" smtClean="0"/>
              <a:t>апсырмалар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77334" y="1289539"/>
                <a:ext cx="8596668" cy="4751824"/>
              </a:xfrm>
            </p:spPr>
            <p:txBody>
              <a:bodyPr/>
              <a:lstStyle/>
              <a:p>
                <a:r>
                  <a:rPr lang="kk-KZ" dirty="0" smtClean="0"/>
                  <a:t>№27.2</a:t>
                </a:r>
              </a:p>
              <a:p>
                <a:r>
                  <a:rPr lang="kk-KZ" dirty="0" smtClean="0"/>
                  <a:t>1. </a:t>
                </a:r>
                <a:r>
                  <a:rPr lang="en-US" sz="2400" b="1" dirty="0" smtClean="0"/>
                  <a:t>sin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400" b="1" dirty="0" smtClean="0"/>
                  <a:t> + sin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kk-KZ" sz="2400" b="1" dirty="0" smtClean="0"/>
                  <a:t> </a:t>
                </a:r>
                <a:r>
                  <a:rPr lang="en-US" sz="2400" b="1" dirty="0" smtClean="0"/>
                  <a:t>= 2sin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den>
                        </m:f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 + </m:t>
                        </m:r>
                        <m:f>
                          <m:f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den>
                        </m:f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dirty="0" smtClean="0"/>
                  <a:t> cos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den>
                        </m:f>
                        <m:r>
                          <a:rPr lang="en-US" sz="2400" b="1" i="1" dirty="0" smtClean="0">
                            <a:latin typeface="Cambria Math" panose="02040503050406030204" pitchFamily="18" charset="0"/>
                          </a:rPr>
                          <m:t> − </m:t>
                        </m:r>
                        <m:f>
                          <m:fPr>
                            <m:ctrlP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den>
                        </m:f>
                      </m:num>
                      <m:den>
                        <m:r>
                          <a:rPr lang="en-US" sz="24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dirty="0" smtClean="0"/>
                  <a:t> =sin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400" b="1" dirty="0" smtClean="0"/>
                  <a:t> cos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2400" b="1" i="1" dirty="0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2400" b="1" dirty="0" smtClean="0"/>
              </a:p>
              <a:p>
                <a:r>
                  <a:rPr lang="en-US" sz="2400" b="1" dirty="0" smtClean="0"/>
                  <a:t>2. cos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400" b="1" dirty="0" smtClean="0"/>
                  <a:t> +cos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2400" b="1" dirty="0" smtClean="0"/>
                  <a:t> =2cos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dirty="0" smtClean="0"/>
                  <a:t> cos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  <m:r>
                          <a:rPr lang="en-US" sz="2400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 dirty="0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</m:num>
                      <m:den>
                        <m:r>
                          <a:rPr lang="en-US" sz="24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dirty="0" smtClean="0"/>
                  <a:t> =2cos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2400" b="1" dirty="0" smtClean="0"/>
                  <a:t> cos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dirty="0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2400" b="1" i="1" dirty="0" smtClean="0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2400" b="1" dirty="0" smtClean="0"/>
                  <a:t>= =2*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√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dirty="0" smtClean="0"/>
                  <a:t>cos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dirty="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2400" b="1" i="1" dirty="0" smtClean="0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2400" b="1" dirty="0" smtClean="0"/>
                  <a:t> =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√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𝒄𝒐𝒔</m:t>
                    </m:r>
                    <m:f>
                      <m:fPr>
                        <m:ctrlPr>
                          <a:rPr lang="en-US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  <m:r>
                          <a:rPr lang="en-US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24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en-US" sz="2400" b="1" dirty="0" smtClean="0"/>
              </a:p>
              <a:p>
                <a:endParaRPr lang="en-US" sz="2400" b="1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1289539"/>
                <a:ext cx="8596668" cy="4751824"/>
              </a:xfrm>
              <a:blipFill rotWithShape="0">
                <a:blip r:embed="rId2"/>
                <a:stretch>
                  <a:fillRect l="-567" t="-8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6086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73015"/>
          </a:xfrm>
        </p:spPr>
        <p:txBody>
          <a:bodyPr/>
          <a:lstStyle/>
          <a:p>
            <a:pPr algn="ctr"/>
            <a:r>
              <a:rPr lang="kk-KZ" dirty="0" smtClean="0"/>
              <a:t>Рефлексия 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82615"/>
            <a:ext cx="8596668" cy="4458747"/>
          </a:xfrm>
        </p:spPr>
        <p:txBody>
          <a:bodyPr>
            <a:normAutofit/>
          </a:bodyPr>
          <a:lstStyle/>
          <a:p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Бүгінгі сабақтан нені үйрендік?</a:t>
            </a:r>
          </a:p>
          <a:p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Нені үйренгің келеді?</a:t>
            </a:r>
          </a:p>
          <a:p>
            <a:endParaRPr lang="kk-KZ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Үйге тапсырма : №27.1(2,7,8) ,№27.2(8,9)</a:t>
            </a:r>
          </a:p>
          <a:p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599584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368</TotalTime>
  <Words>211</Words>
  <Application>Microsoft Office PowerPoint</Application>
  <PresentationFormat>Широкоэкранный</PresentationFormat>
  <Paragraphs>44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Cambria Math</vt:lpstr>
      <vt:lpstr>Times New Roman</vt:lpstr>
      <vt:lpstr>Trebuchet MS</vt:lpstr>
      <vt:lpstr>Wingdings 3</vt:lpstr>
      <vt:lpstr>Грань</vt:lpstr>
      <vt:lpstr>а</vt:lpstr>
      <vt:lpstr>Тригонометриялық функциялардың қосындысы мен айырымын көбейтіндіге түрлендіру.</vt:lpstr>
      <vt:lpstr>Екі бұрыштың синустарының айырымы осы бұрыштардың қосындысының жартысының косинусы мен осы бұрыштардың айырымының жартысының синусының екі еселенген көбейтіндісіне тең. 3.sinα-sinβ=2cos (α+β)/2sin(α-β)/2  </vt:lpstr>
      <vt:lpstr>Мысалы :  1. Екі бұрыштың косинустарының қосындысыны формуласын қолданып  cos〖75〗^0+cos 〖15〗^0 қосындысының мәнін табайық Шешуі: cosα+cosβ=2cos (α+β)/2 cos(α-β)/2= 2cos(〖75〗^0+〖15〗^0  )/2 cos(〖75〗^0-〖15〗^0)/2= 2cos〖45〗^0cos〖60〗^0= 2*(√2)/2*(√3)/2   = (√6)/2</vt:lpstr>
      <vt:lpstr>Тапсырмалар </vt:lpstr>
      <vt:lpstr>Тапсырмалар</vt:lpstr>
      <vt:lpstr>Рефлексия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Учетная запись Майкрософт</cp:lastModifiedBy>
  <cp:revision>29</cp:revision>
  <dcterms:created xsi:type="dcterms:W3CDTF">2020-03-31T14:30:22Z</dcterms:created>
  <dcterms:modified xsi:type="dcterms:W3CDTF">2020-04-26T10:12:26Z</dcterms:modified>
</cp:coreProperties>
</file>