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4" r:id="rId2"/>
    <p:sldId id="275" r:id="rId3"/>
    <p:sldId id="276" r:id="rId4"/>
    <p:sldId id="277" r:id="rId5"/>
    <p:sldId id="278" r:id="rId6"/>
    <p:sldId id="267" r:id="rId7"/>
    <p:sldId id="279" r:id="rId8"/>
    <p:sldId id="269" r:id="rId9"/>
    <p:sldId id="270" r:id="rId10"/>
    <p:sldId id="271" r:id="rId11"/>
    <p:sldId id="272" r:id="rId12"/>
    <p:sldId id="273" r:id="rId13"/>
    <p:sldId id="285" r:id="rId14"/>
    <p:sldId id="287" r:id="rId15"/>
    <p:sldId id="283" r:id="rId16"/>
    <p:sldId id="286" r:id="rId17"/>
  </p:sldIdLst>
  <p:sldSz cx="9144000" cy="6858000" type="screen4x3"/>
  <p:notesSz cx="6858000" cy="9144000"/>
  <p:embeddedFontLst>
    <p:embeddedFont>
      <p:font typeface="Propisi" pitchFamily="66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0C850"/>
    <a:srgbClr val="D88306"/>
    <a:srgbClr val="FF66CC"/>
    <a:srgbClr val="EDA413"/>
    <a:srgbClr val="CC0066"/>
    <a:srgbClr val="27704F"/>
    <a:srgbClr val="943294"/>
    <a:srgbClr val="7C4A78"/>
    <a:srgbClr val="CC66FF"/>
    <a:srgbClr val="33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88104"/>
            <a:ext cx="289560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7.png"/><Relationship Id="rId7" Type="http://schemas.openxmlformats.org/officeDocument/2006/relationships/slide" Target="slide9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" Target="slide8.xml"/><Relationship Id="rId7" Type="http://schemas.openxmlformats.org/officeDocument/2006/relationships/slide" Target="slide1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2.xml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" Target="slide8.xml"/><Relationship Id="rId7" Type="http://schemas.openxmlformats.org/officeDocument/2006/relationships/slide" Target="slide1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2.xml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6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1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2.xml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1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tatyana-chulan.ucoz.ru/_fr/0/03048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260648"/>
            <a:ext cx="7704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Математикалық  марафон  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124744"/>
            <a:ext cx="76328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        Теңдік                </a:t>
            </a: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      Қосынды </a:t>
            </a: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      Теңсіздік          </a:t>
            </a: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   Санды өрнек</a:t>
            </a: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        Айырма            </a:t>
            </a: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     Әріпті өрнек</a:t>
            </a: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        Теңдеу </a:t>
            </a:r>
          </a:p>
          <a:p>
            <a:endParaRPr lang="ru-RU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985" y="573898"/>
            <a:ext cx="43312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</a:rPr>
              <a:t>Сызбасы</a:t>
            </a:r>
            <a:r>
              <a:rPr lang="ru-RU" sz="3200" b="1" dirty="0" smtClean="0">
                <a:solidFill>
                  <a:srgbClr val="C00000"/>
                </a:solidFill>
              </a:rPr>
              <a:t>  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altLang="ru-RU" sz="3600" dirty="0" smtClean="0"/>
              <a:t> </a:t>
            </a:r>
            <a:r>
              <a:rPr lang="ru-RU" altLang="ru-RU" sz="3600" dirty="0" err="1" smtClean="0"/>
              <a:t>Ересек</a:t>
            </a:r>
            <a:r>
              <a:rPr lang="ru-RU" altLang="ru-RU" sz="3600" dirty="0" smtClean="0"/>
              <a:t> </a:t>
            </a:r>
            <a:r>
              <a:rPr lang="ru-RU" altLang="ru-RU" sz="3600" dirty="0" err="1" smtClean="0"/>
              <a:t>адам</a:t>
            </a:r>
            <a:r>
              <a:rPr lang="ru-RU" altLang="ru-RU" sz="3600" dirty="0" smtClean="0"/>
              <a:t> - 7    </a:t>
            </a:r>
            <a:endParaRPr lang="ru-RU" altLang="ru-RU" sz="3600" dirty="0"/>
          </a:p>
          <a:p>
            <a:r>
              <a:rPr lang="ru-RU" altLang="ru-RU" sz="3600" dirty="0"/>
              <a:t> </a:t>
            </a:r>
            <a:r>
              <a:rPr lang="ru-RU" altLang="ru-RU" sz="3600" dirty="0" smtClean="0"/>
              <a:t>Бала -       12</a:t>
            </a:r>
            <a:endParaRPr lang="ru-RU" altLang="ru-RU" sz="3600" dirty="0"/>
          </a:p>
          <a:p>
            <a:pPr algn="ctr"/>
            <a:endParaRPr lang="ru-RU" sz="3200" b="1" dirty="0"/>
          </a:p>
          <a:p>
            <a:endParaRPr lang="ru-RU" sz="3200" b="1" dirty="0">
              <a:effectLst/>
            </a:endParaRPr>
          </a:p>
          <a:p>
            <a:pPr algn="ctr"/>
            <a:endParaRPr lang="ru-RU" altLang="ru-RU" sz="3200" b="1" dirty="0" smtClean="0"/>
          </a:p>
        </p:txBody>
      </p:sp>
      <p:cxnSp>
        <p:nvCxnSpPr>
          <p:cNvPr id="10" name="AutoShape 15"/>
          <p:cNvCxnSpPr>
            <a:cxnSpLocks noChangeShapeType="1"/>
          </p:cNvCxnSpPr>
          <p:nvPr/>
        </p:nvCxnSpPr>
        <p:spPr bwMode="auto">
          <a:xfrm>
            <a:off x="4499992" y="4220840"/>
            <a:ext cx="2520280" cy="248"/>
          </a:xfrm>
          <a:prstGeom prst="straightConnector1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6"/>
          <p:cNvCxnSpPr>
            <a:cxnSpLocks noChangeShapeType="1"/>
          </p:cNvCxnSpPr>
          <p:nvPr/>
        </p:nvCxnSpPr>
        <p:spPr bwMode="auto">
          <a:xfrm flipV="1">
            <a:off x="7020120" y="4220840"/>
            <a:ext cx="1872109" cy="248"/>
          </a:xfrm>
          <a:prstGeom prst="straightConnector1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AutoShape 24"/>
          <p:cNvSpPr>
            <a:spLocks/>
          </p:cNvSpPr>
          <p:nvPr/>
        </p:nvSpPr>
        <p:spPr bwMode="auto">
          <a:xfrm rot="5400000">
            <a:off x="5544232" y="2800791"/>
            <a:ext cx="431800" cy="2520280"/>
          </a:xfrm>
          <a:prstGeom prst="leftBracket">
            <a:avLst>
              <a:gd name="adj" fmla="val 5698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25"/>
          <p:cNvSpPr>
            <a:spLocks/>
          </p:cNvSpPr>
          <p:nvPr/>
        </p:nvSpPr>
        <p:spPr bwMode="auto">
          <a:xfrm rot="5400000">
            <a:off x="7776119" y="3160470"/>
            <a:ext cx="360362" cy="1872359"/>
          </a:xfrm>
          <a:prstGeom prst="leftBracket">
            <a:avLst>
              <a:gd name="adj" fmla="val 4662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/>
            <a:endParaRPr lang="ru-RU"/>
          </a:p>
        </p:txBody>
      </p:sp>
      <p:sp>
        <p:nvSpPr>
          <p:cNvPr id="14" name="AutoShape 27"/>
          <p:cNvSpPr>
            <a:spLocks/>
          </p:cNvSpPr>
          <p:nvPr/>
        </p:nvSpPr>
        <p:spPr bwMode="auto">
          <a:xfrm rot="5400000">
            <a:off x="6516674" y="2260050"/>
            <a:ext cx="359023" cy="4392588"/>
          </a:xfrm>
          <a:prstGeom prst="rightBracket">
            <a:avLst>
              <a:gd name="adj" fmla="val 11541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/>
            <a:endParaRPr lang="ru-RU"/>
          </a:p>
        </p:txBody>
      </p:sp>
      <p:sp>
        <p:nvSpPr>
          <p:cNvPr id="15" name="Text Box 39"/>
          <p:cNvSpPr txBox="1">
            <a:spLocks noChangeArrowheads="1"/>
          </p:cNvSpPr>
          <p:nvPr/>
        </p:nvSpPr>
        <p:spPr bwMode="auto">
          <a:xfrm>
            <a:off x="5148064" y="2874718"/>
            <a:ext cx="144016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5400" dirty="0" smtClean="0"/>
              <a:t> </a:t>
            </a:r>
            <a:r>
              <a:rPr lang="ru-RU" altLang="ru-RU" sz="3600" dirty="0" smtClean="0"/>
              <a:t>12 а.</a:t>
            </a:r>
            <a:endParaRPr lang="ru-RU" altLang="ru-RU" sz="5400" dirty="0"/>
          </a:p>
        </p:txBody>
      </p:sp>
      <p:sp>
        <p:nvSpPr>
          <p:cNvPr id="16" name="Text Box 40"/>
          <p:cNvSpPr txBox="1">
            <a:spLocks noChangeArrowheads="1"/>
          </p:cNvSpPr>
          <p:nvPr/>
        </p:nvSpPr>
        <p:spPr bwMode="auto">
          <a:xfrm>
            <a:off x="7668145" y="3198700"/>
            <a:ext cx="11525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3600" dirty="0" smtClean="0"/>
              <a:t>7 а.</a:t>
            </a:r>
            <a:endParaRPr lang="ru-RU" altLang="ru-RU" sz="3600" dirty="0"/>
          </a:p>
        </p:txBody>
      </p:sp>
      <p:sp>
        <p:nvSpPr>
          <p:cNvPr id="17" name="Text Box 41"/>
          <p:cNvSpPr txBox="1">
            <a:spLocks noChangeArrowheads="1"/>
          </p:cNvSpPr>
          <p:nvPr/>
        </p:nvSpPr>
        <p:spPr bwMode="auto">
          <a:xfrm>
            <a:off x="6516216" y="4582869"/>
            <a:ext cx="18716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3600" dirty="0" smtClean="0"/>
              <a:t>? (а)</a:t>
            </a:r>
            <a:endParaRPr lang="ru-RU" altLang="ru-RU" sz="3600" dirty="0"/>
          </a:p>
        </p:txBody>
      </p:sp>
      <p:pic>
        <p:nvPicPr>
          <p:cNvPr id="3076" name="Picture 4" descr="http://clipart.coolclips.com/480/vectors/tf05036/CoolClips_text0266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96336" y="1891150"/>
            <a:ext cx="360040" cy="13292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7740352" y="1844824"/>
            <a:ext cx="1152128" cy="144016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 ?(а.)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3" name="Блок-схема: альтернативный процесс 32">
            <a:hlinkClick r:id="rId4" action="ppaction://hlinksldjump"/>
          </p:cNvPr>
          <p:cNvSpPr/>
          <p:nvPr/>
        </p:nvSpPr>
        <p:spPr>
          <a:xfrm>
            <a:off x="827584" y="4941168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Шарты</a:t>
            </a:r>
            <a:r>
              <a:rPr lang="ru-RU" sz="3600" dirty="0" smtClean="0">
                <a:solidFill>
                  <a:schemeClr val="tx1"/>
                </a:solidFill>
              </a:rPr>
              <a:t> 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5" name="Блок-схема: альтернативный процесс 34">
            <a:hlinkClick r:id="rId5" action="ppaction://hlinksldjump"/>
          </p:cNvPr>
          <p:cNvSpPr/>
          <p:nvPr/>
        </p:nvSpPr>
        <p:spPr>
          <a:xfrm>
            <a:off x="827584" y="3068960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Сызбасы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7" name="Равнобедренный треугольник 36">
            <a:hlinkClick r:id="rId6" action="ppaction://hlinksldjump"/>
          </p:cNvPr>
          <p:cNvSpPr/>
          <p:nvPr/>
        </p:nvSpPr>
        <p:spPr>
          <a:xfrm>
            <a:off x="467544" y="548680"/>
            <a:ext cx="4248472" cy="1584176"/>
          </a:xfrm>
          <a:prstGeom prst="triangl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Жауабы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8" name="Умножение 37">
            <a:hlinkClick r:id="" action="ppaction://hlinkshowjump?jump=endshow"/>
          </p:cNvPr>
          <p:cNvSpPr/>
          <p:nvPr/>
        </p:nvSpPr>
        <p:spPr>
          <a:xfrm>
            <a:off x="179512" y="154264"/>
            <a:ext cx="432048" cy="432048"/>
          </a:xfrm>
          <a:prstGeom prst="mathMultiply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альтернативный процесс 33">
            <a:hlinkClick r:id="rId7" action="ppaction://hlinksldjump"/>
          </p:cNvPr>
          <p:cNvSpPr/>
          <p:nvPr/>
        </p:nvSpPr>
        <p:spPr>
          <a:xfrm>
            <a:off x="827584" y="4005064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Сұрағы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6" name="Блок-схема: альтернативный процесс 35">
            <a:hlinkClick r:id="rId8" action="ppaction://hlinksldjump"/>
          </p:cNvPr>
          <p:cNvSpPr/>
          <p:nvPr/>
        </p:nvSpPr>
        <p:spPr>
          <a:xfrm>
            <a:off x="827584" y="2132856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Шешуі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3014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1" y="548680"/>
            <a:ext cx="43204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</a:rPr>
              <a:t>Шешуі:</a:t>
            </a:r>
            <a:endParaRPr lang="ru-RU" sz="3200" b="1" dirty="0"/>
          </a:p>
          <a:p>
            <a:endParaRPr lang="ru-RU" sz="3200" b="1" dirty="0">
              <a:effectLst/>
            </a:endParaRPr>
          </a:p>
          <a:p>
            <a:pPr algn="ctr"/>
            <a:endParaRPr lang="ru-RU" altLang="ru-RU" sz="32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554674" y="1628800"/>
            <a:ext cx="26019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ru-RU" altLang="ru-RU" sz="3600" dirty="0" smtClean="0"/>
              <a:t>12+7=19 (а.)</a:t>
            </a:r>
            <a:endParaRPr lang="ru-RU" altLang="ru-RU" sz="3600" dirty="0"/>
          </a:p>
        </p:txBody>
      </p:sp>
      <p:sp>
        <p:nvSpPr>
          <p:cNvPr id="19" name="Блок-схема: альтернативный процесс 18">
            <a:hlinkClick r:id="rId3" action="ppaction://hlinksldjump"/>
          </p:cNvPr>
          <p:cNvSpPr/>
          <p:nvPr/>
        </p:nvSpPr>
        <p:spPr>
          <a:xfrm>
            <a:off x="827584" y="4941168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Шарты</a:t>
            </a:r>
            <a:r>
              <a:rPr lang="ru-RU" sz="3600" dirty="0" smtClean="0">
                <a:solidFill>
                  <a:schemeClr val="tx1"/>
                </a:solidFill>
              </a:rPr>
              <a:t> 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Блок-схема: альтернативный процесс 20">
            <a:hlinkClick r:id="rId4" action="ppaction://hlinksldjump"/>
          </p:cNvPr>
          <p:cNvSpPr/>
          <p:nvPr/>
        </p:nvSpPr>
        <p:spPr>
          <a:xfrm>
            <a:off x="827584" y="3068960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Сызбасы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3" name="Равнобедренный треугольник 22">
            <a:hlinkClick r:id="rId5" action="ppaction://hlinksldjump"/>
          </p:cNvPr>
          <p:cNvSpPr/>
          <p:nvPr/>
        </p:nvSpPr>
        <p:spPr>
          <a:xfrm>
            <a:off x="467544" y="548680"/>
            <a:ext cx="4248472" cy="1584176"/>
          </a:xfrm>
          <a:prstGeom prst="triangl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Жауабы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2" name="Умножение 31">
            <a:hlinkClick r:id="" action="ppaction://hlinkshowjump?jump=endshow"/>
          </p:cNvPr>
          <p:cNvSpPr/>
          <p:nvPr/>
        </p:nvSpPr>
        <p:spPr>
          <a:xfrm>
            <a:off x="179512" y="154264"/>
            <a:ext cx="432048" cy="432048"/>
          </a:xfrm>
          <a:prstGeom prst="mathMultiply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альтернативный процесс 19">
            <a:hlinkClick r:id="rId6" action="ppaction://hlinksldjump"/>
          </p:cNvPr>
          <p:cNvSpPr/>
          <p:nvPr/>
        </p:nvSpPr>
        <p:spPr>
          <a:xfrm>
            <a:off x="827584" y="4005064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Сұрағы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2" name="Блок-схема: альтернативный процесс 21">
            <a:hlinkClick r:id="rId7" action="ppaction://hlinksldjump"/>
          </p:cNvPr>
          <p:cNvSpPr/>
          <p:nvPr/>
        </p:nvSpPr>
        <p:spPr>
          <a:xfrm>
            <a:off x="827584" y="2132856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Шешуі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1" name="Picture 2" descr="C:\Users\user\Desktop\IMG-20200302-WA0041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 l="36000" r="9401" b="3801"/>
          <a:stretch>
            <a:fillRect/>
          </a:stretch>
        </p:blipFill>
        <p:spPr bwMode="auto">
          <a:xfrm rot="16200000">
            <a:off x="5166922" y="2186006"/>
            <a:ext cx="3293256" cy="41950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639165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1" y="548680"/>
            <a:ext cx="43204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</a:rPr>
              <a:t>Жауабы</a:t>
            </a:r>
            <a:r>
              <a:rPr lang="ru-RU" sz="3200" b="1" dirty="0" smtClean="0">
                <a:solidFill>
                  <a:srgbClr val="C00000"/>
                </a:solidFill>
              </a:rPr>
              <a:t> : 19 </a:t>
            </a:r>
            <a:r>
              <a:rPr lang="ru-RU" sz="3200" b="1" dirty="0" err="1" smtClean="0">
                <a:solidFill>
                  <a:srgbClr val="C00000"/>
                </a:solidFill>
              </a:rPr>
              <a:t>адам</a:t>
            </a:r>
            <a:endParaRPr lang="ru-RU" sz="3200" b="1" dirty="0"/>
          </a:p>
          <a:p>
            <a:endParaRPr lang="ru-RU" sz="3200" b="1" dirty="0">
              <a:effectLst/>
            </a:endParaRPr>
          </a:p>
          <a:p>
            <a:pPr algn="ctr"/>
            <a:endParaRPr lang="ru-RU" altLang="ru-RU" sz="3200" b="1" dirty="0" smtClean="0"/>
          </a:p>
        </p:txBody>
      </p:sp>
      <p:sp>
        <p:nvSpPr>
          <p:cNvPr id="11" name="Блок-схема: альтернативный процесс 10">
            <a:hlinkClick r:id="rId3" action="ppaction://hlinksldjump"/>
          </p:cNvPr>
          <p:cNvSpPr/>
          <p:nvPr/>
        </p:nvSpPr>
        <p:spPr>
          <a:xfrm>
            <a:off x="827584" y="4941168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Шарты</a:t>
            </a:r>
            <a:r>
              <a:rPr lang="ru-RU" sz="3600" dirty="0" smtClean="0">
                <a:solidFill>
                  <a:schemeClr val="tx1"/>
                </a:solidFill>
              </a:rPr>
              <a:t> 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>
            <a:hlinkClick r:id="rId4" action="ppaction://hlinksldjump"/>
          </p:cNvPr>
          <p:cNvSpPr/>
          <p:nvPr/>
        </p:nvSpPr>
        <p:spPr>
          <a:xfrm>
            <a:off x="827584" y="3068960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Сызбасы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Равнобедренный треугольник 14">
            <a:hlinkClick r:id="rId5" action="ppaction://hlinksldjump"/>
          </p:cNvPr>
          <p:cNvSpPr/>
          <p:nvPr/>
        </p:nvSpPr>
        <p:spPr>
          <a:xfrm>
            <a:off x="467544" y="548680"/>
            <a:ext cx="4248472" cy="1584176"/>
          </a:xfrm>
          <a:prstGeom prst="triangl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Жауабы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Умножение 15">
            <a:hlinkClick r:id="" action="ppaction://hlinkshowjump?jump=endshow"/>
          </p:cNvPr>
          <p:cNvSpPr/>
          <p:nvPr/>
        </p:nvSpPr>
        <p:spPr>
          <a:xfrm>
            <a:off x="179512" y="154264"/>
            <a:ext cx="432048" cy="432048"/>
          </a:xfrm>
          <a:prstGeom prst="mathMultiply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альтернативный процесс 11">
            <a:hlinkClick r:id="rId6" action="ppaction://hlinksldjump"/>
          </p:cNvPr>
          <p:cNvSpPr/>
          <p:nvPr/>
        </p:nvSpPr>
        <p:spPr>
          <a:xfrm>
            <a:off x="827584" y="4005064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Сұрағы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Блок-схема: альтернативный процесс 13">
            <a:hlinkClick r:id="rId7" action="ppaction://hlinksldjump"/>
          </p:cNvPr>
          <p:cNvSpPr/>
          <p:nvPr/>
        </p:nvSpPr>
        <p:spPr>
          <a:xfrm>
            <a:off x="827584" y="2132856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Шешуі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Picture 2" descr="C:\Users\user\Desktop\IMG-20200302-WA0041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 l="36000" r="9401" b="3801"/>
          <a:stretch>
            <a:fillRect/>
          </a:stretch>
        </p:blipFill>
        <p:spPr bwMode="auto">
          <a:xfrm rot="16200000">
            <a:off x="5166922" y="2186006"/>
            <a:ext cx="3293256" cy="41950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080276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1285852" y="1357298"/>
            <a:ext cx="6715172" cy="2714643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Топтық жұмыс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1285852" y="1357298"/>
            <a:ext cx="6715172" cy="2714643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6"/>
          <p:cNvSpPr>
            <a:spLocks noChangeArrowheads="1" noChangeShapeType="1" noTextEdit="1"/>
          </p:cNvSpPr>
          <p:nvPr/>
        </p:nvSpPr>
        <p:spPr bwMode="auto">
          <a:xfrm>
            <a:off x="1714480" y="2071678"/>
            <a:ext cx="6072230" cy="11493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b="1" i="1" kern="10" spc="-48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Дәптермен   жұмыс</a:t>
            </a:r>
            <a:endParaRPr lang="ru-RU" sz="4800" b="1" i="1" kern="10" spc="-48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https://c7.hotpng.com/preview/647/747/679/hot-air-balloon-cartoon-drawing-clip-art-balloon.jpg"/>
          <p:cNvPicPr>
            <a:picLocks noChangeAspect="1" noChangeArrowheads="1"/>
          </p:cNvPicPr>
          <p:nvPr/>
        </p:nvPicPr>
        <p:blipFill>
          <a:blip r:embed="rId3" cstate="print"/>
          <a:srcRect r="-2224" b="14554"/>
          <a:stretch>
            <a:fillRect/>
          </a:stretch>
        </p:blipFill>
        <p:spPr bwMode="auto">
          <a:xfrm>
            <a:off x="611560" y="548680"/>
            <a:ext cx="1728192" cy="2376264"/>
          </a:xfrm>
          <a:prstGeom prst="rect">
            <a:avLst/>
          </a:prstGeom>
          <a:noFill/>
        </p:spPr>
      </p:pic>
      <p:pic>
        <p:nvPicPr>
          <p:cNvPr id="5" name="Picture 2" descr="https://c7.hotpng.com/preview/647/747/679/hot-air-balloon-cartoon-drawing-clip-art-balloon.jpg"/>
          <p:cNvPicPr>
            <a:picLocks noChangeAspect="1" noChangeArrowheads="1"/>
          </p:cNvPicPr>
          <p:nvPr/>
        </p:nvPicPr>
        <p:blipFill>
          <a:blip r:embed="rId3" cstate="print"/>
          <a:srcRect r="-2224" b="14555"/>
          <a:stretch>
            <a:fillRect/>
          </a:stretch>
        </p:blipFill>
        <p:spPr bwMode="auto">
          <a:xfrm>
            <a:off x="2627784" y="548680"/>
            <a:ext cx="1728192" cy="2376264"/>
          </a:xfrm>
          <a:prstGeom prst="rect">
            <a:avLst/>
          </a:prstGeom>
          <a:noFill/>
        </p:spPr>
      </p:pic>
      <p:pic>
        <p:nvPicPr>
          <p:cNvPr id="6" name="Picture 2" descr="https://c7.hotpng.com/preview/647/747/679/hot-air-balloon-cartoon-drawing-clip-art-balloon.jpg"/>
          <p:cNvPicPr>
            <a:picLocks noChangeAspect="1" noChangeArrowheads="1"/>
          </p:cNvPicPr>
          <p:nvPr/>
        </p:nvPicPr>
        <p:blipFill>
          <a:blip r:embed="rId3" cstate="print"/>
          <a:srcRect b="14554"/>
          <a:stretch>
            <a:fillRect/>
          </a:stretch>
        </p:blipFill>
        <p:spPr bwMode="auto">
          <a:xfrm>
            <a:off x="4716016" y="548680"/>
            <a:ext cx="1690595" cy="2376264"/>
          </a:xfrm>
          <a:prstGeom prst="rect">
            <a:avLst/>
          </a:prstGeom>
          <a:noFill/>
        </p:spPr>
      </p:pic>
      <p:pic>
        <p:nvPicPr>
          <p:cNvPr id="7" name="Picture 2" descr="https://c7.hotpng.com/preview/647/747/679/hot-air-balloon-cartoon-drawing-clip-art-balloon.jpg"/>
          <p:cNvPicPr>
            <a:picLocks noChangeAspect="1" noChangeArrowheads="1"/>
          </p:cNvPicPr>
          <p:nvPr/>
        </p:nvPicPr>
        <p:blipFill>
          <a:blip r:embed="rId3" cstate="print"/>
          <a:srcRect b="14554"/>
          <a:stretch>
            <a:fillRect/>
          </a:stretch>
        </p:blipFill>
        <p:spPr bwMode="auto">
          <a:xfrm>
            <a:off x="6732240" y="548680"/>
            <a:ext cx="1690595" cy="2376264"/>
          </a:xfrm>
          <a:prstGeom prst="rect">
            <a:avLst/>
          </a:prstGeom>
          <a:noFill/>
        </p:spPr>
      </p:pic>
      <p:pic>
        <p:nvPicPr>
          <p:cNvPr id="8" name="Picture 2" descr="https://c7.hotpng.com/preview/647/747/679/hot-air-balloon-cartoon-drawing-clip-art-balloon.jpg"/>
          <p:cNvPicPr>
            <a:picLocks noChangeAspect="1" noChangeArrowheads="1"/>
          </p:cNvPicPr>
          <p:nvPr/>
        </p:nvPicPr>
        <p:blipFill>
          <a:blip r:embed="rId4" cstate="print"/>
          <a:srcRect l="34075" t="85445" r="31851"/>
          <a:stretch>
            <a:fillRect/>
          </a:stretch>
        </p:blipFill>
        <p:spPr bwMode="auto">
          <a:xfrm>
            <a:off x="251521" y="4725144"/>
            <a:ext cx="2304255" cy="1512168"/>
          </a:xfrm>
          <a:prstGeom prst="rect">
            <a:avLst/>
          </a:prstGeom>
          <a:noFill/>
        </p:spPr>
      </p:pic>
      <p:pic>
        <p:nvPicPr>
          <p:cNvPr id="9" name="Picture 2" descr="https://c7.hotpng.com/preview/647/747/679/hot-air-balloon-cartoon-drawing-clip-art-balloon.jpg"/>
          <p:cNvPicPr>
            <a:picLocks noChangeAspect="1" noChangeArrowheads="1"/>
          </p:cNvPicPr>
          <p:nvPr/>
        </p:nvPicPr>
        <p:blipFill>
          <a:blip r:embed="rId4" cstate="print"/>
          <a:srcRect l="34075" t="85445" r="31851"/>
          <a:stretch>
            <a:fillRect/>
          </a:stretch>
        </p:blipFill>
        <p:spPr bwMode="auto">
          <a:xfrm>
            <a:off x="4427984" y="5157192"/>
            <a:ext cx="2337682" cy="1440160"/>
          </a:xfrm>
          <a:prstGeom prst="rect">
            <a:avLst/>
          </a:prstGeom>
          <a:noFill/>
        </p:spPr>
      </p:pic>
      <p:pic>
        <p:nvPicPr>
          <p:cNvPr id="10" name="Picture 2" descr="https://c7.hotpng.com/preview/647/747/679/hot-air-balloon-cartoon-drawing-clip-art-balloon.jpg"/>
          <p:cNvPicPr>
            <a:picLocks noChangeAspect="1" noChangeArrowheads="1"/>
          </p:cNvPicPr>
          <p:nvPr/>
        </p:nvPicPr>
        <p:blipFill>
          <a:blip r:embed="rId4" cstate="print"/>
          <a:srcRect l="34075" t="85445" r="31851"/>
          <a:stretch>
            <a:fillRect/>
          </a:stretch>
        </p:blipFill>
        <p:spPr bwMode="auto">
          <a:xfrm>
            <a:off x="2267744" y="3356992"/>
            <a:ext cx="2678698" cy="1728192"/>
          </a:xfrm>
          <a:prstGeom prst="rect">
            <a:avLst/>
          </a:prstGeom>
          <a:noFill/>
        </p:spPr>
      </p:pic>
      <p:pic>
        <p:nvPicPr>
          <p:cNvPr id="11" name="Picture 2" descr="https://c7.hotpng.com/preview/647/747/679/hot-air-balloon-cartoon-drawing-clip-art-balloon.jpg"/>
          <p:cNvPicPr>
            <a:picLocks noChangeAspect="1" noChangeArrowheads="1"/>
          </p:cNvPicPr>
          <p:nvPr/>
        </p:nvPicPr>
        <p:blipFill>
          <a:blip r:embed="rId4" cstate="print"/>
          <a:srcRect l="34075" t="85445" r="31851"/>
          <a:stretch>
            <a:fillRect/>
          </a:stretch>
        </p:blipFill>
        <p:spPr bwMode="auto">
          <a:xfrm>
            <a:off x="5949540" y="3573016"/>
            <a:ext cx="2688334" cy="165618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83569" y="1268760"/>
            <a:ext cx="151216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/>
              <a:t>1. Шарты 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699792" y="1268760"/>
            <a:ext cx="151216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/>
              <a:t>2. Сұрағы 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788024" y="1268760"/>
            <a:ext cx="151216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/>
              <a:t>3. Шешуі 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804248" y="1268760"/>
            <a:ext cx="158417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/>
              <a:t>4. Жауабы 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11560" y="5229200"/>
            <a:ext cx="1512168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dirty="0" smtClean="0"/>
              <a:t>Жауабы: </a:t>
            </a:r>
            <a:r>
              <a:rPr lang="en-US" sz="2000" dirty="0" smtClean="0"/>
              <a:t>___</a:t>
            </a:r>
          </a:p>
          <a:p>
            <a:r>
              <a:rPr lang="en-US" sz="2000" dirty="0" smtClean="0"/>
              <a:t>c</a:t>
            </a:r>
            <a:r>
              <a:rPr lang="kk-KZ" sz="2000" dirty="0" smtClean="0"/>
              <a:t>ағат</a:t>
            </a:r>
            <a:endParaRPr lang="ru-RU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2771800" y="3789041"/>
            <a:ext cx="136815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/>
              <a:t>Саяхатшы </a:t>
            </a:r>
          </a:p>
          <a:p>
            <a:r>
              <a:rPr lang="kk-KZ" dirty="0" smtClean="0"/>
              <a:t>жолда</a:t>
            </a:r>
          </a:p>
          <a:p>
            <a:r>
              <a:rPr lang="kk-KZ" dirty="0" smtClean="0"/>
              <a:t>неше сағат</a:t>
            </a:r>
          </a:p>
          <a:p>
            <a:r>
              <a:rPr lang="kk-KZ" dirty="0" smtClean="0"/>
              <a:t>болды?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372200" y="3789040"/>
            <a:ext cx="172819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/>
              <a:t>Саяхатшы </a:t>
            </a:r>
          </a:p>
          <a:p>
            <a:r>
              <a:rPr lang="kk-KZ" dirty="0" smtClean="0"/>
              <a:t>15 сағат автобуспен</a:t>
            </a:r>
          </a:p>
          <a:p>
            <a:r>
              <a:rPr lang="kk-KZ" dirty="0" smtClean="0"/>
              <a:t> және 4 сағат</a:t>
            </a:r>
          </a:p>
          <a:p>
            <a:r>
              <a:rPr lang="kk-KZ" dirty="0" smtClean="0"/>
              <a:t> жаяу жүрді.</a:t>
            </a:r>
            <a:endParaRPr lang="ru-RU" dirty="0"/>
          </a:p>
        </p:txBody>
      </p:sp>
      <p:cxnSp>
        <p:nvCxnSpPr>
          <p:cNvPr id="19" name="AutoShape 15"/>
          <p:cNvCxnSpPr>
            <a:cxnSpLocks noChangeShapeType="1"/>
          </p:cNvCxnSpPr>
          <p:nvPr/>
        </p:nvCxnSpPr>
        <p:spPr bwMode="auto">
          <a:xfrm>
            <a:off x="4788024" y="5661248"/>
            <a:ext cx="1008112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AutoShape 15"/>
          <p:cNvCxnSpPr>
            <a:cxnSpLocks noChangeShapeType="1"/>
          </p:cNvCxnSpPr>
          <p:nvPr/>
        </p:nvCxnSpPr>
        <p:spPr bwMode="auto">
          <a:xfrm>
            <a:off x="5796136" y="5661248"/>
            <a:ext cx="288032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TextBox 23"/>
          <p:cNvSpPr txBox="1"/>
          <p:nvPr/>
        </p:nvSpPr>
        <p:spPr>
          <a:xfrm>
            <a:off x="5004048" y="522920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15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5796136" y="5229200"/>
            <a:ext cx="372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4</a:t>
            </a:r>
            <a:endParaRPr lang="ru-RU" dirty="0"/>
          </a:p>
        </p:txBody>
      </p:sp>
      <p:sp>
        <p:nvSpPr>
          <p:cNvPr id="29" name="Правая фигурная скобка 28"/>
          <p:cNvSpPr/>
          <p:nvPr/>
        </p:nvSpPr>
        <p:spPr>
          <a:xfrm rot="5400000" flipV="1">
            <a:off x="5159320" y="5365649"/>
            <a:ext cx="543648" cy="1278862"/>
          </a:xfrm>
          <a:prstGeom prst="rightBrac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292080" y="6237312"/>
            <a:ext cx="431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/>
              <a:t>?</a:t>
            </a:r>
            <a:endParaRPr lang="ru-RU" b="1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1691680" y="1772816"/>
            <a:ext cx="4608512" cy="2088232"/>
          </a:xfrm>
          <a:prstGeom prst="straightConnector1">
            <a:avLst/>
          </a:prstGeom>
          <a:ln w="635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7" idx="0"/>
          </p:cNvCxnSpPr>
          <p:nvPr/>
        </p:nvCxnSpPr>
        <p:spPr>
          <a:xfrm>
            <a:off x="3419872" y="1700808"/>
            <a:ext cx="36004" cy="2088233"/>
          </a:xfrm>
          <a:prstGeom prst="straightConnector1">
            <a:avLst/>
          </a:prstGeom>
          <a:ln w="635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508104" y="1772816"/>
            <a:ext cx="0" cy="3528392"/>
          </a:xfrm>
          <a:prstGeom prst="straightConnector1">
            <a:avLst/>
          </a:prstGeom>
          <a:ln w="635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2051720" y="1700808"/>
            <a:ext cx="5544616" cy="3600400"/>
          </a:xfrm>
          <a:prstGeom prst="straightConnector1">
            <a:avLst/>
          </a:prstGeom>
          <a:ln w="635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atyana-chulan.ucoz.ru/_fr/0/030488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785794"/>
            <a:ext cx="7772400" cy="1928826"/>
          </a:xfrm>
        </p:spPr>
        <p:txBody>
          <a:bodyPr>
            <a:noAutofit/>
          </a:bodyPr>
          <a:lstStyle/>
          <a:p>
            <a:pPr algn="l"/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b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-Бүгінгі сабақта не жайлы білдік?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-Бүгінгі сабақ ұнады ма?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-Бүгінгі сабақта тапсырма орындау барысында сен көмектестің бе? Әлде, саған көмектесті ме?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3214686"/>
            <a:ext cx="68145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істік  баспалдағы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79183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11760" y="764704"/>
            <a:ext cx="3960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Наурыздың    3 – і</a:t>
            </a:r>
            <a:endParaRPr lang="en-US" sz="4400" dirty="0" smtClean="0">
              <a:solidFill>
                <a:schemeClr val="bg1"/>
              </a:solidFill>
              <a:latin typeface="Propisi" pitchFamily="66" charset="0"/>
              <a:cs typeface="Times New Roman" pitchFamily="18" charset="0"/>
            </a:endParaRPr>
          </a:p>
          <a:p>
            <a:r>
              <a:rPr lang="en-US" sz="4400" dirty="0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  </a:t>
            </a:r>
            <a:r>
              <a:rPr lang="kk-KZ" sz="4400" dirty="0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Сынып  жұмысы</a:t>
            </a:r>
            <a:endParaRPr lang="ru-RU" sz="4400" dirty="0">
              <a:solidFill>
                <a:schemeClr val="bg1"/>
              </a:solidFill>
              <a:latin typeface="Propisi" pitchFamily="66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620688"/>
            <a:ext cx="770485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X</a:t>
            </a:r>
            <a:r>
              <a:rPr lang="en-US" sz="5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+ 7 =10     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        3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= 10</a:t>
            </a: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       10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= 7      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– 3 = 7    </a:t>
            </a:r>
            <a:endParaRPr lang="kk-KZ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979579721"/>
          <p:cNvPicPr>
            <a:picLocks noChangeAspect="1" noChangeArrowheads="1"/>
          </p:cNvPicPr>
          <p:nvPr/>
        </p:nvPicPr>
        <p:blipFill>
          <a:blip r:embed="rId3" cstate="print"/>
          <a:srcRect l="7812" t="10416" r="8593" b="9375"/>
          <a:stretch>
            <a:fillRect/>
          </a:stretch>
        </p:blipFill>
        <p:spPr bwMode="auto">
          <a:xfrm>
            <a:off x="1115616" y="620688"/>
            <a:ext cx="707236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11760" y="764704"/>
            <a:ext cx="3960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Наурыздың    3 – і</a:t>
            </a:r>
            <a:endParaRPr lang="en-US" sz="4400" dirty="0" smtClean="0">
              <a:solidFill>
                <a:schemeClr val="bg1"/>
              </a:solidFill>
              <a:latin typeface="Propisi" pitchFamily="66" charset="0"/>
              <a:cs typeface="Times New Roman" pitchFamily="18" charset="0"/>
            </a:endParaRPr>
          </a:p>
          <a:p>
            <a:r>
              <a:rPr lang="en-US" sz="4400" dirty="0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  </a:t>
            </a:r>
            <a:r>
              <a:rPr lang="kk-KZ" sz="4400" dirty="0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Сынып  жұмысы</a:t>
            </a:r>
            <a:endParaRPr lang="ru-RU" sz="4400" dirty="0">
              <a:solidFill>
                <a:schemeClr val="bg1"/>
              </a:solidFill>
              <a:latin typeface="Propisi" pitchFamily="66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2636912"/>
            <a:ext cx="51845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err="1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Есеп</a:t>
            </a:r>
            <a:r>
              <a:rPr lang="ru-RU" sz="6600" dirty="0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 </a:t>
            </a:r>
            <a:r>
              <a:rPr lang="ru-RU" sz="6600" dirty="0" err="1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дегеніміз</a:t>
            </a:r>
            <a:r>
              <a:rPr lang="ru-RU" sz="6600" dirty="0" smtClean="0">
                <a:solidFill>
                  <a:schemeClr val="bg1"/>
                </a:solidFill>
                <a:latin typeface="Propisi" pitchFamily="66" charset="0"/>
                <a:cs typeface="Times New Roman" pitchFamily="18" charset="0"/>
              </a:rPr>
              <a:t> не?</a:t>
            </a:r>
            <a:endParaRPr lang="ru-RU" sz="6600" dirty="0">
              <a:solidFill>
                <a:schemeClr val="bg1"/>
              </a:solidFill>
              <a:latin typeface="Propisi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1520" y="1556792"/>
            <a:ext cx="88924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есептің не екенін білетін </a:t>
            </a:r>
            <a:r>
              <a:rPr lang="en-US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боласың;</a:t>
            </a:r>
          </a:p>
          <a:p>
            <a:r>
              <a:rPr lang="kk-KZ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есепке сәйкес сызбаны</a:t>
            </a:r>
          </a:p>
          <a:p>
            <a:r>
              <a:rPr lang="kk-KZ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таңдап үйренесің</a:t>
            </a:r>
            <a:endParaRPr lang="ru-RU" sz="4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720080"/>
          </a:xfrm>
        </p:spPr>
        <p:txBody>
          <a:bodyPr>
            <a:no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Есепті шығару алгоритмы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Есепті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оқы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Есепте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? 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Есептің сұрағын анықта.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Есептің шартын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жаз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Есепті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шығар.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Жауабын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жаз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244408" y="6237312"/>
            <a:ext cx="648072" cy="360040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60475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0811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Алгоритм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арқылы есепті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шығар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5" y="1484784"/>
            <a:ext cx="84835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 smtClean="0"/>
              <a:t>7 ересек адам мен 12 бала қысқы саяхатқа шықты. Барлығы неше адам саяхатқа шықты?</a:t>
            </a:r>
            <a:endParaRPr lang="ru-RU" sz="3600" b="1" dirty="0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244408" y="6237312"/>
            <a:ext cx="648072" cy="360040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IMG-20200302-WA004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6000" r="9401" b="3801"/>
          <a:stretch>
            <a:fillRect/>
          </a:stretch>
        </p:blipFill>
        <p:spPr bwMode="auto">
          <a:xfrm rot="16200000">
            <a:off x="2901155" y="1787477"/>
            <a:ext cx="3340576" cy="6047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77011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>
            <a:hlinkClick r:id="rId2" action="ppaction://hlinksldjump"/>
          </p:cNvPr>
          <p:cNvSpPr/>
          <p:nvPr/>
        </p:nvSpPr>
        <p:spPr>
          <a:xfrm>
            <a:off x="827584" y="4941168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Шарты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>
            <a:hlinkClick r:id="rId3" action="ppaction://hlinksldjump"/>
          </p:cNvPr>
          <p:cNvSpPr/>
          <p:nvPr/>
        </p:nvSpPr>
        <p:spPr>
          <a:xfrm>
            <a:off x="827584" y="3068960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Сызбасы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Равнобедренный треугольник 7">
            <a:hlinkClick r:id="rId4" action="ppaction://hlinksldjump"/>
          </p:cNvPr>
          <p:cNvSpPr/>
          <p:nvPr/>
        </p:nvSpPr>
        <p:spPr>
          <a:xfrm>
            <a:off x="467544" y="548680"/>
            <a:ext cx="4248472" cy="1584176"/>
          </a:xfrm>
          <a:prstGeom prst="triangl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Жауабы 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179512" y="154264"/>
            <a:ext cx="432048" cy="432048"/>
          </a:xfrm>
          <a:prstGeom prst="mathMultiply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альтернативный процесс 4">
            <a:hlinkClick r:id="rId5" action="ppaction://hlinksldjump"/>
          </p:cNvPr>
          <p:cNvSpPr/>
          <p:nvPr/>
        </p:nvSpPr>
        <p:spPr>
          <a:xfrm>
            <a:off x="827584" y="4005064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Сұрағы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альтернативный процесс 6">
            <a:hlinkClick r:id="rId6" action="ppaction://hlinksldjump"/>
          </p:cNvPr>
          <p:cNvSpPr/>
          <p:nvPr/>
        </p:nvSpPr>
        <p:spPr>
          <a:xfrm>
            <a:off x="827584" y="2132856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Шешуі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user\Desktop\IMG-20200302-WA0041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 l="36000" r="9401" b="3801"/>
          <a:stretch>
            <a:fillRect/>
          </a:stretch>
        </p:blipFill>
        <p:spPr bwMode="auto">
          <a:xfrm rot="16200000">
            <a:off x="5166922" y="2186006"/>
            <a:ext cx="3293256" cy="41950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142956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1" y="548680"/>
            <a:ext cx="43204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Есептің шарты</a:t>
            </a:r>
            <a:r>
              <a:rPr lang="ru-RU" sz="3200" b="1" dirty="0" smtClean="0">
                <a:solidFill>
                  <a:srgbClr val="C00000"/>
                </a:solidFill>
              </a:rPr>
              <a:t>  –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бізге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белгілісі</a:t>
            </a:r>
            <a:r>
              <a:rPr lang="ru-RU" sz="3200" b="1" dirty="0" smtClean="0"/>
              <a:t> .</a:t>
            </a:r>
          </a:p>
          <a:p>
            <a:endParaRPr lang="ru-RU" sz="3200" b="1" dirty="0">
              <a:effectLst/>
            </a:endParaRPr>
          </a:p>
          <a:p>
            <a:pPr algn="ctr"/>
            <a:endParaRPr lang="ru-RU" altLang="ru-RU" sz="3200" b="1" dirty="0" smtClean="0"/>
          </a:p>
          <a:p>
            <a:pPr algn="ctr"/>
            <a:r>
              <a:rPr lang="ru-RU" altLang="ru-RU" sz="3200" b="1" dirty="0" err="1" smtClean="0"/>
              <a:t>Ересек</a:t>
            </a:r>
            <a:r>
              <a:rPr lang="ru-RU" altLang="ru-RU" sz="3200" b="1" dirty="0" smtClean="0"/>
              <a:t> </a:t>
            </a:r>
            <a:r>
              <a:rPr lang="ru-RU" altLang="ru-RU" sz="3200" b="1" dirty="0" err="1" smtClean="0"/>
              <a:t>адам</a:t>
            </a:r>
            <a:r>
              <a:rPr lang="ru-RU" altLang="ru-RU" sz="3200" b="1" dirty="0" smtClean="0"/>
              <a:t>- 7, </a:t>
            </a:r>
          </a:p>
          <a:p>
            <a:pPr algn="ctr"/>
            <a:r>
              <a:rPr lang="ru-RU" altLang="ru-RU" sz="3200" b="1" dirty="0" smtClean="0"/>
              <a:t>Бала </a:t>
            </a:r>
            <a:r>
              <a:rPr lang="ru-RU" altLang="ru-RU" sz="3200" b="1" dirty="0"/>
              <a:t>- </a:t>
            </a:r>
            <a:r>
              <a:rPr lang="ru-RU" altLang="ru-RU" sz="3200" b="1" dirty="0" smtClean="0"/>
              <a:t>12.</a:t>
            </a:r>
            <a:endParaRPr lang="ru-RU" sz="3200" b="1" dirty="0">
              <a:effectLst/>
            </a:endParaRPr>
          </a:p>
        </p:txBody>
      </p:sp>
      <p:sp>
        <p:nvSpPr>
          <p:cNvPr id="10" name="Блок-схема: альтернативный процесс 9">
            <a:hlinkClick r:id="rId3" action="ppaction://hlinksldjump"/>
          </p:cNvPr>
          <p:cNvSpPr/>
          <p:nvPr/>
        </p:nvSpPr>
        <p:spPr>
          <a:xfrm>
            <a:off x="827584" y="4941168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Шарты</a:t>
            </a:r>
            <a:r>
              <a:rPr lang="ru-RU" sz="3600" dirty="0" smtClean="0">
                <a:solidFill>
                  <a:schemeClr val="tx1"/>
                </a:solidFill>
              </a:rPr>
              <a:t> 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Блок-схема: альтернативный процесс 11">
            <a:hlinkClick r:id="rId4" action="ppaction://hlinksldjump"/>
          </p:cNvPr>
          <p:cNvSpPr/>
          <p:nvPr/>
        </p:nvSpPr>
        <p:spPr>
          <a:xfrm>
            <a:off x="827584" y="3068960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Сызбасы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Равнобедренный треугольник 13">
            <a:hlinkClick r:id="rId5" action="ppaction://hlinksldjump"/>
          </p:cNvPr>
          <p:cNvSpPr/>
          <p:nvPr/>
        </p:nvSpPr>
        <p:spPr>
          <a:xfrm>
            <a:off x="467544" y="548680"/>
            <a:ext cx="4248472" cy="1584176"/>
          </a:xfrm>
          <a:prstGeom prst="triangl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Жауабы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Умножение 14">
            <a:hlinkClick r:id="" action="ppaction://hlinkshowjump?jump=endshow"/>
          </p:cNvPr>
          <p:cNvSpPr/>
          <p:nvPr/>
        </p:nvSpPr>
        <p:spPr>
          <a:xfrm>
            <a:off x="179512" y="154264"/>
            <a:ext cx="432048" cy="432048"/>
          </a:xfrm>
          <a:prstGeom prst="mathMultiply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альтернативный процесс 10">
            <a:hlinkClick r:id="rId6" action="ppaction://hlinksldjump"/>
          </p:cNvPr>
          <p:cNvSpPr/>
          <p:nvPr/>
        </p:nvSpPr>
        <p:spPr>
          <a:xfrm>
            <a:off x="827584" y="4005064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Сұрағы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>
            <a:hlinkClick r:id="rId7" action="ppaction://hlinksldjump"/>
          </p:cNvPr>
          <p:cNvSpPr/>
          <p:nvPr/>
        </p:nvSpPr>
        <p:spPr>
          <a:xfrm>
            <a:off x="827584" y="2132856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Шешуі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52034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1" y="548680"/>
            <a:ext cx="43204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Есептің сұрағы </a:t>
            </a:r>
            <a:r>
              <a:rPr lang="ru-RU" sz="3200" b="1" dirty="0" smtClean="0">
                <a:solidFill>
                  <a:srgbClr val="C00000"/>
                </a:solidFill>
              </a:rPr>
              <a:t>–  </a:t>
            </a:r>
            <a:r>
              <a:rPr lang="ru-RU" sz="3200" b="1" dirty="0" err="1" smtClean="0"/>
              <a:t>нені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білуіміз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керек</a:t>
            </a:r>
            <a:r>
              <a:rPr lang="ru-RU" sz="3200" b="1" dirty="0" smtClean="0"/>
              <a:t> .</a:t>
            </a:r>
            <a:endParaRPr lang="ru-RU" sz="3200" b="1" dirty="0"/>
          </a:p>
          <a:p>
            <a:endParaRPr lang="ru-RU" sz="3200" b="1" dirty="0">
              <a:effectLst/>
            </a:endParaRPr>
          </a:p>
          <a:p>
            <a:pPr algn="ctr"/>
            <a:endParaRPr lang="ru-RU" altLang="ru-RU" sz="3200" b="1" dirty="0" smtClean="0"/>
          </a:p>
          <a:p>
            <a:pPr algn="ctr"/>
            <a:r>
              <a:rPr lang="ru-RU" altLang="ru-RU" sz="3200" b="1" dirty="0" err="1" smtClean="0"/>
              <a:t>Барлығы неше</a:t>
            </a:r>
            <a:r>
              <a:rPr lang="ru-RU" altLang="ru-RU" sz="3200" b="1" dirty="0" smtClean="0"/>
              <a:t> </a:t>
            </a:r>
            <a:r>
              <a:rPr lang="ru-RU" altLang="ru-RU" sz="3200" b="1" dirty="0" err="1" smtClean="0"/>
              <a:t>адам</a:t>
            </a:r>
            <a:r>
              <a:rPr lang="ru-RU" altLang="ru-RU" sz="3200" b="1" dirty="0" smtClean="0"/>
              <a:t> </a:t>
            </a:r>
            <a:r>
              <a:rPr lang="ru-RU" altLang="ru-RU" sz="3200" b="1" dirty="0" err="1" smtClean="0"/>
              <a:t>саяхатқа шықты?</a:t>
            </a:r>
            <a:endParaRPr lang="ru-RU" sz="3200" b="1" dirty="0"/>
          </a:p>
        </p:txBody>
      </p:sp>
      <p:sp>
        <p:nvSpPr>
          <p:cNvPr id="10" name="Блок-схема: альтернативный процесс 9">
            <a:hlinkClick r:id="rId3" action="ppaction://hlinksldjump"/>
          </p:cNvPr>
          <p:cNvSpPr/>
          <p:nvPr/>
        </p:nvSpPr>
        <p:spPr>
          <a:xfrm>
            <a:off x="827584" y="4941168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Шарты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Блок-схема: альтернативный процесс 11">
            <a:hlinkClick r:id="rId4" action="ppaction://hlinksldjump"/>
          </p:cNvPr>
          <p:cNvSpPr/>
          <p:nvPr/>
        </p:nvSpPr>
        <p:spPr>
          <a:xfrm>
            <a:off x="827584" y="3068960"/>
            <a:ext cx="3528392" cy="936104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Сызбасы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Равнобедренный треугольник 13">
            <a:hlinkClick r:id="rId5" action="ppaction://hlinksldjump"/>
          </p:cNvPr>
          <p:cNvSpPr/>
          <p:nvPr/>
        </p:nvSpPr>
        <p:spPr>
          <a:xfrm>
            <a:off x="467544" y="548680"/>
            <a:ext cx="4248472" cy="1584176"/>
          </a:xfrm>
          <a:prstGeom prst="triangl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Жауабы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Умножение 14">
            <a:hlinkClick r:id="" action="ppaction://hlinkshowjump?jump=endshow"/>
          </p:cNvPr>
          <p:cNvSpPr/>
          <p:nvPr/>
        </p:nvSpPr>
        <p:spPr>
          <a:xfrm>
            <a:off x="179512" y="154264"/>
            <a:ext cx="432048" cy="432048"/>
          </a:xfrm>
          <a:prstGeom prst="mathMultiply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альтернативный процесс 10">
            <a:hlinkClick r:id="rId6" action="ppaction://hlinksldjump"/>
          </p:cNvPr>
          <p:cNvSpPr/>
          <p:nvPr/>
        </p:nvSpPr>
        <p:spPr>
          <a:xfrm>
            <a:off x="827584" y="4005064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Сұрағы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>
            <a:hlinkClick r:id="rId7" action="ppaction://hlinksldjump"/>
          </p:cNvPr>
          <p:cNvSpPr/>
          <p:nvPr/>
        </p:nvSpPr>
        <p:spPr>
          <a:xfrm>
            <a:off x="827584" y="2132856"/>
            <a:ext cx="3528392" cy="936104"/>
          </a:xfrm>
          <a:prstGeom prst="flowChartAlternate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Шешуі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08223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C5F27"/>
      </a:hlink>
      <a:folHlink>
        <a:srgbClr val="D7E3BC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269</Words>
  <Application>Microsoft Office PowerPoint</Application>
  <PresentationFormat>Экран (4:3)</PresentationFormat>
  <Paragraphs>103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Propisi</vt:lpstr>
      <vt:lpstr>Тема Office</vt:lpstr>
      <vt:lpstr>Слайд 1</vt:lpstr>
      <vt:lpstr>Слайд 2</vt:lpstr>
      <vt:lpstr>Слайд 3</vt:lpstr>
      <vt:lpstr>Слайд 4</vt:lpstr>
      <vt:lpstr>Есепті шығару алгоритмы</vt:lpstr>
      <vt:lpstr>Алгоритм арқылы есепті шығар.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Рефлексия -Бүгінгі сабақта не жайлы білдік? -Бүгінгі сабақ ұнады ма? -Бүгінгі сабақта тапсырма орындау барысында сен көмектестің бе? Әлде, саған көмектесті ме?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71</cp:revision>
  <dcterms:created xsi:type="dcterms:W3CDTF">2013-08-23T08:38:35Z</dcterms:created>
  <dcterms:modified xsi:type="dcterms:W3CDTF">2020-04-25T16:04:17Z</dcterms:modified>
</cp:coreProperties>
</file>