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67" r:id="rId7"/>
    <p:sldId id="279" r:id="rId8"/>
    <p:sldId id="269" r:id="rId9"/>
    <p:sldId id="270" r:id="rId10"/>
    <p:sldId id="271" r:id="rId11"/>
    <p:sldId id="272" r:id="rId12"/>
    <p:sldId id="273" r:id="rId13"/>
    <p:sldId id="285" r:id="rId14"/>
    <p:sldId id="287" r:id="rId15"/>
    <p:sldId id="283" r:id="rId16"/>
    <p:sldId id="286" r:id="rId17"/>
  </p:sldIdLst>
  <p:sldSz cx="9144000" cy="6858000" type="screen4x3"/>
  <p:notesSz cx="6858000" cy="9144000"/>
  <p:embeddedFontLst>
    <p:embeddedFont>
      <p:font typeface="Propisi" pitchFamily="66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C850"/>
    <a:srgbClr val="D88306"/>
    <a:srgbClr val="FF66CC"/>
    <a:srgbClr val="EDA413"/>
    <a:srgbClr val="CC0066"/>
    <a:srgbClr val="27704F"/>
    <a:srgbClr val="943294"/>
    <a:srgbClr val="7C4A78"/>
    <a:srgbClr val="CC66FF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88104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atyana-chulan.ucoz.ru/_fr/0/0304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770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Математикалық  марафон  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24744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              Теңдік                </a:t>
            </a: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            Қосынды </a:t>
            </a: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            Теңсіздік          </a:t>
            </a: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         Санды өрнек</a:t>
            </a: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              Айырма            </a:t>
            </a: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           Әріпті өрнек</a:t>
            </a: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              Теңдеу 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5" y="573898"/>
            <a:ext cx="43312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Сызбасы</a:t>
            </a: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altLang="ru-RU" sz="3600" dirty="0" smtClean="0"/>
              <a:t> </a:t>
            </a:r>
            <a:r>
              <a:rPr lang="ru-RU" altLang="ru-RU" sz="3600" dirty="0" err="1" smtClean="0"/>
              <a:t>Ересек</a:t>
            </a:r>
            <a:r>
              <a:rPr lang="ru-RU" altLang="ru-RU" sz="3600" dirty="0" smtClean="0"/>
              <a:t> </a:t>
            </a:r>
            <a:r>
              <a:rPr lang="ru-RU" altLang="ru-RU" sz="3600" dirty="0" err="1" smtClean="0"/>
              <a:t>адам</a:t>
            </a:r>
            <a:r>
              <a:rPr lang="ru-RU" altLang="ru-RU" sz="3600" dirty="0" smtClean="0"/>
              <a:t> - 7    </a:t>
            </a:r>
            <a:endParaRPr lang="ru-RU" altLang="ru-RU" sz="3600" dirty="0"/>
          </a:p>
          <a:p>
            <a:r>
              <a:rPr lang="ru-RU" altLang="ru-RU" sz="3600" dirty="0"/>
              <a:t> </a:t>
            </a:r>
            <a:r>
              <a:rPr lang="ru-RU" altLang="ru-RU" sz="3600" dirty="0" smtClean="0"/>
              <a:t>Бала -       12</a:t>
            </a:r>
            <a:endParaRPr lang="ru-RU" altLang="ru-RU" sz="3600" dirty="0"/>
          </a:p>
          <a:p>
            <a:pPr algn="ctr"/>
            <a:endParaRPr lang="ru-RU" sz="3200" b="1" dirty="0"/>
          </a:p>
          <a:p>
            <a:endParaRPr lang="ru-RU" sz="3200" b="1" dirty="0">
              <a:effectLst/>
            </a:endParaRPr>
          </a:p>
          <a:p>
            <a:pPr algn="ctr"/>
            <a:endParaRPr lang="ru-RU" altLang="ru-RU" sz="3200" b="1" dirty="0" smtClean="0"/>
          </a:p>
        </p:txBody>
      </p:sp>
      <p:cxnSp>
        <p:nvCxnSpPr>
          <p:cNvPr id="10" name="AutoShape 15"/>
          <p:cNvCxnSpPr>
            <a:cxnSpLocks noChangeShapeType="1"/>
          </p:cNvCxnSpPr>
          <p:nvPr/>
        </p:nvCxnSpPr>
        <p:spPr bwMode="auto">
          <a:xfrm>
            <a:off x="4499992" y="4220840"/>
            <a:ext cx="2520280" cy="248"/>
          </a:xfrm>
          <a:prstGeom prst="straightConnector1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6"/>
          <p:cNvCxnSpPr>
            <a:cxnSpLocks noChangeShapeType="1"/>
          </p:cNvCxnSpPr>
          <p:nvPr/>
        </p:nvCxnSpPr>
        <p:spPr bwMode="auto">
          <a:xfrm flipV="1">
            <a:off x="7020120" y="4220840"/>
            <a:ext cx="1872109" cy="248"/>
          </a:xfrm>
          <a:prstGeom prst="straightConnector1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utoShape 24"/>
          <p:cNvSpPr>
            <a:spLocks/>
          </p:cNvSpPr>
          <p:nvPr/>
        </p:nvSpPr>
        <p:spPr bwMode="auto">
          <a:xfrm rot="5400000">
            <a:off x="5544232" y="2800791"/>
            <a:ext cx="431800" cy="2520280"/>
          </a:xfrm>
          <a:prstGeom prst="leftBracket">
            <a:avLst>
              <a:gd name="adj" fmla="val 5698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5"/>
          <p:cNvSpPr>
            <a:spLocks/>
          </p:cNvSpPr>
          <p:nvPr/>
        </p:nvSpPr>
        <p:spPr bwMode="auto">
          <a:xfrm rot="5400000">
            <a:off x="7776119" y="3160470"/>
            <a:ext cx="360362" cy="1872359"/>
          </a:xfrm>
          <a:prstGeom prst="leftBracket">
            <a:avLst>
              <a:gd name="adj" fmla="val 466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ru-RU"/>
          </a:p>
        </p:txBody>
      </p:sp>
      <p:sp>
        <p:nvSpPr>
          <p:cNvPr id="14" name="AutoShape 27"/>
          <p:cNvSpPr>
            <a:spLocks/>
          </p:cNvSpPr>
          <p:nvPr/>
        </p:nvSpPr>
        <p:spPr bwMode="auto">
          <a:xfrm rot="5400000">
            <a:off x="6516674" y="2260050"/>
            <a:ext cx="359023" cy="4392588"/>
          </a:xfrm>
          <a:prstGeom prst="rightBracket">
            <a:avLst>
              <a:gd name="adj" fmla="val 1154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ru-RU"/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5148064" y="2874718"/>
            <a:ext cx="14401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5400" dirty="0" smtClean="0"/>
              <a:t> </a:t>
            </a:r>
            <a:r>
              <a:rPr lang="ru-RU" altLang="ru-RU" sz="3600" dirty="0" smtClean="0"/>
              <a:t>12 а.</a:t>
            </a:r>
            <a:endParaRPr lang="ru-RU" altLang="ru-RU" sz="5400" dirty="0"/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7668145" y="3198700"/>
            <a:ext cx="1152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600" dirty="0" smtClean="0"/>
              <a:t>7 а.</a:t>
            </a:r>
            <a:endParaRPr lang="ru-RU" altLang="ru-RU" sz="3600" dirty="0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6516216" y="4582869"/>
            <a:ext cx="1871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600" dirty="0" smtClean="0"/>
              <a:t>? (а)</a:t>
            </a:r>
            <a:endParaRPr lang="ru-RU" altLang="ru-RU" sz="3600" dirty="0"/>
          </a:p>
        </p:txBody>
      </p:sp>
      <p:pic>
        <p:nvPicPr>
          <p:cNvPr id="3076" name="Picture 4" descr="http://clipart.coolclips.com/480/vectors/tf05036/CoolClips_text026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1891150"/>
            <a:ext cx="360040" cy="1329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740352" y="1844824"/>
            <a:ext cx="1152128" cy="14401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 ?(а.)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3" name="Блок-схема: альтернативный процесс 32">
            <a:hlinkClick r:id="rId4" action="ppaction://hlinksldjump"/>
          </p:cNvPr>
          <p:cNvSpPr/>
          <p:nvPr/>
        </p:nvSpPr>
        <p:spPr>
          <a:xfrm>
            <a:off x="827584" y="4941168"/>
            <a:ext cx="3528392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Шарты</a:t>
            </a:r>
            <a:r>
              <a:rPr lang="ru-RU" sz="3600" dirty="0" smtClean="0">
                <a:solidFill>
                  <a:schemeClr val="tx1"/>
                </a:solidFill>
              </a:rPr>
              <a:t> 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5" name="Блок-схема: альтернативный процесс 34">
            <a:hlinkClick r:id="rId5" action="ppaction://hlinksldjump"/>
          </p:cNvPr>
          <p:cNvSpPr/>
          <p:nvPr/>
        </p:nvSpPr>
        <p:spPr>
          <a:xfrm>
            <a:off x="827584" y="3068960"/>
            <a:ext cx="3528392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Сызбасы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7" name="Равнобедренный треугольник 36">
            <a:hlinkClick r:id="rId6" action="ppaction://hlinksldjump"/>
          </p:cNvPr>
          <p:cNvSpPr/>
          <p:nvPr/>
        </p:nvSpPr>
        <p:spPr>
          <a:xfrm>
            <a:off x="467544" y="548680"/>
            <a:ext cx="4248472" cy="158417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Жауабы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8" name="Умножение 37">
            <a:hlinkClick r:id="" action="ppaction://hlinkshowjump?jump=endshow"/>
          </p:cNvPr>
          <p:cNvSpPr/>
          <p:nvPr/>
        </p:nvSpPr>
        <p:spPr>
          <a:xfrm>
            <a:off x="179512" y="154264"/>
            <a:ext cx="432048" cy="432048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альтернативный процесс 33">
            <a:hlinkClick r:id="rId7" action="ppaction://hlinksldjump"/>
          </p:cNvPr>
          <p:cNvSpPr/>
          <p:nvPr/>
        </p:nvSpPr>
        <p:spPr>
          <a:xfrm>
            <a:off x="827584" y="4005064"/>
            <a:ext cx="352839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Сұрағы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6" name="Блок-схема: альтернативный процесс 35">
            <a:hlinkClick r:id="rId8" action="ppaction://hlinksldjump"/>
          </p:cNvPr>
          <p:cNvSpPr/>
          <p:nvPr/>
        </p:nvSpPr>
        <p:spPr>
          <a:xfrm>
            <a:off x="827584" y="2132856"/>
            <a:ext cx="352839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Шешуі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014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1" y="548680"/>
            <a:ext cx="43204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</a:rPr>
              <a:t>Шешуі:</a:t>
            </a:r>
            <a:endParaRPr lang="ru-RU" sz="3200" b="1" dirty="0"/>
          </a:p>
          <a:p>
            <a:endParaRPr lang="ru-RU" sz="3200" b="1" dirty="0">
              <a:effectLst/>
            </a:endParaRPr>
          </a:p>
          <a:p>
            <a:pPr algn="ctr"/>
            <a:endParaRPr lang="ru-RU" altLang="ru-RU" sz="32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554674" y="1628800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altLang="ru-RU" sz="3600" dirty="0" smtClean="0"/>
              <a:t>12+7=19 (а.)</a:t>
            </a:r>
            <a:endParaRPr lang="ru-RU" altLang="ru-RU" sz="3600" dirty="0"/>
          </a:p>
        </p:txBody>
      </p:sp>
      <p:sp>
        <p:nvSpPr>
          <p:cNvPr id="19" name="Блок-схема: альтернативный процесс 18">
            <a:hlinkClick r:id="rId3" action="ppaction://hlinksldjump"/>
          </p:cNvPr>
          <p:cNvSpPr/>
          <p:nvPr/>
        </p:nvSpPr>
        <p:spPr>
          <a:xfrm>
            <a:off x="827584" y="4941168"/>
            <a:ext cx="3528392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Шарты</a:t>
            </a:r>
            <a:r>
              <a:rPr lang="ru-RU" sz="3600" dirty="0" smtClean="0">
                <a:solidFill>
                  <a:schemeClr val="tx1"/>
                </a:solidFill>
              </a:rPr>
              <a:t> 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1" name="Блок-схема: альтернативный процесс 20">
            <a:hlinkClick r:id="rId4" action="ppaction://hlinksldjump"/>
          </p:cNvPr>
          <p:cNvSpPr/>
          <p:nvPr/>
        </p:nvSpPr>
        <p:spPr>
          <a:xfrm>
            <a:off x="827584" y="3068960"/>
            <a:ext cx="3528392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Сызбасы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3" name="Равнобедренный треугольник 22">
            <a:hlinkClick r:id="rId5" action="ppaction://hlinksldjump"/>
          </p:cNvPr>
          <p:cNvSpPr/>
          <p:nvPr/>
        </p:nvSpPr>
        <p:spPr>
          <a:xfrm>
            <a:off x="467544" y="548680"/>
            <a:ext cx="4248472" cy="158417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Жауабы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2" name="Умножение 31">
            <a:hlinkClick r:id="" action="ppaction://hlinkshowjump?jump=endshow"/>
          </p:cNvPr>
          <p:cNvSpPr/>
          <p:nvPr/>
        </p:nvSpPr>
        <p:spPr>
          <a:xfrm>
            <a:off x="179512" y="154264"/>
            <a:ext cx="432048" cy="432048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альтернативный процесс 19">
            <a:hlinkClick r:id="rId6" action="ppaction://hlinksldjump"/>
          </p:cNvPr>
          <p:cNvSpPr/>
          <p:nvPr/>
        </p:nvSpPr>
        <p:spPr>
          <a:xfrm>
            <a:off x="827584" y="4005064"/>
            <a:ext cx="352839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Сұрағы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2" name="Блок-схема: альтернативный процесс 21">
            <a:hlinkClick r:id="rId7" action="ppaction://hlinksldjump"/>
          </p:cNvPr>
          <p:cNvSpPr/>
          <p:nvPr/>
        </p:nvSpPr>
        <p:spPr>
          <a:xfrm>
            <a:off x="827584" y="2132856"/>
            <a:ext cx="352839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Шешуі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user\Desktop\IMG-20200302-WA0041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l="36000" r="9401" b="3801"/>
          <a:stretch>
            <a:fillRect/>
          </a:stretch>
        </p:blipFill>
        <p:spPr bwMode="auto">
          <a:xfrm rot="16200000">
            <a:off x="5166922" y="2186006"/>
            <a:ext cx="3293256" cy="4195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3916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1" y="548680"/>
            <a:ext cx="43204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Жауабы</a:t>
            </a:r>
            <a:r>
              <a:rPr lang="ru-RU" sz="3200" b="1" dirty="0" smtClean="0">
                <a:solidFill>
                  <a:srgbClr val="C00000"/>
                </a:solidFill>
              </a:rPr>
              <a:t> : 19 </a:t>
            </a:r>
            <a:r>
              <a:rPr lang="ru-RU" sz="3200" b="1" dirty="0" err="1" smtClean="0">
                <a:solidFill>
                  <a:srgbClr val="C00000"/>
                </a:solidFill>
              </a:rPr>
              <a:t>адам</a:t>
            </a:r>
            <a:endParaRPr lang="ru-RU" sz="3200" b="1" dirty="0"/>
          </a:p>
          <a:p>
            <a:endParaRPr lang="ru-RU" sz="3200" b="1" dirty="0">
              <a:effectLst/>
            </a:endParaRPr>
          </a:p>
          <a:p>
            <a:pPr algn="ctr"/>
            <a:endParaRPr lang="ru-RU" altLang="ru-RU" sz="3200" b="1" dirty="0" smtClean="0"/>
          </a:p>
        </p:txBody>
      </p:sp>
      <p:sp>
        <p:nvSpPr>
          <p:cNvPr id="11" name="Блок-схема: альтернативный процесс 10">
            <a:hlinkClick r:id="rId3" action="ppaction://hlinksldjump"/>
          </p:cNvPr>
          <p:cNvSpPr/>
          <p:nvPr/>
        </p:nvSpPr>
        <p:spPr>
          <a:xfrm>
            <a:off x="827584" y="4941168"/>
            <a:ext cx="3528392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Шарты</a:t>
            </a:r>
            <a:r>
              <a:rPr lang="ru-RU" sz="3600" dirty="0" smtClean="0">
                <a:solidFill>
                  <a:schemeClr val="tx1"/>
                </a:solidFill>
              </a:rPr>
              <a:t> 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>
            <a:hlinkClick r:id="rId4" action="ppaction://hlinksldjump"/>
          </p:cNvPr>
          <p:cNvSpPr/>
          <p:nvPr/>
        </p:nvSpPr>
        <p:spPr>
          <a:xfrm>
            <a:off x="827584" y="3068960"/>
            <a:ext cx="3528392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Сызбасы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Равнобедренный треугольник 14">
            <a:hlinkClick r:id="rId5" action="ppaction://hlinksldjump"/>
          </p:cNvPr>
          <p:cNvSpPr/>
          <p:nvPr/>
        </p:nvSpPr>
        <p:spPr>
          <a:xfrm>
            <a:off x="467544" y="548680"/>
            <a:ext cx="4248472" cy="158417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Жауабы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179512" y="154264"/>
            <a:ext cx="432048" cy="432048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>
            <a:hlinkClick r:id="rId6" action="ppaction://hlinksldjump"/>
          </p:cNvPr>
          <p:cNvSpPr/>
          <p:nvPr/>
        </p:nvSpPr>
        <p:spPr>
          <a:xfrm>
            <a:off x="827584" y="4005064"/>
            <a:ext cx="352839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Сұрағы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>
            <a:hlinkClick r:id="rId7" action="ppaction://hlinksldjump"/>
          </p:cNvPr>
          <p:cNvSpPr/>
          <p:nvPr/>
        </p:nvSpPr>
        <p:spPr>
          <a:xfrm>
            <a:off x="827584" y="2132856"/>
            <a:ext cx="352839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Шешуі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7" name="Picture 2" descr="C:\Users\user\Desktop\IMG-20200302-WA0041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l="36000" r="9401" b="3801"/>
          <a:stretch>
            <a:fillRect/>
          </a:stretch>
        </p:blipFill>
        <p:spPr bwMode="auto">
          <a:xfrm rot="16200000">
            <a:off x="5166922" y="2186006"/>
            <a:ext cx="3293256" cy="4195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8027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285852" y="1357298"/>
            <a:ext cx="6715172" cy="271464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Топтық жұмыс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285852" y="1357298"/>
            <a:ext cx="6715172" cy="271464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714480" y="2071678"/>
            <a:ext cx="6072230" cy="1149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b="1" i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Дәптермен   жұмыс</a:t>
            </a:r>
            <a:endParaRPr lang="ru-RU" sz="4800" b="1" i="1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s://c7.hotpng.com/preview/647/747/679/hot-air-balloon-cartoon-drawing-clip-art-balloon.jpg"/>
          <p:cNvPicPr>
            <a:picLocks noChangeAspect="1" noChangeArrowheads="1"/>
          </p:cNvPicPr>
          <p:nvPr/>
        </p:nvPicPr>
        <p:blipFill>
          <a:blip r:embed="rId3" cstate="print"/>
          <a:srcRect r="-2224" b="14554"/>
          <a:stretch>
            <a:fillRect/>
          </a:stretch>
        </p:blipFill>
        <p:spPr bwMode="auto">
          <a:xfrm>
            <a:off x="611560" y="548680"/>
            <a:ext cx="1728192" cy="2376264"/>
          </a:xfrm>
          <a:prstGeom prst="rect">
            <a:avLst/>
          </a:prstGeom>
          <a:noFill/>
        </p:spPr>
      </p:pic>
      <p:pic>
        <p:nvPicPr>
          <p:cNvPr id="5" name="Picture 2" descr="https://c7.hotpng.com/preview/647/747/679/hot-air-balloon-cartoon-drawing-clip-art-balloon.jpg"/>
          <p:cNvPicPr>
            <a:picLocks noChangeAspect="1" noChangeArrowheads="1"/>
          </p:cNvPicPr>
          <p:nvPr/>
        </p:nvPicPr>
        <p:blipFill>
          <a:blip r:embed="rId3" cstate="print"/>
          <a:srcRect r="-2224" b="14555"/>
          <a:stretch>
            <a:fillRect/>
          </a:stretch>
        </p:blipFill>
        <p:spPr bwMode="auto">
          <a:xfrm>
            <a:off x="2627784" y="548680"/>
            <a:ext cx="1728192" cy="2376264"/>
          </a:xfrm>
          <a:prstGeom prst="rect">
            <a:avLst/>
          </a:prstGeom>
          <a:noFill/>
        </p:spPr>
      </p:pic>
      <p:pic>
        <p:nvPicPr>
          <p:cNvPr id="6" name="Picture 2" descr="https://c7.hotpng.com/preview/647/747/679/hot-air-balloon-cartoon-drawing-clip-art-balloon.jpg"/>
          <p:cNvPicPr>
            <a:picLocks noChangeAspect="1" noChangeArrowheads="1"/>
          </p:cNvPicPr>
          <p:nvPr/>
        </p:nvPicPr>
        <p:blipFill>
          <a:blip r:embed="rId3" cstate="print"/>
          <a:srcRect b="14554"/>
          <a:stretch>
            <a:fillRect/>
          </a:stretch>
        </p:blipFill>
        <p:spPr bwMode="auto">
          <a:xfrm>
            <a:off x="4716016" y="548680"/>
            <a:ext cx="1690595" cy="2376264"/>
          </a:xfrm>
          <a:prstGeom prst="rect">
            <a:avLst/>
          </a:prstGeom>
          <a:noFill/>
        </p:spPr>
      </p:pic>
      <p:pic>
        <p:nvPicPr>
          <p:cNvPr id="7" name="Picture 2" descr="https://c7.hotpng.com/preview/647/747/679/hot-air-balloon-cartoon-drawing-clip-art-balloon.jpg"/>
          <p:cNvPicPr>
            <a:picLocks noChangeAspect="1" noChangeArrowheads="1"/>
          </p:cNvPicPr>
          <p:nvPr/>
        </p:nvPicPr>
        <p:blipFill>
          <a:blip r:embed="rId3" cstate="print"/>
          <a:srcRect b="14554"/>
          <a:stretch>
            <a:fillRect/>
          </a:stretch>
        </p:blipFill>
        <p:spPr bwMode="auto">
          <a:xfrm>
            <a:off x="6732240" y="548680"/>
            <a:ext cx="1690595" cy="2376264"/>
          </a:xfrm>
          <a:prstGeom prst="rect">
            <a:avLst/>
          </a:prstGeom>
          <a:noFill/>
        </p:spPr>
      </p:pic>
      <p:pic>
        <p:nvPicPr>
          <p:cNvPr id="8" name="Picture 2" descr="https://c7.hotpng.com/preview/647/747/679/hot-air-balloon-cartoon-drawing-clip-art-balloon.jpg"/>
          <p:cNvPicPr>
            <a:picLocks noChangeAspect="1" noChangeArrowheads="1"/>
          </p:cNvPicPr>
          <p:nvPr/>
        </p:nvPicPr>
        <p:blipFill>
          <a:blip r:embed="rId4" cstate="print"/>
          <a:srcRect l="34075" t="85445" r="31851"/>
          <a:stretch>
            <a:fillRect/>
          </a:stretch>
        </p:blipFill>
        <p:spPr bwMode="auto">
          <a:xfrm>
            <a:off x="251521" y="4725144"/>
            <a:ext cx="2304255" cy="1512168"/>
          </a:xfrm>
          <a:prstGeom prst="rect">
            <a:avLst/>
          </a:prstGeom>
          <a:noFill/>
        </p:spPr>
      </p:pic>
      <p:pic>
        <p:nvPicPr>
          <p:cNvPr id="9" name="Picture 2" descr="https://c7.hotpng.com/preview/647/747/679/hot-air-balloon-cartoon-drawing-clip-art-balloon.jpg"/>
          <p:cNvPicPr>
            <a:picLocks noChangeAspect="1" noChangeArrowheads="1"/>
          </p:cNvPicPr>
          <p:nvPr/>
        </p:nvPicPr>
        <p:blipFill>
          <a:blip r:embed="rId4" cstate="print"/>
          <a:srcRect l="34075" t="85445" r="31851"/>
          <a:stretch>
            <a:fillRect/>
          </a:stretch>
        </p:blipFill>
        <p:spPr bwMode="auto">
          <a:xfrm>
            <a:off x="4427984" y="5157192"/>
            <a:ext cx="2337682" cy="1440160"/>
          </a:xfrm>
          <a:prstGeom prst="rect">
            <a:avLst/>
          </a:prstGeom>
          <a:noFill/>
        </p:spPr>
      </p:pic>
      <p:pic>
        <p:nvPicPr>
          <p:cNvPr id="10" name="Picture 2" descr="https://c7.hotpng.com/preview/647/747/679/hot-air-balloon-cartoon-drawing-clip-art-balloon.jpg"/>
          <p:cNvPicPr>
            <a:picLocks noChangeAspect="1" noChangeArrowheads="1"/>
          </p:cNvPicPr>
          <p:nvPr/>
        </p:nvPicPr>
        <p:blipFill>
          <a:blip r:embed="rId4" cstate="print"/>
          <a:srcRect l="34075" t="85445" r="31851"/>
          <a:stretch>
            <a:fillRect/>
          </a:stretch>
        </p:blipFill>
        <p:spPr bwMode="auto">
          <a:xfrm>
            <a:off x="2267744" y="3356992"/>
            <a:ext cx="2678698" cy="1728192"/>
          </a:xfrm>
          <a:prstGeom prst="rect">
            <a:avLst/>
          </a:prstGeom>
          <a:noFill/>
        </p:spPr>
      </p:pic>
      <p:pic>
        <p:nvPicPr>
          <p:cNvPr id="11" name="Picture 2" descr="https://c7.hotpng.com/preview/647/747/679/hot-air-balloon-cartoon-drawing-clip-art-balloon.jpg"/>
          <p:cNvPicPr>
            <a:picLocks noChangeAspect="1" noChangeArrowheads="1"/>
          </p:cNvPicPr>
          <p:nvPr/>
        </p:nvPicPr>
        <p:blipFill>
          <a:blip r:embed="rId4" cstate="print"/>
          <a:srcRect l="34075" t="85445" r="31851"/>
          <a:stretch>
            <a:fillRect/>
          </a:stretch>
        </p:blipFill>
        <p:spPr bwMode="auto">
          <a:xfrm>
            <a:off x="5949540" y="3573016"/>
            <a:ext cx="2688334" cy="16561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3569" y="1268760"/>
            <a:ext cx="15121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/>
              <a:t>1. Шарты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1268760"/>
            <a:ext cx="15121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/>
              <a:t>2. Сұрағы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1268760"/>
            <a:ext cx="15121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/>
              <a:t>3. Шешуі 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1268760"/>
            <a:ext cx="158417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/>
              <a:t>4. Жауабы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5229200"/>
            <a:ext cx="151216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/>
              <a:t>Жауабы: </a:t>
            </a:r>
            <a:r>
              <a:rPr lang="en-US" sz="2000" dirty="0" smtClean="0"/>
              <a:t>___</a:t>
            </a:r>
          </a:p>
          <a:p>
            <a:r>
              <a:rPr lang="en-US" sz="2000" dirty="0" smtClean="0"/>
              <a:t>c</a:t>
            </a:r>
            <a:r>
              <a:rPr lang="kk-KZ" sz="2000" dirty="0" smtClean="0"/>
              <a:t>ағат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3789041"/>
            <a:ext cx="136815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Саяхатшы </a:t>
            </a:r>
          </a:p>
          <a:p>
            <a:r>
              <a:rPr lang="kk-KZ" dirty="0" smtClean="0"/>
              <a:t>жолда</a:t>
            </a:r>
          </a:p>
          <a:p>
            <a:r>
              <a:rPr lang="kk-KZ" dirty="0" smtClean="0"/>
              <a:t>неше сағат</a:t>
            </a:r>
          </a:p>
          <a:p>
            <a:r>
              <a:rPr lang="kk-KZ" dirty="0" smtClean="0"/>
              <a:t>болды?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372200" y="3789040"/>
            <a:ext cx="172819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Саяхатшы </a:t>
            </a:r>
          </a:p>
          <a:p>
            <a:r>
              <a:rPr lang="kk-KZ" dirty="0" smtClean="0"/>
              <a:t>15 сағат автобуспен</a:t>
            </a:r>
          </a:p>
          <a:p>
            <a:r>
              <a:rPr lang="kk-KZ" dirty="0" smtClean="0"/>
              <a:t> және 4 сағат</a:t>
            </a:r>
          </a:p>
          <a:p>
            <a:r>
              <a:rPr lang="kk-KZ" dirty="0" smtClean="0"/>
              <a:t> жаяу жүрді.</a:t>
            </a:r>
            <a:endParaRPr lang="ru-RU" dirty="0"/>
          </a:p>
        </p:txBody>
      </p:sp>
      <p:cxnSp>
        <p:nvCxnSpPr>
          <p:cNvPr id="19" name="AutoShape 15"/>
          <p:cNvCxnSpPr>
            <a:cxnSpLocks noChangeShapeType="1"/>
          </p:cNvCxnSpPr>
          <p:nvPr/>
        </p:nvCxnSpPr>
        <p:spPr bwMode="auto">
          <a:xfrm>
            <a:off x="4788024" y="5661248"/>
            <a:ext cx="100811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15"/>
          <p:cNvCxnSpPr>
            <a:cxnSpLocks noChangeShapeType="1"/>
          </p:cNvCxnSpPr>
          <p:nvPr/>
        </p:nvCxnSpPr>
        <p:spPr bwMode="auto">
          <a:xfrm>
            <a:off x="5796136" y="5661248"/>
            <a:ext cx="288032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5004048" y="5229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15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796136" y="5229200"/>
            <a:ext cx="37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4</a:t>
            </a:r>
            <a:endParaRPr lang="ru-RU" dirty="0"/>
          </a:p>
        </p:txBody>
      </p:sp>
      <p:sp>
        <p:nvSpPr>
          <p:cNvPr id="29" name="Правая фигурная скобка 28"/>
          <p:cNvSpPr/>
          <p:nvPr/>
        </p:nvSpPr>
        <p:spPr>
          <a:xfrm rot="5400000" flipV="1">
            <a:off x="5159320" y="5365649"/>
            <a:ext cx="543648" cy="1278862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292080" y="6237312"/>
            <a:ext cx="43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?</a:t>
            </a:r>
            <a:endParaRPr lang="ru-RU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691680" y="1772816"/>
            <a:ext cx="4608512" cy="2088232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7" idx="0"/>
          </p:cNvCxnSpPr>
          <p:nvPr/>
        </p:nvCxnSpPr>
        <p:spPr>
          <a:xfrm>
            <a:off x="3419872" y="1700808"/>
            <a:ext cx="36004" cy="2088233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508104" y="1772816"/>
            <a:ext cx="0" cy="3528392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051720" y="1700808"/>
            <a:ext cx="5544616" cy="360040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atyana-chulan.ucoz.ru/_fr/0/03048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1928826"/>
          </a:xfrm>
        </p:spPr>
        <p:txBody>
          <a:bodyPr>
            <a:noAutofit/>
          </a:bodyPr>
          <a:lstStyle/>
          <a:p>
            <a:pPr algn="l"/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b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-Бүгінгі сабақта не жайлы білдік?</a:t>
            </a:r>
            <a:b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-Бүгінгі сабақ ұнады ма?</a:t>
            </a:r>
            <a:b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-Бүгінгі сабақта тапсырма орындау барысында сен көмектестің бе? Әлде, саған көмектесті ме?</a:t>
            </a:r>
            <a:b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3214686"/>
            <a:ext cx="6814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істік  баспалдағы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918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764704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solidFill>
                  <a:schemeClr val="bg1"/>
                </a:solidFill>
                <a:latin typeface="Propisi" pitchFamily="66" charset="0"/>
                <a:cs typeface="Times New Roman" pitchFamily="18" charset="0"/>
              </a:rPr>
              <a:t>Наурыздың    3 – і</a:t>
            </a:r>
            <a:endParaRPr lang="en-US" sz="4400" dirty="0" smtClean="0">
              <a:solidFill>
                <a:schemeClr val="bg1"/>
              </a:solidFill>
              <a:latin typeface="Propisi" pitchFamily="66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Propisi" pitchFamily="66" charset="0"/>
                <a:cs typeface="Times New Roman" pitchFamily="18" charset="0"/>
              </a:rPr>
              <a:t>  </a:t>
            </a:r>
            <a:r>
              <a:rPr lang="kk-KZ" sz="4400" dirty="0" smtClean="0">
                <a:solidFill>
                  <a:schemeClr val="bg1"/>
                </a:solidFill>
                <a:latin typeface="Propisi" pitchFamily="66" charset="0"/>
                <a:cs typeface="Times New Roman" pitchFamily="18" charset="0"/>
              </a:rPr>
              <a:t>Сынып  жұмысы</a:t>
            </a:r>
            <a:endParaRPr lang="ru-RU" sz="4400" dirty="0">
              <a:solidFill>
                <a:schemeClr val="bg1"/>
              </a:solidFill>
              <a:latin typeface="Propisi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620688"/>
            <a:ext cx="77048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X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+ 7 =10     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    3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= 10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   10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= 7      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– 3 = 7    </a:t>
            </a:r>
            <a:endParaRPr lang="kk-KZ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979579721"/>
          <p:cNvPicPr>
            <a:picLocks noChangeAspect="1" noChangeArrowheads="1"/>
          </p:cNvPicPr>
          <p:nvPr/>
        </p:nvPicPr>
        <p:blipFill>
          <a:blip r:embed="rId3" cstate="print"/>
          <a:srcRect l="7812" t="10416" r="8593" b="9375"/>
          <a:stretch>
            <a:fillRect/>
          </a:stretch>
        </p:blipFill>
        <p:spPr bwMode="auto">
          <a:xfrm>
            <a:off x="1115616" y="620688"/>
            <a:ext cx="70723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764704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solidFill>
                  <a:schemeClr val="bg1"/>
                </a:solidFill>
                <a:latin typeface="Propisi" pitchFamily="66" charset="0"/>
                <a:cs typeface="Times New Roman" pitchFamily="18" charset="0"/>
              </a:rPr>
              <a:t>Наурыздың    3 – і</a:t>
            </a:r>
            <a:endParaRPr lang="en-US" sz="4400" dirty="0" smtClean="0">
              <a:solidFill>
                <a:schemeClr val="bg1"/>
              </a:solidFill>
              <a:latin typeface="Propisi" pitchFamily="66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Propisi" pitchFamily="66" charset="0"/>
                <a:cs typeface="Times New Roman" pitchFamily="18" charset="0"/>
              </a:rPr>
              <a:t>  </a:t>
            </a:r>
            <a:r>
              <a:rPr lang="kk-KZ" sz="4400" dirty="0" smtClean="0">
                <a:solidFill>
                  <a:schemeClr val="bg1"/>
                </a:solidFill>
                <a:latin typeface="Propisi" pitchFamily="66" charset="0"/>
                <a:cs typeface="Times New Roman" pitchFamily="18" charset="0"/>
              </a:rPr>
              <a:t>Сынып  жұмысы</a:t>
            </a:r>
            <a:endParaRPr lang="ru-RU" sz="4400" dirty="0">
              <a:solidFill>
                <a:schemeClr val="bg1"/>
              </a:solidFill>
              <a:latin typeface="Propisi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636912"/>
            <a:ext cx="5184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err="1" smtClean="0">
                <a:solidFill>
                  <a:schemeClr val="bg1"/>
                </a:solidFill>
                <a:latin typeface="Propisi" pitchFamily="66" charset="0"/>
                <a:cs typeface="Times New Roman" pitchFamily="18" charset="0"/>
              </a:rPr>
              <a:t>Есеп</a:t>
            </a:r>
            <a:r>
              <a:rPr lang="ru-RU" sz="6600" dirty="0" smtClean="0">
                <a:solidFill>
                  <a:schemeClr val="bg1"/>
                </a:solidFill>
                <a:latin typeface="Propisi" pitchFamily="66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66" charset="0"/>
                <a:cs typeface="Times New Roman" pitchFamily="18" charset="0"/>
              </a:rPr>
              <a:t>дегеніміз</a:t>
            </a:r>
            <a:r>
              <a:rPr lang="ru-RU" sz="6600" dirty="0" smtClean="0">
                <a:solidFill>
                  <a:schemeClr val="bg1"/>
                </a:solidFill>
                <a:latin typeface="Propisi" pitchFamily="66" charset="0"/>
                <a:cs typeface="Times New Roman" pitchFamily="18" charset="0"/>
              </a:rPr>
              <a:t> не?</a:t>
            </a:r>
            <a:endParaRPr lang="ru-RU" sz="6600" dirty="0">
              <a:solidFill>
                <a:schemeClr val="bg1"/>
              </a:solidFill>
              <a:latin typeface="Propisi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556792"/>
            <a:ext cx="8892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есептің не екенін білетін 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боласың;</a:t>
            </a:r>
          </a:p>
          <a:p>
            <a:r>
              <a:rPr lang="kk-KZ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есепке сәйкес сызбаны</a:t>
            </a:r>
          </a:p>
          <a:p>
            <a:r>
              <a:rPr lang="kk-KZ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таңдап үйренесің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720080"/>
          </a:xfrm>
        </p:spPr>
        <p:txBody>
          <a:bodyPr>
            <a:no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Есепті шығару алгоритмы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Есепті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оқы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Есепте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Есептің сұрағын анықта.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Есептің шартын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Есепті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шығар.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Жауабын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237312"/>
            <a:ext cx="648072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047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0081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Алгоритм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арқылы есепті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шығар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484784"/>
            <a:ext cx="8483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/>
              <a:t>7 ересек адам мен 12 бала қысқы саяхатқа шықты. Барлығы неше адам саяхатқа шықты?</a:t>
            </a:r>
            <a:endParaRPr lang="ru-RU" sz="3600" b="1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237312"/>
            <a:ext cx="648072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IMG-20200302-WA00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000" r="9401" b="3801"/>
          <a:stretch>
            <a:fillRect/>
          </a:stretch>
        </p:blipFill>
        <p:spPr bwMode="auto">
          <a:xfrm rot="16200000">
            <a:off x="2901155" y="1787477"/>
            <a:ext cx="3340576" cy="6047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011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>
            <a:hlinkClick r:id="rId2" action="ppaction://hlinksldjump"/>
          </p:cNvPr>
          <p:cNvSpPr/>
          <p:nvPr/>
        </p:nvSpPr>
        <p:spPr>
          <a:xfrm>
            <a:off x="827584" y="4941168"/>
            <a:ext cx="3528392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>
            <a:hlinkClick r:id="rId3" action="ppaction://hlinksldjump"/>
          </p:cNvPr>
          <p:cNvSpPr/>
          <p:nvPr/>
        </p:nvSpPr>
        <p:spPr>
          <a:xfrm>
            <a:off x="827584" y="3068960"/>
            <a:ext cx="3528392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Сызбасы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>
            <a:hlinkClick r:id="rId4" action="ppaction://hlinksldjump"/>
          </p:cNvPr>
          <p:cNvSpPr/>
          <p:nvPr/>
        </p:nvSpPr>
        <p:spPr>
          <a:xfrm>
            <a:off x="467544" y="548680"/>
            <a:ext cx="4248472" cy="158417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Жауабы 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179512" y="154264"/>
            <a:ext cx="432048" cy="432048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>
            <a:hlinkClick r:id="rId5" action="ppaction://hlinksldjump"/>
          </p:cNvPr>
          <p:cNvSpPr/>
          <p:nvPr/>
        </p:nvSpPr>
        <p:spPr>
          <a:xfrm>
            <a:off x="827584" y="4005064"/>
            <a:ext cx="352839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Сұрағы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>
            <a:hlinkClick r:id="rId6" action="ppaction://hlinksldjump"/>
          </p:cNvPr>
          <p:cNvSpPr/>
          <p:nvPr/>
        </p:nvSpPr>
        <p:spPr>
          <a:xfrm>
            <a:off x="827584" y="2132856"/>
            <a:ext cx="352839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Шешуі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IMG-20200302-WA0041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36000" r="9401" b="3801"/>
          <a:stretch>
            <a:fillRect/>
          </a:stretch>
        </p:blipFill>
        <p:spPr bwMode="auto">
          <a:xfrm rot="16200000">
            <a:off x="5166922" y="2186006"/>
            <a:ext cx="3293256" cy="4195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4295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1" y="548680"/>
            <a:ext cx="43204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Есептің шарты</a:t>
            </a:r>
            <a:r>
              <a:rPr lang="ru-RU" sz="3200" b="1" dirty="0" smtClean="0">
                <a:solidFill>
                  <a:srgbClr val="C00000"/>
                </a:solidFill>
              </a:rPr>
              <a:t>  –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бізге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белгілісі</a:t>
            </a:r>
            <a:r>
              <a:rPr lang="ru-RU" sz="3200" b="1" dirty="0" smtClean="0"/>
              <a:t> .</a:t>
            </a:r>
          </a:p>
          <a:p>
            <a:endParaRPr lang="ru-RU" sz="3200" b="1" dirty="0">
              <a:effectLst/>
            </a:endParaRPr>
          </a:p>
          <a:p>
            <a:pPr algn="ctr"/>
            <a:endParaRPr lang="ru-RU" altLang="ru-RU" sz="3200" b="1" dirty="0" smtClean="0"/>
          </a:p>
          <a:p>
            <a:pPr algn="ctr"/>
            <a:r>
              <a:rPr lang="ru-RU" altLang="ru-RU" sz="3200" b="1" dirty="0" err="1" smtClean="0"/>
              <a:t>Ересек</a:t>
            </a:r>
            <a:r>
              <a:rPr lang="ru-RU" altLang="ru-RU" sz="3200" b="1" dirty="0" smtClean="0"/>
              <a:t> </a:t>
            </a:r>
            <a:r>
              <a:rPr lang="ru-RU" altLang="ru-RU" sz="3200" b="1" dirty="0" err="1" smtClean="0"/>
              <a:t>адам</a:t>
            </a:r>
            <a:r>
              <a:rPr lang="ru-RU" altLang="ru-RU" sz="3200" b="1" dirty="0" smtClean="0"/>
              <a:t>- 7, </a:t>
            </a:r>
          </a:p>
          <a:p>
            <a:pPr algn="ctr"/>
            <a:r>
              <a:rPr lang="ru-RU" altLang="ru-RU" sz="3200" b="1" dirty="0" smtClean="0"/>
              <a:t>Бала </a:t>
            </a:r>
            <a:r>
              <a:rPr lang="ru-RU" altLang="ru-RU" sz="3200" b="1" dirty="0"/>
              <a:t>- </a:t>
            </a:r>
            <a:r>
              <a:rPr lang="ru-RU" altLang="ru-RU" sz="3200" b="1" dirty="0" smtClean="0"/>
              <a:t>12.</a:t>
            </a:r>
            <a:endParaRPr lang="ru-RU" sz="3200" b="1" dirty="0">
              <a:effectLst/>
            </a:endParaRPr>
          </a:p>
        </p:txBody>
      </p:sp>
      <p:sp>
        <p:nvSpPr>
          <p:cNvPr id="10" name="Блок-схема: альтернативный процесс 9">
            <a:hlinkClick r:id="rId3" action="ppaction://hlinksldjump"/>
          </p:cNvPr>
          <p:cNvSpPr/>
          <p:nvPr/>
        </p:nvSpPr>
        <p:spPr>
          <a:xfrm>
            <a:off x="827584" y="4941168"/>
            <a:ext cx="3528392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Шарты</a:t>
            </a:r>
            <a:r>
              <a:rPr lang="ru-RU" sz="3600" dirty="0" smtClean="0">
                <a:solidFill>
                  <a:schemeClr val="tx1"/>
                </a:solidFill>
              </a:rPr>
              <a:t> 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>
            <a:hlinkClick r:id="rId4" action="ppaction://hlinksldjump"/>
          </p:cNvPr>
          <p:cNvSpPr/>
          <p:nvPr/>
        </p:nvSpPr>
        <p:spPr>
          <a:xfrm>
            <a:off x="827584" y="3068960"/>
            <a:ext cx="3528392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Сызбасы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Равнобедренный треугольник 13">
            <a:hlinkClick r:id="rId5" action="ppaction://hlinksldjump"/>
          </p:cNvPr>
          <p:cNvSpPr/>
          <p:nvPr/>
        </p:nvSpPr>
        <p:spPr>
          <a:xfrm>
            <a:off x="467544" y="548680"/>
            <a:ext cx="4248472" cy="158417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Жауабы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179512" y="154264"/>
            <a:ext cx="432048" cy="432048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>
            <a:hlinkClick r:id="rId6" action="ppaction://hlinksldjump"/>
          </p:cNvPr>
          <p:cNvSpPr/>
          <p:nvPr/>
        </p:nvSpPr>
        <p:spPr>
          <a:xfrm>
            <a:off x="827584" y="4005064"/>
            <a:ext cx="352839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Сұрағы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>
            <a:hlinkClick r:id="rId7" action="ppaction://hlinksldjump"/>
          </p:cNvPr>
          <p:cNvSpPr/>
          <p:nvPr/>
        </p:nvSpPr>
        <p:spPr>
          <a:xfrm>
            <a:off x="827584" y="2132856"/>
            <a:ext cx="352839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Шешуі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203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1" y="548680"/>
            <a:ext cx="43204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Есептің сұрағы </a:t>
            </a:r>
            <a:r>
              <a:rPr lang="ru-RU" sz="3200" b="1" dirty="0" smtClean="0">
                <a:solidFill>
                  <a:srgbClr val="C00000"/>
                </a:solidFill>
              </a:rPr>
              <a:t>–  </a:t>
            </a:r>
            <a:r>
              <a:rPr lang="ru-RU" sz="3200" b="1" dirty="0" err="1" smtClean="0"/>
              <a:t>нені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білуіміз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керек</a:t>
            </a:r>
            <a:r>
              <a:rPr lang="ru-RU" sz="3200" b="1" dirty="0" smtClean="0"/>
              <a:t> .</a:t>
            </a:r>
            <a:endParaRPr lang="ru-RU" sz="3200" b="1" dirty="0"/>
          </a:p>
          <a:p>
            <a:endParaRPr lang="ru-RU" sz="3200" b="1" dirty="0">
              <a:effectLst/>
            </a:endParaRPr>
          </a:p>
          <a:p>
            <a:pPr algn="ctr"/>
            <a:endParaRPr lang="ru-RU" altLang="ru-RU" sz="3200" b="1" dirty="0" smtClean="0"/>
          </a:p>
          <a:p>
            <a:pPr algn="ctr"/>
            <a:r>
              <a:rPr lang="ru-RU" altLang="ru-RU" sz="3200" b="1" dirty="0" err="1" smtClean="0"/>
              <a:t>Барлығы неше</a:t>
            </a:r>
            <a:r>
              <a:rPr lang="ru-RU" altLang="ru-RU" sz="3200" b="1" dirty="0" smtClean="0"/>
              <a:t> </a:t>
            </a:r>
            <a:r>
              <a:rPr lang="ru-RU" altLang="ru-RU" sz="3200" b="1" dirty="0" err="1" smtClean="0"/>
              <a:t>адам</a:t>
            </a:r>
            <a:r>
              <a:rPr lang="ru-RU" altLang="ru-RU" sz="3200" b="1" dirty="0" smtClean="0"/>
              <a:t> </a:t>
            </a:r>
            <a:r>
              <a:rPr lang="ru-RU" altLang="ru-RU" sz="3200" b="1" dirty="0" err="1" smtClean="0"/>
              <a:t>саяхатқа шықты?</a:t>
            </a:r>
            <a:endParaRPr lang="ru-RU" sz="3200" b="1" dirty="0"/>
          </a:p>
        </p:txBody>
      </p:sp>
      <p:sp>
        <p:nvSpPr>
          <p:cNvPr id="10" name="Блок-схема: альтернативный процесс 9">
            <a:hlinkClick r:id="rId3" action="ppaction://hlinksldjump"/>
          </p:cNvPr>
          <p:cNvSpPr/>
          <p:nvPr/>
        </p:nvSpPr>
        <p:spPr>
          <a:xfrm>
            <a:off x="827584" y="4941168"/>
            <a:ext cx="3528392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Шарты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>
            <a:hlinkClick r:id="rId4" action="ppaction://hlinksldjump"/>
          </p:cNvPr>
          <p:cNvSpPr/>
          <p:nvPr/>
        </p:nvSpPr>
        <p:spPr>
          <a:xfrm>
            <a:off x="827584" y="3068960"/>
            <a:ext cx="3528392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Сызбасы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Равнобедренный треугольник 13">
            <a:hlinkClick r:id="rId5" action="ppaction://hlinksldjump"/>
          </p:cNvPr>
          <p:cNvSpPr/>
          <p:nvPr/>
        </p:nvSpPr>
        <p:spPr>
          <a:xfrm>
            <a:off x="467544" y="548680"/>
            <a:ext cx="4248472" cy="158417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Жауабы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179512" y="154264"/>
            <a:ext cx="432048" cy="432048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>
            <a:hlinkClick r:id="rId6" action="ppaction://hlinksldjump"/>
          </p:cNvPr>
          <p:cNvSpPr/>
          <p:nvPr/>
        </p:nvSpPr>
        <p:spPr>
          <a:xfrm>
            <a:off x="827584" y="4005064"/>
            <a:ext cx="352839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Сұрағы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>
            <a:hlinkClick r:id="rId7" action="ppaction://hlinksldjump"/>
          </p:cNvPr>
          <p:cNvSpPr/>
          <p:nvPr/>
        </p:nvSpPr>
        <p:spPr>
          <a:xfrm>
            <a:off x="827584" y="2132856"/>
            <a:ext cx="352839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Шешуі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822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5F27"/>
      </a:hlink>
      <a:folHlink>
        <a:srgbClr val="D7E3BC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269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Propisi</vt:lpstr>
      <vt:lpstr>Тема Office</vt:lpstr>
      <vt:lpstr>Слайд 1</vt:lpstr>
      <vt:lpstr>Слайд 2</vt:lpstr>
      <vt:lpstr>Слайд 3</vt:lpstr>
      <vt:lpstr>Слайд 4</vt:lpstr>
      <vt:lpstr>Есепті шығару алгоритмы</vt:lpstr>
      <vt:lpstr>Алгоритм арқылы есепті шығар.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Рефлексия -Бүгінгі сабақта не жайлы білдік? -Бүгінгі сабақ ұнады ма? -Бүгінгі сабақта тапсырма орындау барысында сен көмектестің бе? Әлде, саған көмектесті ме?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71</cp:revision>
  <dcterms:created xsi:type="dcterms:W3CDTF">2013-08-23T08:38:35Z</dcterms:created>
  <dcterms:modified xsi:type="dcterms:W3CDTF">2020-04-25T16:04:17Z</dcterms:modified>
</cp:coreProperties>
</file>