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61" r:id="rId3"/>
    <p:sldId id="265" r:id="rId4"/>
    <p:sldId id="273" r:id="rId5"/>
    <p:sldId id="267" r:id="rId6"/>
    <p:sldId id="274" r:id="rId7"/>
    <p:sldId id="277" r:id="rId8"/>
    <p:sldId id="281" r:id="rId9"/>
    <p:sldId id="27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37020E2-3279-49BF-883D-47D6D00D2F5B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339C1D0-B4D4-4160-AC12-1FE237C06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20E2-3279-49BF-883D-47D6D00D2F5B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C1D0-B4D4-4160-AC12-1FE237C06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20E2-3279-49BF-883D-47D6D00D2F5B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C1D0-B4D4-4160-AC12-1FE237C06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20E2-3279-49BF-883D-47D6D00D2F5B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C1D0-B4D4-4160-AC12-1FE237C06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20E2-3279-49BF-883D-47D6D00D2F5B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C1D0-B4D4-4160-AC12-1FE237C06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20E2-3279-49BF-883D-47D6D00D2F5B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C1D0-B4D4-4160-AC12-1FE237C068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20E2-3279-49BF-883D-47D6D00D2F5B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C1D0-B4D4-4160-AC12-1FE237C068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20E2-3279-49BF-883D-47D6D00D2F5B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C1D0-B4D4-4160-AC12-1FE237C06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20E2-3279-49BF-883D-47D6D00D2F5B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C1D0-B4D4-4160-AC12-1FE237C06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37020E2-3279-49BF-883D-47D6D00D2F5B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339C1D0-B4D4-4160-AC12-1FE237C06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37020E2-3279-49BF-883D-47D6D00D2F5B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339C1D0-B4D4-4160-AC12-1FE237C06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37020E2-3279-49BF-883D-47D6D00D2F5B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339C1D0-B4D4-4160-AC12-1FE237C06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&#1089;&#1077;&#1088;&#1075;&#1080;&#1090;&#1091;%20&#1089;&#1072;&#1090;&#1080;.mp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&#1089;&#1077;&#1088;&#1075;&#1110;&#1090;&#1091;%20&#1089;&#1241;&#1090;&#1110;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Математика </a:t>
            </a:r>
            <a:br>
              <a:rPr lang="kk-KZ" dirty="0" smtClean="0"/>
            </a:br>
            <a:r>
              <a:rPr lang="kk-KZ" dirty="0" smtClean="0"/>
              <a:t>2 сынып</a:t>
            </a:r>
            <a:endParaRPr lang="ru-RU" dirty="0"/>
          </a:p>
        </p:txBody>
      </p:sp>
      <p:pic>
        <p:nvPicPr>
          <p:cNvPr id="5" name="Picture 5" descr="48018309_eedbb66f8b9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49900" y="2852936"/>
            <a:ext cx="418486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Тақырыбы:</a:t>
            </a:r>
          </a:p>
          <a:p>
            <a:pPr algn="ctr"/>
            <a:r>
              <a:rPr lang="kk-KZ" sz="28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Табиғатты қорғаймыз.</a:t>
            </a:r>
          </a:p>
          <a:p>
            <a:pPr algn="ctr"/>
            <a:r>
              <a:rPr lang="kk-KZ" sz="28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Тиімді есептеу</a:t>
            </a:r>
            <a:endParaRPr lang="ru-RU" sz="2800" b="1" cap="none" spc="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 rot="21418716">
            <a:off x="2255982" y="5003384"/>
            <a:ext cx="42258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/>
              <a:t>Өткізген:Көбенсай орта мектебінің </a:t>
            </a:r>
          </a:p>
          <a:p>
            <a:r>
              <a:rPr lang="kk-KZ" b="1" dirty="0"/>
              <a:t> </a:t>
            </a:r>
            <a:r>
              <a:rPr lang="kk-KZ" b="1" dirty="0" smtClean="0"/>
              <a:t>               </a:t>
            </a:r>
            <a:r>
              <a:rPr lang="kk-KZ" dirty="0" smtClean="0"/>
              <a:t>бастауыш сынып мұғалімі </a:t>
            </a:r>
          </a:p>
          <a:p>
            <a:r>
              <a:rPr lang="kk-KZ" i="1" dirty="0" smtClean="0"/>
              <a:t>Болатова Самал Жанболатовна</a:t>
            </a:r>
            <a:endParaRPr lang="ru-RU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124744"/>
            <a:ext cx="5864532" cy="1296144"/>
          </a:xfrm>
        </p:spPr>
        <p:txBody>
          <a:bodyPr>
            <a:normAutofit/>
          </a:bodyPr>
          <a:lstStyle/>
          <a:p>
            <a:r>
              <a:rPr lang="kk-KZ" sz="3600" dirty="0" smtClean="0"/>
              <a:t>Сабақтың оқыту мақсаттары: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3068960"/>
            <a:ext cx="6196405" cy="2654108"/>
          </a:xfrm>
        </p:spPr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2.1.2.3 Қосудың ауыстырымдылық, терімділік қасиеттерін/көбейтудің ауыстырымдылық қасиетін тиімді есептеулер жүргізу үшін қолдану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 descr="48018309_eedbb66f8b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ертикальный свиток 8"/>
          <p:cNvSpPr/>
          <p:nvPr/>
        </p:nvSpPr>
        <p:spPr>
          <a:xfrm>
            <a:off x="-468560" y="0"/>
            <a:ext cx="9721080" cy="6857999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kk-KZ" sz="3200" dirty="0" smtClean="0">
                <a:solidFill>
                  <a:srgbClr val="92D050"/>
                </a:solidFill>
              </a:rPr>
              <a:t>                                                       </a:t>
            </a:r>
            <a:endParaRPr lang="ru-RU" sz="3200" dirty="0">
              <a:solidFill>
                <a:srgbClr val="92D05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kk-KZ" dirty="0"/>
              <a:t>1</a:t>
            </a:r>
            <a:r>
              <a:rPr lang="kk-KZ" dirty="0" smtClean="0"/>
              <a:t>.Тапсырма</a:t>
            </a:r>
            <a:br>
              <a:rPr lang="kk-KZ" dirty="0" smtClean="0"/>
            </a:b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Сырым мен Әлия Қазақстанның көрікті жерлерін аралап қайтты.Есептеудің тиімді тәсілмен орында.Өрнектердің мәнін өсу ретімен ата.Сонда бұл орындарда қандай ретпен болғанын анықтайсың.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552728" cy="47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ертикальный свиток 8"/>
          <p:cNvSpPr/>
          <p:nvPr/>
        </p:nvSpPr>
        <p:spPr>
          <a:xfrm>
            <a:off x="-468560" y="0"/>
            <a:ext cx="9721080" cy="6857999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kk-KZ" sz="3200" dirty="0" smtClean="0">
                <a:solidFill>
                  <a:srgbClr val="92D050"/>
                </a:solidFill>
              </a:rPr>
              <a:t>                                                       </a:t>
            </a:r>
            <a:endParaRPr lang="ru-RU" sz="3200" dirty="0">
              <a:solidFill>
                <a:srgbClr val="92D05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340768"/>
            <a:ext cx="6965245" cy="360040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2.Тапсырма</a:t>
            </a:r>
            <a:br>
              <a:rPr lang="kk-KZ" dirty="0" smtClean="0"/>
            </a:br>
            <a:r>
              <a:rPr lang="kk-KZ" sz="3100" i="1" dirty="0" smtClean="0">
                <a:solidFill>
                  <a:srgbClr val="FF0000"/>
                </a:solidFill>
              </a:rPr>
              <a:t>Салыстыр</a:t>
            </a:r>
            <a:endParaRPr lang="ru-RU" sz="3100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dirty="0" smtClean="0"/>
              <a:t>             6</a:t>
            </a:r>
            <a:r>
              <a:rPr lang="en-US" dirty="0" smtClean="0"/>
              <a:t> ∙ 4 * 7 ∙ 4</a:t>
            </a:r>
          </a:p>
          <a:p>
            <a:pPr marL="0" indent="0">
              <a:buNone/>
            </a:pPr>
            <a:r>
              <a:rPr lang="kk-KZ" dirty="0" smtClean="0"/>
              <a:t>             </a:t>
            </a:r>
            <a:r>
              <a:rPr lang="en-US" dirty="0" smtClean="0"/>
              <a:t>4 </a:t>
            </a:r>
            <a:r>
              <a:rPr lang="en-US" dirty="0"/>
              <a:t>∙ </a:t>
            </a:r>
            <a:r>
              <a:rPr lang="en-US" dirty="0" smtClean="0"/>
              <a:t>9 </a:t>
            </a:r>
            <a:r>
              <a:rPr lang="en-US" dirty="0"/>
              <a:t>* </a:t>
            </a:r>
            <a:r>
              <a:rPr lang="en-US" dirty="0" smtClean="0"/>
              <a:t>9 ∙ </a:t>
            </a:r>
            <a:r>
              <a:rPr lang="en-US" dirty="0"/>
              <a:t>4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</a:t>
            </a:r>
            <a:r>
              <a:rPr lang="kk-KZ" dirty="0" smtClean="0"/>
              <a:t>    </a:t>
            </a:r>
            <a:r>
              <a:rPr lang="en-US" dirty="0" smtClean="0"/>
              <a:t>24</a:t>
            </a:r>
            <a:r>
              <a:rPr lang="kk-KZ" dirty="0" smtClean="0"/>
              <a:t> </a:t>
            </a:r>
            <a:r>
              <a:rPr lang="en-US" dirty="0" smtClean="0"/>
              <a:t>:</a:t>
            </a:r>
            <a:r>
              <a:rPr lang="kk-KZ" dirty="0" smtClean="0"/>
              <a:t> </a:t>
            </a:r>
            <a:r>
              <a:rPr lang="en-US" dirty="0" smtClean="0"/>
              <a:t>4  * </a:t>
            </a:r>
            <a:r>
              <a:rPr lang="kk-KZ" dirty="0" smtClean="0"/>
              <a:t>(24 – 4) : 5</a:t>
            </a:r>
          </a:p>
          <a:p>
            <a:pPr marL="0" indent="0">
              <a:buNone/>
            </a:pPr>
            <a:r>
              <a:rPr lang="kk-KZ" dirty="0"/>
              <a:t> </a:t>
            </a:r>
            <a:r>
              <a:rPr lang="kk-KZ" dirty="0" smtClean="0"/>
              <a:t>                    16 : 4 ∙ 2 * 18 : 2</a:t>
            </a:r>
          </a:p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r>
              <a:rPr lang="kk-KZ" dirty="0" smtClean="0"/>
              <a:t>                            32 : 4 + 5 * 2 ∙ 4 + 16</a:t>
            </a:r>
          </a:p>
          <a:p>
            <a:pPr marL="0" indent="0">
              <a:buNone/>
            </a:pPr>
            <a:r>
              <a:rPr lang="kk-KZ" dirty="0"/>
              <a:t> </a:t>
            </a:r>
            <a:r>
              <a:rPr lang="kk-KZ" dirty="0" smtClean="0"/>
              <a:t>                           45 – 12 : 4 * 12 : 3 + 9     </a:t>
            </a:r>
            <a:endParaRPr lang="ru-RU" dirty="0"/>
          </a:p>
        </p:txBody>
      </p:sp>
      <p:pic>
        <p:nvPicPr>
          <p:cNvPr id="10" name="Picture 5" descr="48018309_eedbb66f8b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577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lated image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2" descr="Image result for ÑÐ¸Ð· Ð¼Ð¸Ð½ÑÑÐºÐ° ÑÐ¿Ð¾ÑÑ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196752"/>
            <a:ext cx="6381750" cy="47244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03848" y="548680"/>
            <a:ext cx="29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Сергіту сәті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ертикальный свиток 8"/>
          <p:cNvSpPr/>
          <p:nvPr/>
        </p:nvSpPr>
        <p:spPr>
          <a:xfrm>
            <a:off x="-441383" y="-171400"/>
            <a:ext cx="9721080" cy="6857999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kk-KZ" sz="3200" dirty="0" smtClean="0">
                <a:solidFill>
                  <a:srgbClr val="92D050"/>
                </a:solidFill>
              </a:rPr>
              <a:t>                                                       </a:t>
            </a:r>
            <a:endParaRPr lang="ru-RU" sz="3200" dirty="0">
              <a:solidFill>
                <a:srgbClr val="92D05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171400"/>
            <a:ext cx="6965245" cy="806363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3.Тапсырма</a:t>
            </a: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Есептерді шығар.Кері есептер құрастырып,оларды шығар.</a:t>
            </a:r>
            <a:endParaRPr lang="ru-RU" sz="2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6196013" cy="254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5"/>
          <a:stretch/>
        </p:blipFill>
        <p:spPr bwMode="auto">
          <a:xfrm>
            <a:off x="1835696" y="3896750"/>
            <a:ext cx="6336704" cy="219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185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68205" y="4968527"/>
            <a:ext cx="8694613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Сенбілікке 8 ересек адам шықты,ал балалардың саны олардан 3 есе артық.Сенбілікке барлығы неше адам шықты?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kk-KZ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750" y="1198800"/>
            <a:ext cx="8280400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а) Шағын зауытта 45 кг тыңайтқыш 9 қапшыққа салынды.Әр қапшыққа неше килограмм тыңайтқыштан салынды?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051050" y="2060575"/>
            <a:ext cx="2744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38080" y="2987675"/>
            <a:ext cx="8280400" cy="1815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ә) Саябақты көгалдандыру үшін әрқайсысында 9-дан 4 қатар қайың және әрқайсысында 8- ден 3 қатар үйіңкі көшеті отырғызылды.Барлығы неше көшет отырғызылды?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2843213" y="3716338"/>
            <a:ext cx="5832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k-KZ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dirty="0"/>
          </a:p>
        </p:txBody>
      </p:sp>
      <p:pic>
        <p:nvPicPr>
          <p:cNvPr id="7187" name="Picture 9" descr="14">
            <a:hlinkClick r:id="" action="ppaction://hlinkshowjump?jump=nextslide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213"/>
            <a:ext cx="53975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9" descr="14">
            <a:hlinkClick r:id="" action="ppaction://hlinkshowjump?jump=nextslide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4" y="2704306"/>
            <a:ext cx="53975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9" descr="14">
            <a:hlinkClick r:id="" action="ppaction://hlinkshowjump?jump=nextslide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994"/>
            <a:ext cx="53975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28062" y="200548"/>
            <a:ext cx="2894126" cy="64633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4.Тапсырма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278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3" grpId="0" animBg="1"/>
      <p:bldP spid="7" grpId="0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Аршаты\Desktop\Математ сын. тыс жумыстар\Картинкалар\гулду рам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76375" y="1803589"/>
            <a:ext cx="6480175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3200" b="1" i="1" dirty="0">
                <a:solidFill>
                  <a:srgbClr val="C00000"/>
                </a:solidFill>
                <a:latin typeface="KZ Decor"/>
                <a:cs typeface="Times New Roman" pitchFamily="18" charset="0"/>
              </a:rPr>
              <a:t>1</a:t>
            </a:r>
            <a:r>
              <a:rPr lang="en-US" sz="3200" b="1" i="1" dirty="0">
                <a:solidFill>
                  <a:srgbClr val="C00000"/>
                </a:solidFill>
                <a:latin typeface="KZ Decor"/>
                <a:cs typeface="Times New Roman" pitchFamily="18" charset="0"/>
              </a:rPr>
              <a:t>. </a:t>
            </a:r>
            <a:r>
              <a:rPr lang="ru-RU" sz="3200" b="1" i="1" dirty="0">
                <a:solidFill>
                  <a:srgbClr val="C00000"/>
                </a:solidFill>
                <a:latin typeface="KZ Decor"/>
                <a:cs typeface="Times New Roman" pitchFamily="18" charset="0"/>
              </a:rPr>
              <a:t>Мен </a:t>
            </a:r>
            <a:r>
              <a:rPr lang="ru-RU" sz="3200" b="1" i="1" dirty="0" err="1">
                <a:solidFill>
                  <a:srgbClr val="C00000"/>
                </a:solidFill>
                <a:latin typeface="KZ Decor"/>
                <a:cs typeface="Times New Roman" pitchFamily="18" charset="0"/>
              </a:rPr>
              <a:t>бүгін</a:t>
            </a:r>
            <a:r>
              <a:rPr lang="ru-RU" sz="3200" b="1" i="1" dirty="0">
                <a:solidFill>
                  <a:srgbClr val="C00000"/>
                </a:solidFill>
                <a:latin typeface="KZ Decor"/>
                <a:cs typeface="Times New Roman" pitchFamily="18" charset="0"/>
              </a:rPr>
              <a:t> не </a:t>
            </a:r>
            <a:r>
              <a:rPr lang="ru-RU" sz="3200" b="1" i="1" dirty="0" err="1">
                <a:solidFill>
                  <a:srgbClr val="C00000"/>
                </a:solidFill>
                <a:latin typeface="KZ Decor"/>
                <a:cs typeface="Times New Roman" pitchFamily="18" charset="0"/>
              </a:rPr>
              <a:t>үйрендім</a:t>
            </a:r>
            <a:r>
              <a:rPr lang="ru-RU" sz="3200" b="1" i="1" dirty="0">
                <a:solidFill>
                  <a:srgbClr val="C00000"/>
                </a:solidFill>
                <a:latin typeface="KZ Decor"/>
                <a:cs typeface="Times New Roman" pitchFamily="18" charset="0"/>
              </a:rPr>
              <a:t>?</a:t>
            </a:r>
            <a:endParaRPr lang="ru-RU" sz="3200" dirty="0">
              <a:solidFill>
                <a:srgbClr val="C00000"/>
              </a:solidFill>
              <a:latin typeface="KZ Decor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3200" b="1" i="1" dirty="0">
                <a:solidFill>
                  <a:srgbClr val="C00000"/>
                </a:solidFill>
                <a:latin typeface="KZ Decor"/>
                <a:cs typeface="Times New Roman" pitchFamily="18" charset="0"/>
              </a:rPr>
              <a:t>2. Не </a:t>
            </a:r>
            <a:r>
              <a:rPr lang="ru-RU" sz="3200" b="1" i="1" dirty="0" err="1">
                <a:solidFill>
                  <a:srgbClr val="C00000"/>
                </a:solidFill>
                <a:latin typeface="KZ Decor"/>
                <a:cs typeface="Times New Roman" pitchFamily="18" charset="0"/>
              </a:rPr>
              <a:t>ұнады</a:t>
            </a:r>
            <a:r>
              <a:rPr lang="ru-RU" sz="3200" b="1" i="1" dirty="0">
                <a:solidFill>
                  <a:srgbClr val="C00000"/>
                </a:solidFill>
                <a:latin typeface="KZ Decor"/>
                <a:cs typeface="Times New Roman" pitchFamily="18" charset="0"/>
              </a:rPr>
              <a:t>?</a:t>
            </a:r>
            <a:endParaRPr lang="ru-RU" sz="3200" dirty="0">
              <a:solidFill>
                <a:srgbClr val="C00000"/>
              </a:solidFill>
              <a:latin typeface="KZ Decor"/>
            </a:endParaRPr>
          </a:p>
          <a:p>
            <a:pPr eaLnBrk="0" hangingPunct="0">
              <a:defRPr/>
            </a:pPr>
            <a:r>
              <a:rPr lang="ru-RU" sz="3200" b="1" i="1" dirty="0">
                <a:solidFill>
                  <a:srgbClr val="C00000"/>
                </a:solidFill>
                <a:latin typeface="KZ Decor"/>
                <a:cs typeface="Times New Roman" pitchFamily="18" charset="0"/>
              </a:rPr>
              <a:t>3. </a:t>
            </a:r>
            <a:r>
              <a:rPr lang="ru-RU" sz="3200" b="1" i="1" dirty="0" err="1">
                <a:solidFill>
                  <a:srgbClr val="C00000"/>
                </a:solidFill>
                <a:latin typeface="KZ Decor"/>
                <a:cs typeface="Times New Roman" pitchFamily="18" charset="0"/>
              </a:rPr>
              <a:t>Ұнамаған</a:t>
            </a:r>
            <a:r>
              <a:rPr lang="ru-RU" sz="3200" b="1" i="1" dirty="0">
                <a:solidFill>
                  <a:srgbClr val="C00000"/>
                </a:solidFill>
                <a:latin typeface="KZ Decor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KZ Decor"/>
                <a:cs typeface="Times New Roman" pitchFamily="18" charset="0"/>
              </a:rPr>
              <a:t>жер</a:t>
            </a:r>
            <a:r>
              <a:rPr lang="ru-RU" sz="3200" b="1" i="1" dirty="0">
                <a:solidFill>
                  <a:srgbClr val="C00000"/>
                </a:solidFill>
                <a:latin typeface="KZ Decor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KZ Decor"/>
                <a:cs typeface="Times New Roman" pitchFamily="18" charset="0"/>
              </a:rPr>
              <a:t>болды</a:t>
            </a:r>
            <a:r>
              <a:rPr lang="ru-RU" sz="3200" b="1" i="1" dirty="0">
                <a:solidFill>
                  <a:srgbClr val="C00000"/>
                </a:solidFill>
                <a:latin typeface="KZ Decor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C00000"/>
                </a:solidFill>
                <a:latin typeface="KZ Decor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C00000"/>
                </a:solidFill>
                <a:latin typeface="KZ Decor"/>
                <a:cs typeface="Times New Roman" pitchFamily="18" charset="0"/>
              </a:rPr>
              <a:t>ма</a:t>
            </a:r>
            <a:r>
              <a:rPr lang="ru-RU" sz="3200" b="1" i="1" dirty="0" smtClean="0">
                <a:solidFill>
                  <a:srgbClr val="C00000"/>
                </a:solidFill>
                <a:latin typeface="KZ Decor"/>
                <a:cs typeface="Times New Roman" pitchFamily="18" charset="0"/>
              </a:rPr>
              <a:t>?</a:t>
            </a:r>
            <a:endParaRPr lang="ru-RU" sz="3200" dirty="0">
              <a:solidFill>
                <a:srgbClr val="C00000"/>
              </a:solidFill>
              <a:latin typeface="KZ Decor"/>
            </a:endParaRPr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53958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5121" name="Объект 1"/>
          <p:cNvPicPr>
            <a:picLocks noChangeArrowheads="1"/>
          </p:cNvPicPr>
          <p:nvPr/>
        </p:nvPicPr>
        <p:blipFill>
          <a:blip r:embed="rId3"/>
          <a:srcRect l="-500" t="-3050" r="-427" b="-3050"/>
          <a:stretch>
            <a:fillRect/>
          </a:stretch>
        </p:blipFill>
        <p:spPr bwMode="auto">
          <a:xfrm rot="20906169">
            <a:off x="1655763" y="4056142"/>
            <a:ext cx="5832475" cy="9112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6630" name="Rectangle 3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k-KZ" altLang="ru-RU" sz="1600">
                <a:cs typeface="Times New Roman" pitchFamily="18" charset="0"/>
              </a:rPr>
              <a:t/>
            </a:r>
            <a:br>
              <a:rPr lang="kk-KZ" altLang="ru-RU" sz="1600">
                <a:cs typeface="Times New Roman" pitchFamily="18" charset="0"/>
              </a:rPr>
            </a:br>
            <a:endParaRPr lang="kk-KZ" alt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788498" y="638770"/>
            <a:ext cx="35670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3600" b="1" i="1" u="sng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Кері байланыс</a:t>
            </a:r>
            <a:endParaRPr lang="ru-RU" sz="3600" b="1" i="1" u="sng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86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слайд фон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" y="-243408"/>
            <a:ext cx="9155430" cy="71014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3" name="Прямоугольник 2"/>
          <p:cNvSpPr/>
          <p:nvPr/>
        </p:nvSpPr>
        <p:spPr>
          <a:xfrm>
            <a:off x="3851920" y="980728"/>
            <a:ext cx="4392488" cy="1754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kk-KZ" sz="3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kk-KZ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бет, </a:t>
            </a:r>
          </a:p>
          <a:p>
            <a:pPr algn="ctr"/>
            <a:r>
              <a:rPr lang="kk-KZ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5-есеп </a:t>
            </a:r>
          </a:p>
          <a:p>
            <a:pPr algn="ctr"/>
            <a:r>
              <a:rPr lang="kk-KZ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Баған түрінде есепте 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Үй тапсырмасы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Картинки по запросу күнделі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55894">
            <a:off x="791230" y="1088390"/>
            <a:ext cx="23622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583265" y="3546928"/>
            <a:ext cx="1034143" cy="5987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45+29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49791" y="5095998"/>
            <a:ext cx="1034143" cy="5987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100-45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70709" y="5080232"/>
            <a:ext cx="1034143" cy="5987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62-29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48164" y="3546928"/>
            <a:ext cx="1034143" cy="5987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59+27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2201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754</TotalTime>
  <Words>201</Words>
  <Application>Microsoft Office PowerPoint</Application>
  <PresentationFormat>Экран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Математика  2 сынып</vt:lpstr>
      <vt:lpstr>Сабақтың оқыту мақсаттары:</vt:lpstr>
      <vt:lpstr>1.Тапсырма Сырым мен Әлия Қазақстанның көрікті жерлерін аралап қайтты.Есептеудің тиімді тәсілмен орында.Өрнектердің мәнін өсу ретімен ата.Сонда бұл орындарда қандай ретпен болғанын анықтайсың.</vt:lpstr>
      <vt:lpstr>2.Тапсырма Салыстыр</vt:lpstr>
      <vt:lpstr>Презентация PowerPoint</vt:lpstr>
      <vt:lpstr>3.Тапсырма. Есептерді шығар.Кері есептер құрастырып,оларды шығар.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Акмарал Кенесовна</dc:creator>
  <cp:lastModifiedBy>Админ</cp:lastModifiedBy>
  <cp:revision>32</cp:revision>
  <dcterms:created xsi:type="dcterms:W3CDTF">2017-05-14T10:01:31Z</dcterms:created>
  <dcterms:modified xsi:type="dcterms:W3CDTF">2020-04-24T14:55:59Z</dcterms:modified>
</cp:coreProperties>
</file>