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679" r:id="rId2"/>
    <p:sldMasterId id="2147483680" r:id="rId3"/>
  </p:sldMasterIdLst>
  <p:notesMasterIdLst>
    <p:notesMasterId r:id="rId20"/>
  </p:notesMasterIdLst>
  <p:sldIdLst>
    <p:sldId id="256" r:id="rId4"/>
    <p:sldId id="272" r:id="rId5"/>
    <p:sldId id="257" r:id="rId6"/>
    <p:sldId id="260" r:id="rId7"/>
    <p:sldId id="273" r:id="rId8"/>
    <p:sldId id="274" r:id="rId9"/>
    <p:sldId id="275" r:id="rId10"/>
    <p:sldId id="276" r:id="rId11"/>
    <p:sldId id="280" r:id="rId12"/>
    <p:sldId id="281" r:id="rId13"/>
    <p:sldId id="282" r:id="rId14"/>
    <p:sldId id="285" r:id="rId15"/>
    <p:sldId id="287" r:id="rId16"/>
    <p:sldId id="267" r:id="rId17"/>
    <p:sldId id="258" r:id="rId18"/>
    <p:sldId id="268" r:id="rId19"/>
  </p:sldIdLst>
  <p:sldSz cx="9144000" cy="5143500" type="screen16x9"/>
  <p:notesSz cx="6858000" cy="9144000"/>
  <p:embeddedFontLst>
    <p:embeddedFont>
      <p:font typeface="PT Sans Caption" charset="-52"/>
      <p:regular r:id="rId21"/>
      <p:bold r:id="rId22"/>
    </p:embeddedFont>
    <p:embeddedFont>
      <p:font typeface="Open Sans" charset="0"/>
      <p:regular r:id="rId23"/>
      <p:bold r:id="rId24"/>
      <p:italic r:id="rId25"/>
      <p:boldItalic r:id="rId26"/>
    </p:embeddedFont>
    <p:embeddedFont>
      <p:font typeface="Comfortaa" charset="0"/>
      <p:regular r:id="rId27"/>
      <p:bold r:id="rId28"/>
    </p:embeddedFont>
    <p:embeddedFont>
      <p:font typeface="Calibri" pitchFamily="3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2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-594" y="-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5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1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3622306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63cb03381d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25" name="Google Shape;125;g63cb03381d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g63cb03381d_4_0:notes"/>
          <p:cNvSpPr txBox="1"/>
          <p:nvPr/>
        </p:nvSpPr>
        <p:spPr>
          <a:xfrm>
            <a:off x="3884612" y="868521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ru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*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43657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633b27b56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633b27b56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686151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633b27b56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633b27b56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4561913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633b27b56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633b27b56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7377356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633b27b56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633b27b56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742420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63cb03381d_4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63cb03381d_4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850693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633b27b56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633b27b56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19971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633b27b56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633b27b56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8584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633b27b56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633b27b56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0874960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633b27b56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633b27b56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6262059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633b27b56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633b27b56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9016805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633b27b56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633b27b56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8334523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633b27b56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633b27b56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1521943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633b27b56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633b27b56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91697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8"/>
          <p:cNvPicPr preferRelativeResize="0"/>
          <p:nvPr/>
        </p:nvPicPr>
        <p:blipFill rotWithShape="1">
          <a:blip r:embed="rId2">
            <a:alphaModFix/>
          </a:blip>
          <a:srcRect t="43955" b="43956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4050" y="248875"/>
            <a:ext cx="2779549" cy="70587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8"/>
          <p:cNvSpPr txBox="1"/>
          <p:nvPr/>
        </p:nvSpPr>
        <p:spPr>
          <a:xfrm>
            <a:off x="5902475" y="4684250"/>
            <a:ext cx="31269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ru" sz="700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© Bilim Media Group 2011–2019</a:t>
            </a:r>
            <a:endParaRPr sz="700">
              <a:solidFill>
                <a:srgbClr val="00B050"/>
              </a:solidFill>
              <a:latin typeface="PT Sans Caption"/>
              <a:ea typeface="PT Sans Caption"/>
              <a:cs typeface="PT Sans Caption"/>
              <a:sym typeface="PT Sans Captio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ru" sz="700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 Барлық құқықтары қорғалған.</a:t>
            </a:r>
            <a:endParaRPr sz="700" b="1">
              <a:solidFill>
                <a:srgbClr val="00B050"/>
              </a:solidFill>
              <a:latin typeface="PT Sans Caption"/>
              <a:ea typeface="PT Sans Caption"/>
              <a:cs typeface="PT Sans Caption"/>
              <a:sym typeface="PT Sans Captio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700">
              <a:solidFill>
                <a:srgbClr val="00B050"/>
              </a:solidFill>
              <a:latin typeface="PT Sans Caption"/>
              <a:ea typeface="PT Sans Caption"/>
              <a:cs typeface="PT Sans Caption"/>
              <a:sym typeface="PT Sans Caption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700">
              <a:solidFill>
                <a:srgbClr val="00B050"/>
              </a:solidFill>
              <a:latin typeface="PT Sans Caption"/>
              <a:ea typeface="PT Sans Caption"/>
              <a:cs typeface="PT Sans Caption"/>
              <a:sym typeface="PT Sans Caption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30"/>
          <p:cNvPicPr preferRelativeResize="0"/>
          <p:nvPr/>
        </p:nvPicPr>
        <p:blipFill rotWithShape="1">
          <a:blip r:embed="rId2">
            <a:alphaModFix/>
          </a:blip>
          <a:srcRect t="43955" b="43956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4050" y="248875"/>
            <a:ext cx="2779549" cy="7058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30"/>
          <p:cNvSpPr txBox="1"/>
          <p:nvPr/>
        </p:nvSpPr>
        <p:spPr>
          <a:xfrm>
            <a:off x="5902475" y="4684250"/>
            <a:ext cx="31269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ru" sz="700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© Bilim Media Group 2011–2019</a:t>
            </a:r>
            <a:endParaRPr sz="700">
              <a:solidFill>
                <a:srgbClr val="00B050"/>
              </a:solidFill>
              <a:latin typeface="PT Sans Caption"/>
              <a:ea typeface="PT Sans Caption"/>
              <a:cs typeface="PT Sans Caption"/>
              <a:sym typeface="PT Sans Captio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ru" sz="700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 Барлық құқықтары қорғалған.</a:t>
            </a:r>
            <a:endParaRPr sz="700" b="1">
              <a:solidFill>
                <a:srgbClr val="00B050"/>
              </a:solidFill>
              <a:latin typeface="PT Sans Caption"/>
              <a:ea typeface="PT Sans Caption"/>
              <a:cs typeface="PT Sans Caption"/>
              <a:sym typeface="PT Sans Captio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700">
              <a:solidFill>
                <a:srgbClr val="00B050"/>
              </a:solidFill>
              <a:latin typeface="PT Sans Caption"/>
              <a:ea typeface="PT Sans Caption"/>
              <a:cs typeface="PT Sans Caption"/>
              <a:sym typeface="PT Sans Caption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700">
              <a:solidFill>
                <a:srgbClr val="00B050"/>
              </a:solidFill>
              <a:latin typeface="PT Sans Caption"/>
              <a:ea typeface="PT Sans Caption"/>
              <a:cs typeface="PT Sans Caption"/>
              <a:sym typeface="PT Sans Caption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31"/>
          <p:cNvPicPr preferRelativeResize="0"/>
          <p:nvPr/>
        </p:nvPicPr>
        <p:blipFill rotWithShape="1">
          <a:blip r:embed="rId2">
            <a:alphaModFix/>
          </a:blip>
          <a:srcRect t="43955" b="43956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4050" y="248875"/>
            <a:ext cx="2779549" cy="70587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31"/>
          <p:cNvSpPr txBox="1"/>
          <p:nvPr/>
        </p:nvSpPr>
        <p:spPr>
          <a:xfrm>
            <a:off x="5902475" y="4684250"/>
            <a:ext cx="31269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ru" sz="700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© Bilim Media Group 2011–2019</a:t>
            </a:r>
            <a:endParaRPr sz="700">
              <a:solidFill>
                <a:srgbClr val="00B050"/>
              </a:solidFill>
              <a:latin typeface="PT Sans Caption"/>
              <a:ea typeface="PT Sans Caption"/>
              <a:cs typeface="PT Sans Caption"/>
              <a:sym typeface="PT Sans Captio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ru" sz="700">
                <a:solidFill>
                  <a:srgbClr val="00B050"/>
                </a:solidFill>
                <a:latin typeface="PT Sans Caption"/>
                <a:ea typeface="PT Sans Caption"/>
                <a:cs typeface="PT Sans Caption"/>
                <a:sym typeface="PT Sans Caption"/>
              </a:rPr>
              <a:t> Барлық құқықтары қорғалған.</a:t>
            </a:r>
            <a:endParaRPr sz="700" b="1">
              <a:solidFill>
                <a:srgbClr val="00B050"/>
              </a:solidFill>
              <a:latin typeface="PT Sans Caption"/>
              <a:ea typeface="PT Sans Caption"/>
              <a:cs typeface="PT Sans Caption"/>
              <a:sym typeface="PT Sans Captio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700">
              <a:solidFill>
                <a:srgbClr val="00B050"/>
              </a:solidFill>
              <a:latin typeface="PT Sans Caption"/>
              <a:ea typeface="PT Sans Caption"/>
              <a:cs typeface="PT Sans Caption"/>
              <a:sym typeface="PT Sans Caption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700">
              <a:solidFill>
                <a:srgbClr val="00B050"/>
              </a:solidFill>
              <a:latin typeface="PT Sans Caption"/>
              <a:ea typeface="PT Sans Caption"/>
              <a:cs typeface="PT Sans Caption"/>
              <a:sym typeface="PT Sans Caption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_1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3"/>
          <p:cNvSpPr txBox="1">
            <a:spLocks noGrp="1"/>
          </p:cNvSpPr>
          <p:nvPr>
            <p:ph type="ctrTitle"/>
          </p:nvPr>
        </p:nvSpPr>
        <p:spPr>
          <a:xfrm>
            <a:off x="685800" y="1583341"/>
            <a:ext cx="77724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2" name="Google Shape;122;p33"/>
          <p:cNvSpPr txBox="1">
            <a:spLocks noGrp="1"/>
          </p:cNvSpPr>
          <p:nvPr>
            <p:ph type="subTitle" idx="1"/>
          </p:nvPr>
        </p:nvSpPr>
        <p:spPr>
          <a:xfrm>
            <a:off x="685800" y="2840051"/>
            <a:ext cx="77724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7" r:id="rId8"/>
    <p:sldLayoutId id="2147483668" r:id="rId9"/>
    <p:sldLayoutId id="2147483669" r:id="rId10"/>
  </p:sldLayoutIdLst>
  <p:transition spd="slow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5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7" name="Google Shape;97;p2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</p:sldLayoutIdLst>
  <mc:AlternateContent xmlns:mc="http://schemas.openxmlformats.org/markup-compatibility/2006">
    <mc:Choice xmlns:p14="http://schemas.microsoft.com/office/powerpoint/2010/main" xmlns="" Requires="p14">
      <p:transition p14:dur="200">
        <p:fade/>
      </p:transition>
    </mc:Choice>
    <mc:Fallback>
      <p:transition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itest.kz/ru/ent/kazahskij-yazyk/morfologiya/lecture/san-esim-turleri-san-esimning-turlenui-sojlemdegi-qyzmeti" TargetMode="Externa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34"/>
          <p:cNvPicPr preferRelativeResize="0"/>
          <p:nvPr/>
        </p:nvPicPr>
        <p:blipFill rotWithShape="1">
          <a:blip r:embed="rId3">
            <a:alphaModFix/>
          </a:blip>
          <a:srcRect l="34028" r="11059"/>
          <a:stretch/>
        </p:blipFill>
        <p:spPr>
          <a:xfrm>
            <a:off x="4378400" y="-3"/>
            <a:ext cx="484565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34"/>
          <p:cNvSpPr txBox="1"/>
          <p:nvPr/>
        </p:nvSpPr>
        <p:spPr>
          <a:xfrm>
            <a:off x="5567600" y="4602700"/>
            <a:ext cx="3261300" cy="2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134F5C"/>
              </a:solidFill>
              <a:latin typeface="PT Sans Caption"/>
              <a:ea typeface="PT Sans Caption"/>
              <a:cs typeface="PT Sans Caption"/>
              <a:sym typeface="PT Sans Caption"/>
            </a:endParaRPr>
          </a:p>
        </p:txBody>
      </p:sp>
      <p:sp>
        <p:nvSpPr>
          <p:cNvPr id="130" name="Google Shape;130;p34"/>
          <p:cNvSpPr txBox="1"/>
          <p:nvPr/>
        </p:nvSpPr>
        <p:spPr>
          <a:xfrm>
            <a:off x="4634184" y="35988"/>
            <a:ext cx="4509816" cy="2535762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8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>
              <a:buClr>
                <a:schemeClr val="dk1"/>
              </a:buClr>
              <a:buSzPts val="1100"/>
            </a:pPr>
            <a:endParaRPr sz="3000" b="1" i="0" u="none" strike="noStrike" cap="none" dirty="0">
              <a:solidFill>
                <a:schemeClr val="tx1"/>
              </a:solidFill>
              <a:latin typeface="PT Sans Caption"/>
              <a:ea typeface="PT Sans Caption"/>
              <a:cs typeface="PT Sans Caption"/>
              <a:sym typeface="PT Sans Captio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71636" y="745039"/>
            <a:ext cx="32524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kk-KZ" sz="2400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Қазақ </a:t>
            </a:r>
            <a:r>
              <a:rPr lang="kk-KZ" sz="24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тілі </a:t>
            </a:r>
            <a:endParaRPr lang="kk-KZ" sz="2400" dirty="0" smtClean="0">
              <a:solidFill>
                <a:schemeClr val="bg1"/>
              </a:solidFill>
              <a:latin typeface="Open Sans" charset="0"/>
              <a:ea typeface="Open Sans" charset="0"/>
              <a:cs typeface="Open Sans" charset="0"/>
            </a:endParaRPr>
          </a:p>
          <a:p>
            <a:pPr algn="r">
              <a:buClr>
                <a:schemeClr val="dk1"/>
              </a:buClr>
              <a:buSzPts val="1100"/>
            </a:pPr>
            <a:endParaRPr lang="kk-KZ" sz="2400" dirty="0" smtClean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</a:endParaRPr>
          </a:p>
          <a:p>
            <a:pPr algn="r">
              <a:buClr>
                <a:schemeClr val="dk1"/>
              </a:buClr>
              <a:buSzPts val="1100"/>
            </a:pPr>
            <a:endParaRPr lang="kk-KZ" sz="2400" dirty="0" smtClean="0">
              <a:solidFill>
                <a:schemeClr val="tx1"/>
              </a:solidFill>
              <a:latin typeface="Open Sans" charset="0"/>
              <a:ea typeface="Open Sans" charset="0"/>
              <a:cs typeface="Open Sans" charset="0"/>
            </a:endParaRPr>
          </a:p>
          <a:p>
            <a:pPr algn="r">
              <a:buClr>
                <a:schemeClr val="dk1"/>
              </a:buClr>
              <a:buSzPts val="1100"/>
            </a:pPr>
            <a:r>
              <a:rPr lang="kk-KZ" sz="2400" dirty="0" smtClean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rPr>
              <a:t>5-сынып</a:t>
            </a:r>
            <a:r>
              <a:rPr lang="kk-KZ" sz="1100" dirty="0" smtClean="0">
                <a:latin typeface="Open Sans" charset="0"/>
                <a:ea typeface="Open Sans" charset="0"/>
                <a:cs typeface="Open Sans" charset="0"/>
              </a:rPr>
              <a:t> </a:t>
            </a:r>
            <a:endParaRPr lang="kk-KZ" sz="1100" dirty="0"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5771" y="877841"/>
            <a:ext cx="2921000" cy="360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43313" y="3672587"/>
            <a:ext cx="15905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dirty="0" smtClean="0">
                <a:solidFill>
                  <a:schemeClr val="bg1"/>
                </a:solidFill>
              </a:rPr>
              <a:t>(</a:t>
            </a:r>
            <a:r>
              <a:rPr lang="ru-RU" sz="1800" dirty="0" err="1" smtClean="0">
                <a:solidFill>
                  <a:schemeClr val="bg1"/>
                </a:solidFill>
              </a:rPr>
              <a:t>оқыту</a:t>
            </a:r>
            <a:r>
              <a:rPr lang="ru-RU" sz="1800" dirty="0" smtClean="0">
                <a:solidFill>
                  <a:schemeClr val="bg1"/>
                </a:solidFill>
              </a:rPr>
              <a:t> </a:t>
            </a:r>
            <a:r>
              <a:rPr lang="ru-RU" sz="1800" dirty="0" err="1">
                <a:solidFill>
                  <a:schemeClr val="bg1"/>
                </a:solidFill>
              </a:rPr>
              <a:t>қазақ</a:t>
            </a:r>
            <a:r>
              <a:rPr lang="ru-RU" sz="1800" dirty="0">
                <a:solidFill>
                  <a:schemeClr val="bg1"/>
                </a:solidFill>
              </a:rPr>
              <a:t> </a:t>
            </a:r>
            <a:endParaRPr lang="ru-RU" sz="1800" dirty="0" smtClean="0">
              <a:solidFill>
                <a:schemeClr val="bg1"/>
              </a:solidFill>
            </a:endParaRPr>
          </a:p>
          <a:p>
            <a:r>
              <a:rPr lang="ru-RU" sz="1800" dirty="0" err="1" smtClean="0">
                <a:solidFill>
                  <a:schemeClr val="bg1"/>
                </a:solidFill>
              </a:rPr>
              <a:t>тілінде</a:t>
            </a:r>
            <a:r>
              <a:rPr lang="ru-RU" sz="1800" dirty="0" smtClean="0">
                <a:solidFill>
                  <a:schemeClr val="bg1"/>
                </a:solidFill>
              </a:rPr>
              <a:t>)</a:t>
            </a:r>
            <a:endParaRPr lang="ru-RU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35"/>
          <p:cNvPicPr preferRelativeResize="0"/>
          <p:nvPr/>
        </p:nvPicPr>
        <p:blipFill rotWithShape="1">
          <a:blip r:embed="rId3">
            <a:alphaModFix/>
          </a:blip>
          <a:srcRect t="19517" b="68395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35"/>
          <p:cNvSpPr txBox="1"/>
          <p:nvPr/>
        </p:nvSpPr>
        <p:spPr>
          <a:xfrm>
            <a:off x="768825" y="0"/>
            <a:ext cx="7902564" cy="621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>
              <a:buSzPts val="1100"/>
            </a:pPr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  <a:sym typeface="Open Sans"/>
              </a:rPr>
              <a:t>Практикалық бөлім</a:t>
            </a:r>
            <a:endParaRPr sz="2800" b="1" dirty="0">
              <a:solidFill>
                <a:schemeClr val="bg1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40" name="Google Shape;140;p35"/>
          <p:cNvSpPr txBox="1"/>
          <p:nvPr/>
        </p:nvSpPr>
        <p:spPr>
          <a:xfrm>
            <a:off x="768825" y="1076275"/>
            <a:ext cx="775935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2-тапсырма Өлеңді мәнерлеп оқы. Өлеңде не туралы айтылғаны туралы қысқаша тұжырымдап жаз. 151-бет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880" y="286937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6122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35"/>
          <p:cNvPicPr preferRelativeResize="0"/>
          <p:nvPr/>
        </p:nvPicPr>
        <p:blipFill rotWithShape="1">
          <a:blip r:embed="rId3">
            <a:alphaModFix/>
          </a:blip>
          <a:srcRect t="19517" b="68395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35"/>
          <p:cNvSpPr txBox="1"/>
          <p:nvPr/>
        </p:nvSpPr>
        <p:spPr>
          <a:xfrm>
            <a:off x="768825" y="0"/>
            <a:ext cx="7902564" cy="621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>
              <a:buSzPts val="1100"/>
            </a:pPr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  <a:sym typeface="Open Sans"/>
              </a:rPr>
              <a:t>Практикалық бөлім</a:t>
            </a:r>
            <a:endParaRPr sz="2800" b="1" dirty="0">
              <a:solidFill>
                <a:schemeClr val="bg1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40" name="Google Shape;140;p35"/>
          <p:cNvSpPr txBox="1"/>
          <p:nvPr/>
        </p:nvSpPr>
        <p:spPr>
          <a:xfrm>
            <a:off x="768825" y="1076275"/>
            <a:ext cx="775935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3-тапсырма: Өлең жолдарындағы зат есіммен сын есімдерді кестеге салып жаз.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880" y="286937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387813" y="2193452"/>
          <a:ext cx="6096000" cy="108801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48000"/>
                <a:gridCol w="3048000"/>
              </a:tblGrid>
              <a:tr h="544006">
                <a:tc>
                  <a:txBody>
                    <a:bodyPr/>
                    <a:lstStyle/>
                    <a:p>
                      <a:r>
                        <a:rPr lang="kk-KZ" dirty="0" smtClean="0"/>
                        <a:t>Сан есім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зат </a:t>
                      </a:r>
                      <a:r>
                        <a:rPr lang="kk-KZ" dirty="0" smtClean="0"/>
                        <a:t>есім</a:t>
                      </a:r>
                      <a:endParaRPr lang="ru-RU" dirty="0"/>
                    </a:p>
                  </a:txBody>
                  <a:tcPr/>
                </a:tc>
              </a:tr>
              <a:tr h="54400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2745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35"/>
          <p:cNvPicPr preferRelativeResize="0"/>
          <p:nvPr/>
        </p:nvPicPr>
        <p:blipFill rotWithShape="1">
          <a:blip r:embed="rId3">
            <a:alphaModFix/>
          </a:blip>
          <a:srcRect t="19517" b="68395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35"/>
          <p:cNvSpPr txBox="1"/>
          <p:nvPr/>
        </p:nvSpPr>
        <p:spPr>
          <a:xfrm>
            <a:off x="768825" y="0"/>
            <a:ext cx="7902564" cy="621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>
              <a:buSzPts val="1100"/>
            </a:pPr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  <a:sym typeface="Open Sans"/>
              </a:rPr>
              <a:t>Қорытынды</a:t>
            </a:r>
            <a:endParaRPr sz="2800" b="1" dirty="0">
              <a:solidFill>
                <a:schemeClr val="bg1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  <a:sym typeface="Open Sans"/>
            </a:endParaRPr>
          </a:p>
        </p:txBody>
      </p:sp>
      <p:pic>
        <p:nvPicPr>
          <p:cNvPr id="3074" name="Picture 2" descr="C:\Users\ASUS\Desktop\img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43532"/>
            <a:ext cx="9144000" cy="4599968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0850" y="591737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785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35"/>
          <p:cNvPicPr preferRelativeResize="0"/>
          <p:nvPr/>
        </p:nvPicPr>
        <p:blipFill rotWithShape="1">
          <a:blip r:embed="rId3">
            <a:alphaModFix/>
          </a:blip>
          <a:srcRect t="19517" b="68395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35"/>
          <p:cNvSpPr txBox="1"/>
          <p:nvPr/>
        </p:nvSpPr>
        <p:spPr>
          <a:xfrm>
            <a:off x="768825" y="0"/>
            <a:ext cx="7902564" cy="621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>
              <a:buSzPts val="1100"/>
            </a:pPr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  <a:sym typeface="Open Sans"/>
              </a:rPr>
              <a:t>Үйге тапсырма:</a:t>
            </a:r>
            <a:endParaRPr sz="2800" b="1" dirty="0">
              <a:solidFill>
                <a:schemeClr val="bg1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40" name="Google Shape;140;p35"/>
          <p:cNvSpPr txBox="1"/>
          <p:nvPr/>
        </p:nvSpPr>
        <p:spPr>
          <a:xfrm>
            <a:off x="768825" y="1076275"/>
            <a:ext cx="775935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7-тапсырма 153-бет. Мәтін мазмұны бойынша “Жұлдызшылық-қасиет”тақырыбында шағын мәтін құрап жаз.</a:t>
            </a:r>
            <a:endParaRPr lang="kk-KZ" sz="20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kk-KZ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Сан есімдерді жаттап ал.</a:t>
            </a:r>
            <a:endParaRPr lang="kk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kk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880" y="286937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7950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35"/>
          <p:cNvPicPr preferRelativeResize="0"/>
          <p:nvPr/>
        </p:nvPicPr>
        <p:blipFill rotWithShape="1">
          <a:blip r:embed="rId3">
            <a:alphaModFix/>
          </a:blip>
          <a:srcRect t="19517" b="68395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35"/>
          <p:cNvSpPr txBox="1"/>
          <p:nvPr/>
        </p:nvSpPr>
        <p:spPr>
          <a:xfrm>
            <a:off x="768825" y="0"/>
            <a:ext cx="5880900" cy="621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>
              <a:buSzPts val="1100"/>
            </a:pPr>
            <a:r>
              <a:rPr lang="kk-KZ" sz="2800" b="1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Қосымша дереккөз:</a:t>
            </a:r>
            <a:endParaRPr sz="2800" b="1" dirty="0">
              <a:solidFill>
                <a:schemeClr val="bg1"/>
              </a:solidFill>
              <a:latin typeface="Open Sans" charset="0"/>
              <a:ea typeface="Open Sans" charset="0"/>
              <a:cs typeface="Open Sans" charset="0"/>
              <a:sym typeface="Open Sans"/>
            </a:endParaRPr>
          </a:p>
        </p:txBody>
      </p:sp>
      <p:sp>
        <p:nvSpPr>
          <p:cNvPr id="140" name="Google Shape;140;p35"/>
          <p:cNvSpPr txBox="1"/>
          <p:nvPr/>
        </p:nvSpPr>
        <p:spPr>
          <a:xfrm>
            <a:off x="768825" y="1076275"/>
            <a:ext cx="7902209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endParaRPr lang="kk-KZ" sz="2400" dirty="0">
              <a:latin typeface="Open Sans" charset="0"/>
              <a:ea typeface="Open Sans" charset="0"/>
              <a:cs typeface="Open Sans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400" dirty="0">
                <a:latin typeface="Open Sans" charset="0"/>
                <a:ea typeface="Open Sans" charset="0"/>
                <a:cs typeface="Open Sans" charset="0"/>
              </a:rPr>
              <a:t>https://itest.kz</a:t>
            </a:r>
            <a:endParaRPr lang="kk-KZ" sz="2400" dirty="0">
              <a:latin typeface="Open Sans" charset="0"/>
              <a:ea typeface="Open Sans" charset="0"/>
              <a:cs typeface="Open Sans" charset="0"/>
            </a:endParaRPr>
          </a:p>
          <a:p>
            <a:pPr marL="0" indent="0">
              <a:buNone/>
            </a:pPr>
            <a:r>
              <a:rPr lang="en-US" sz="2400">
                <a:latin typeface="Open Sans" charset="0"/>
                <a:ea typeface="Open Sans" charset="0"/>
                <a:cs typeface="Open Sans" charset="0"/>
              </a:rPr>
              <a:t>https://bilimland.kz</a:t>
            </a:r>
            <a:endParaRPr lang="kk-KZ" sz="2400" dirty="0">
              <a:latin typeface="Open Sans" charset="0"/>
              <a:ea typeface="Open Sans" charset="0"/>
              <a:cs typeface="Open Sans" charset="0"/>
            </a:endParaRPr>
          </a:p>
          <a:p>
            <a:endParaRPr lang="kk-KZ" sz="2000" dirty="0">
              <a:solidFill>
                <a:schemeClr val="accent1">
                  <a:lumMod val="75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900" y="286937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8112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6"/>
          <p:cNvSpPr txBox="1"/>
          <p:nvPr/>
        </p:nvSpPr>
        <p:spPr>
          <a:xfrm>
            <a:off x="5588775" y="1361075"/>
            <a:ext cx="3030000" cy="1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400" b="1">
                <a:solidFill>
                  <a:srgbClr val="00BF6F"/>
                </a:solidFill>
                <a:latin typeface="Comfortaa"/>
                <a:ea typeface="Comfortaa"/>
                <a:cs typeface="Comfortaa"/>
                <a:sym typeface="Comfortaa"/>
              </a:rPr>
              <a:t>Баршаға</a:t>
            </a:r>
            <a:br>
              <a:rPr lang="ru" sz="2400" b="1">
                <a:solidFill>
                  <a:srgbClr val="00BF6F"/>
                </a:solidFill>
                <a:latin typeface="Comfortaa"/>
                <a:ea typeface="Comfortaa"/>
                <a:cs typeface="Comfortaa"/>
                <a:sym typeface="Comfortaa"/>
              </a:rPr>
            </a:br>
            <a:r>
              <a:rPr lang="ru" sz="2400" b="1">
                <a:solidFill>
                  <a:srgbClr val="00BF6F"/>
                </a:solidFill>
                <a:latin typeface="Comfortaa"/>
                <a:ea typeface="Comfortaa"/>
                <a:cs typeface="Comfortaa"/>
                <a:sym typeface="Comfortaa"/>
              </a:rPr>
              <a:t>қолжетімді,</a:t>
            </a:r>
            <a:br>
              <a:rPr lang="ru" sz="2400" b="1">
                <a:solidFill>
                  <a:srgbClr val="00BF6F"/>
                </a:solidFill>
                <a:latin typeface="Comfortaa"/>
                <a:ea typeface="Comfortaa"/>
                <a:cs typeface="Comfortaa"/>
                <a:sym typeface="Comfortaa"/>
              </a:rPr>
            </a:br>
            <a:r>
              <a:rPr lang="ru" sz="2400" b="1">
                <a:solidFill>
                  <a:srgbClr val="00BF6F"/>
                </a:solidFill>
                <a:latin typeface="Comfortaa"/>
                <a:ea typeface="Comfortaa"/>
                <a:cs typeface="Comfortaa"/>
                <a:sym typeface="Comfortaa"/>
              </a:rPr>
              <a:t>сапалы білім!</a:t>
            </a:r>
            <a:endParaRPr sz="2400" b="1">
              <a:solidFill>
                <a:srgbClr val="00BF6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46" name="Google Shape;146;p36"/>
          <p:cNvSpPr txBox="1"/>
          <p:nvPr/>
        </p:nvSpPr>
        <p:spPr>
          <a:xfrm>
            <a:off x="5540125" y="2828375"/>
            <a:ext cx="3030000" cy="1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400" b="1">
                <a:solidFill>
                  <a:srgbClr val="00BF6F"/>
                </a:solidFill>
                <a:latin typeface="Comfortaa"/>
                <a:ea typeface="Comfortaa"/>
                <a:cs typeface="Comfortaa"/>
                <a:sym typeface="Comfortaa"/>
              </a:rPr>
              <a:t>Качественное образование, доступное всем!</a:t>
            </a:r>
            <a:endParaRPr sz="2400" b="1">
              <a:solidFill>
                <a:srgbClr val="00BF6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47" name="Google Shape;14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725" y="348450"/>
            <a:ext cx="5346273" cy="446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6987" y="4298950"/>
            <a:ext cx="2820607" cy="495073"/>
          </a:xfrm>
        </p:spPr>
        <p:txBody>
          <a:bodyPr/>
          <a:lstStyle/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4675" y="690563"/>
            <a:ext cx="2914650" cy="360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130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1118114"/>
          </a:xfrm>
        </p:spPr>
        <p:txBody>
          <a:bodyPr/>
          <a:lstStyle/>
          <a:p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Бөлім: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Аспан әлемінің құпиялары</a:t>
            </a:r>
          </a:p>
          <a:p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 тақырыбы: 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Сырлы да сиқырлы аспан әлемі. Сан есім. Дара және күрделі сан есім.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768" y="311150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64655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35"/>
          <p:cNvPicPr preferRelativeResize="0"/>
          <p:nvPr/>
        </p:nvPicPr>
        <p:blipFill rotWithShape="1">
          <a:blip r:embed="rId3">
            <a:alphaModFix/>
          </a:blip>
          <a:srcRect t="19517" b="68395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35"/>
          <p:cNvSpPr txBox="1"/>
          <p:nvPr/>
        </p:nvSpPr>
        <p:spPr>
          <a:xfrm>
            <a:off x="768825" y="0"/>
            <a:ext cx="5880900" cy="621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>
              <a:buSzPts val="1100"/>
            </a:pPr>
            <a:r>
              <a:rPr lang="kk-KZ" sz="2800" b="1" dirty="0" smtClean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Оқу </a:t>
            </a:r>
            <a:r>
              <a:rPr lang="kk-KZ" sz="28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мақсаттары:</a:t>
            </a:r>
            <a:endParaRPr sz="2800" b="1" dirty="0">
              <a:solidFill>
                <a:srgbClr val="FFFFFF"/>
              </a:solidFill>
              <a:latin typeface="Open Sans" charset="0"/>
              <a:ea typeface="Open Sans" charset="0"/>
              <a:cs typeface="Open Sans" charset="0"/>
              <a:sym typeface="Open Sans"/>
            </a:endParaRPr>
          </a:p>
        </p:txBody>
      </p:sp>
      <p:sp>
        <p:nvSpPr>
          <p:cNvPr id="140" name="Google Shape;140;p35"/>
          <p:cNvSpPr txBox="1"/>
          <p:nvPr/>
        </p:nvSpPr>
        <p:spPr>
          <a:xfrm>
            <a:off x="613390" y="955373"/>
            <a:ext cx="8229260" cy="3762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rgbClr val="00B050"/>
              </a:buClr>
            </a:pP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 есімнің қызметін білесің.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 </a:t>
            </a:r>
            <a:endParaRPr lang="kk-KZ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-сан есімнің құрамына қарай бөлінуін;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 және күрделі сан есімді ажыратуды;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дара және күрделі сан есімнің қызметін анықтауды;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мәтін мазмұны мен негізгі ойды ескере отырып, қорытынды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жазуды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үйренесің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00B050"/>
              </a:buClr>
              <a:buFont typeface="Arial" pitchFamily="34" charset="0"/>
              <a:buChar char="•"/>
            </a:pPr>
            <a:endParaRPr lang="kk-KZ" sz="2000" b="1" dirty="0" smtClean="0"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00B050"/>
              </a:buClr>
              <a:buFont typeface="Arial" pitchFamily="34" charset="0"/>
              <a:buChar char="•"/>
            </a:pPr>
            <a:endParaRPr lang="kk-KZ" sz="2000" dirty="0"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604" y="285448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65243" y="745787"/>
            <a:ext cx="5405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/>
              <a:t>Оқылым стратегияларын қолдану: жалпы мазмұнын түсіну үшін оқу, нақты ақпаратты табу үшін оқу (5.О6.).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35"/>
          <p:cNvPicPr preferRelativeResize="0"/>
          <p:nvPr/>
        </p:nvPicPr>
        <p:blipFill rotWithShape="1">
          <a:blip r:embed="rId3">
            <a:alphaModFix/>
          </a:blip>
          <a:srcRect t="19517" b="68395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35"/>
          <p:cNvSpPr txBox="1"/>
          <p:nvPr/>
        </p:nvSpPr>
        <p:spPr>
          <a:xfrm>
            <a:off x="768825" y="0"/>
            <a:ext cx="5880900" cy="621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>
              <a:buSzPts val="1100"/>
            </a:pPr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  <a:sym typeface="Open Sans"/>
              </a:rPr>
              <a:t>Сан есім</a:t>
            </a:r>
            <a:endParaRPr sz="2800" b="1" dirty="0">
              <a:solidFill>
                <a:schemeClr val="bg1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40" name="Google Shape;140;p35"/>
          <p:cNvSpPr txBox="1"/>
          <p:nvPr/>
        </p:nvSpPr>
        <p:spPr>
          <a:xfrm>
            <a:off x="768825" y="1076275"/>
            <a:ext cx="775935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b="1" dirty="0">
              <a:solidFill>
                <a:schemeClr val="tx1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  <a:p>
            <a:endParaRPr lang="kk-KZ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880" y="286937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63037" y="647083"/>
            <a:ext cx="742220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Сан </a:t>
            </a:r>
            <a:r>
              <a:rPr lang="ru-RU" sz="2800" b="1" dirty="0" err="1" smtClean="0"/>
              <a:t>есім</a:t>
            </a:r>
            <a:r>
              <a:rPr lang="ru-RU" sz="2800" dirty="0" smtClean="0"/>
              <a:t> – </a:t>
            </a:r>
            <a:r>
              <a:rPr lang="ru-RU" sz="2800" dirty="0" err="1" smtClean="0"/>
              <a:t>заттың санын</a:t>
            </a:r>
            <a:r>
              <a:rPr lang="ru-RU" sz="2800" dirty="0" smtClean="0"/>
              <a:t>, </a:t>
            </a:r>
            <a:r>
              <a:rPr lang="ru-RU" sz="2800" dirty="0" err="1" smtClean="0"/>
              <a:t>саналу</a:t>
            </a:r>
            <a:r>
              <a:rPr lang="ru-RU" sz="2800" dirty="0" smtClean="0"/>
              <a:t> </a:t>
            </a:r>
            <a:r>
              <a:rPr lang="ru-RU" sz="2800" dirty="0" err="1" smtClean="0"/>
              <a:t>ретін</a:t>
            </a:r>
            <a:r>
              <a:rPr lang="ru-RU" sz="2800" dirty="0" smtClean="0"/>
              <a:t>, </a:t>
            </a:r>
            <a:r>
              <a:rPr lang="ru-RU" sz="2800" dirty="0" err="1" smtClean="0"/>
              <a:t>мөлшерін білдіретін</a:t>
            </a:r>
            <a:r>
              <a:rPr lang="ru-RU" sz="2800" dirty="0" smtClean="0"/>
              <a:t> </a:t>
            </a:r>
            <a:r>
              <a:rPr lang="ru-RU" sz="2800" dirty="0" err="1" smtClean="0"/>
              <a:t>сөз табының бірі</a:t>
            </a:r>
            <a:r>
              <a:rPr lang="ru-RU" sz="2800" dirty="0" smtClean="0"/>
              <a:t>.</a:t>
            </a:r>
            <a:r>
              <a:rPr lang="ru-RU" sz="2800" b="1" dirty="0" smtClean="0"/>
              <a:t> </a:t>
            </a:r>
            <a:r>
              <a:rPr lang="ru-RU" sz="2800" dirty="0" err="1" smtClean="0"/>
              <a:t>Сұрақтары: </a:t>
            </a:r>
            <a:r>
              <a:rPr lang="ru-RU" sz="2800" b="1" dirty="0" err="1" smtClean="0"/>
              <a:t>қанша, неше</a:t>
            </a:r>
            <a:r>
              <a:rPr lang="ru-RU" sz="2800" b="1" dirty="0" smtClean="0"/>
              <a:t>, </a:t>
            </a:r>
            <a:r>
              <a:rPr lang="ru-RU" sz="2800" b="1" dirty="0" err="1" smtClean="0"/>
              <a:t>нешеу</a:t>
            </a:r>
            <a:r>
              <a:rPr lang="ru-RU" sz="2800" b="1" dirty="0" smtClean="0"/>
              <a:t>, </a:t>
            </a:r>
            <a:r>
              <a:rPr lang="ru-RU" sz="2800" b="1" dirty="0" err="1" smtClean="0"/>
              <a:t>нешінші</a:t>
            </a:r>
            <a:r>
              <a:rPr lang="ru-RU" sz="2800" b="1" dirty="0" smtClean="0"/>
              <a:t>?</a:t>
            </a:r>
            <a:r>
              <a:rPr lang="ru-RU" sz="2800" dirty="0" smtClean="0"/>
              <a:t> </a:t>
            </a:r>
            <a:r>
              <a:rPr lang="ru-RU" sz="2800" b="1" i="1" dirty="0" smtClean="0"/>
              <a:t>Жамбыл </a:t>
            </a:r>
            <a:r>
              <a:rPr lang="ru-RU" sz="2800" b="1" i="1" dirty="0" err="1" smtClean="0"/>
              <a:t>жүз жас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жасаған</a:t>
            </a:r>
            <a:r>
              <a:rPr lang="ru-RU" sz="2800" b="1" i="1" dirty="0" smtClean="0"/>
              <a:t>. (</a:t>
            </a:r>
            <a:r>
              <a:rPr lang="ru-RU" sz="2800" b="1" dirty="0" err="1" smtClean="0"/>
              <a:t>Неше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жас</a:t>
            </a:r>
            <a:r>
              <a:rPr lang="ru-RU" sz="2800" b="1" dirty="0" smtClean="0"/>
              <a:t>?</a:t>
            </a:r>
            <a:r>
              <a:rPr lang="ru-RU" sz="2800" b="1" i="1" dirty="0" smtClean="0"/>
              <a:t> </a:t>
            </a:r>
            <a:r>
              <a:rPr lang="ru-RU" sz="2800" b="1" i="1" dirty="0" err="1" smtClean="0"/>
              <a:t>Жүз жас</a:t>
            </a:r>
            <a:r>
              <a:rPr lang="ru-RU" sz="2800" b="1" i="1" dirty="0" smtClean="0"/>
              <a:t>). </a:t>
            </a:r>
            <a:r>
              <a:rPr lang="ru-RU" sz="2800" b="1" i="1" dirty="0" err="1" smtClean="0"/>
              <a:t>Төртеу түгел болса</a:t>
            </a:r>
            <a:r>
              <a:rPr lang="ru-RU" sz="2800" b="1" i="1" dirty="0" smtClean="0"/>
              <a:t>, </a:t>
            </a:r>
            <a:r>
              <a:rPr lang="ru-RU" sz="2800" b="1" i="1" dirty="0" err="1" smtClean="0"/>
              <a:t>төбедегі келеді</a:t>
            </a:r>
            <a:r>
              <a:rPr lang="ru-RU" sz="2800" b="1" i="1" dirty="0" smtClean="0"/>
              <a:t>, </a:t>
            </a:r>
            <a:r>
              <a:rPr lang="ru-RU" sz="2800" b="1" i="1" dirty="0" err="1" smtClean="0"/>
              <a:t>алтау</a:t>
            </a:r>
            <a:r>
              <a:rPr lang="ru-RU" sz="2800" b="1" i="1" dirty="0" smtClean="0"/>
              <a:t> ала </a:t>
            </a:r>
            <a:r>
              <a:rPr lang="ru-RU" sz="2800" b="1" i="1" dirty="0" err="1" smtClean="0"/>
              <a:t>болса</a:t>
            </a:r>
            <a:r>
              <a:rPr lang="ru-RU" sz="2800" b="1" i="1" dirty="0" smtClean="0"/>
              <a:t>, </a:t>
            </a:r>
            <a:r>
              <a:rPr lang="ru-RU" sz="2800" b="1" i="1" dirty="0" err="1" smtClean="0"/>
              <a:t>ауыздағы кетеді</a:t>
            </a:r>
            <a:r>
              <a:rPr lang="ru-RU" sz="2800" b="1" i="1" dirty="0" smtClean="0"/>
              <a:t>. (</a:t>
            </a:r>
            <a:r>
              <a:rPr lang="ru-RU" sz="2800" b="1" dirty="0" err="1" smtClean="0"/>
              <a:t>Нешеу</a:t>
            </a:r>
            <a:r>
              <a:rPr lang="ru-RU" sz="2800" b="1" dirty="0" smtClean="0"/>
              <a:t>?</a:t>
            </a:r>
            <a:r>
              <a:rPr lang="ru-RU" sz="2800" b="1" i="1" dirty="0" smtClean="0"/>
              <a:t> – </a:t>
            </a:r>
            <a:r>
              <a:rPr lang="ru-RU" sz="2800" b="1" i="1" dirty="0" err="1" smtClean="0"/>
              <a:t>төртеу, алтау</a:t>
            </a:r>
            <a:r>
              <a:rPr lang="ru-RU" sz="2800" b="1" i="1" dirty="0" smtClean="0"/>
              <a:t>).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05200" y="4620280"/>
            <a:ext cx="5638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5"/>
              </a:rPr>
              <a:t>https://itest.kz/ru/ent/kazahskij-yazyk/morfologiya/lecture/san-esim-turleri-san-esimning-turlenui-sojlemdegi-qyzmeti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2733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35"/>
          <p:cNvPicPr preferRelativeResize="0"/>
          <p:nvPr/>
        </p:nvPicPr>
        <p:blipFill rotWithShape="1">
          <a:blip r:embed="rId3">
            <a:alphaModFix/>
          </a:blip>
          <a:srcRect t="19517" b="68395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35"/>
          <p:cNvSpPr txBox="1"/>
          <p:nvPr/>
        </p:nvSpPr>
        <p:spPr>
          <a:xfrm>
            <a:off x="768825" y="0"/>
            <a:ext cx="5880900" cy="621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>
              <a:buSzPts val="1100"/>
            </a:pPr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  <a:sym typeface="Open Sans"/>
              </a:rPr>
              <a:t>Сан есім</a:t>
            </a:r>
            <a:endParaRPr sz="2800" b="1" dirty="0">
              <a:solidFill>
                <a:schemeClr val="bg1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40" name="Google Shape;140;p35"/>
          <p:cNvSpPr txBox="1"/>
          <p:nvPr/>
        </p:nvSpPr>
        <p:spPr>
          <a:xfrm>
            <a:off x="162128" y="706877"/>
            <a:ext cx="8709498" cy="3785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/>
              <a:t>Сан </a:t>
            </a:r>
            <a:r>
              <a:rPr lang="ru-RU" sz="1800" dirty="0" err="1" smtClean="0"/>
              <a:t>есім</a:t>
            </a:r>
            <a:r>
              <a:rPr lang="ru-RU" sz="1800" dirty="0" smtClean="0"/>
              <a:t> </a:t>
            </a:r>
            <a:r>
              <a:rPr lang="ru-RU" sz="1800" b="1" dirty="0" err="1" smtClean="0"/>
              <a:t>құрамына</a:t>
            </a:r>
            <a:r>
              <a:rPr lang="ru-RU" sz="1800" dirty="0" smtClean="0"/>
              <a:t> </a:t>
            </a:r>
            <a:r>
              <a:rPr lang="ru-RU" sz="1800" dirty="0" err="1" smtClean="0"/>
              <a:t>қарай</a:t>
            </a:r>
            <a:r>
              <a:rPr lang="ru-RU" sz="1800" dirty="0" smtClean="0"/>
              <a:t> </a:t>
            </a:r>
            <a:r>
              <a:rPr lang="ru-RU" sz="1800" b="1" dirty="0" err="1" smtClean="0"/>
              <a:t>екіге</a:t>
            </a:r>
            <a:r>
              <a:rPr lang="ru-RU" sz="1800" dirty="0" smtClean="0"/>
              <a:t> </a:t>
            </a:r>
            <a:r>
              <a:rPr lang="ru-RU" sz="1800" dirty="0" err="1" smtClean="0"/>
              <a:t>бөлінеді</a:t>
            </a:r>
            <a:r>
              <a:rPr lang="ru-RU" sz="1800" dirty="0" smtClean="0"/>
              <a:t>: 1) </a:t>
            </a:r>
            <a:r>
              <a:rPr lang="ru-RU" sz="1800" b="1" dirty="0" smtClean="0"/>
              <a:t>дара сан </a:t>
            </a:r>
            <a:r>
              <a:rPr lang="ru-RU" sz="1800" b="1" dirty="0" err="1" smtClean="0"/>
              <a:t>есім</a:t>
            </a:r>
            <a:r>
              <a:rPr lang="ru-RU" sz="1800" dirty="0" smtClean="0"/>
              <a:t>; 2) </a:t>
            </a:r>
            <a:r>
              <a:rPr lang="ru-RU" sz="1800" b="1" dirty="0" err="1" smtClean="0"/>
              <a:t>күрделі</a:t>
            </a:r>
            <a:r>
              <a:rPr lang="ru-RU" sz="1800" dirty="0" smtClean="0"/>
              <a:t> </a:t>
            </a:r>
            <a:r>
              <a:rPr lang="ru-RU" sz="1800" b="1" dirty="0" smtClean="0"/>
              <a:t>сан </a:t>
            </a:r>
            <a:r>
              <a:rPr lang="ru-RU" sz="1800" b="1" dirty="0" err="1" smtClean="0"/>
              <a:t>есім</a:t>
            </a:r>
            <a:r>
              <a:rPr lang="ru-RU" sz="1800" b="1" dirty="0" smtClean="0"/>
              <a:t>.</a:t>
            </a:r>
            <a:endParaRPr lang="ru-RU" sz="1800" dirty="0" smtClean="0"/>
          </a:p>
          <a:p>
            <a:r>
              <a:rPr lang="ru-RU" sz="1800" dirty="0" smtClean="0"/>
              <a:t> </a:t>
            </a:r>
          </a:p>
          <a:p>
            <a:r>
              <a:rPr lang="ru-RU" sz="1800" dirty="0" smtClean="0"/>
              <a:t>1. </a:t>
            </a:r>
            <a:r>
              <a:rPr lang="ru-RU" sz="1800" b="1" dirty="0" smtClean="0"/>
              <a:t>Дара сан </a:t>
            </a:r>
            <a:r>
              <a:rPr lang="ru-RU" sz="1800" b="1" dirty="0" err="1" smtClean="0"/>
              <a:t>есім</a:t>
            </a:r>
            <a:r>
              <a:rPr lang="ru-RU" sz="1800" dirty="0" smtClean="0"/>
              <a:t> – </a:t>
            </a:r>
            <a:r>
              <a:rPr lang="ru-RU" sz="1800" dirty="0" err="1" smtClean="0"/>
              <a:t>бір</a:t>
            </a:r>
            <a:r>
              <a:rPr lang="ru-RU" sz="1800" dirty="0" smtClean="0"/>
              <a:t> </a:t>
            </a:r>
            <a:r>
              <a:rPr lang="ru-RU" sz="1800" dirty="0" err="1" smtClean="0"/>
              <a:t>түбірден құралған негізгі</a:t>
            </a:r>
            <a:r>
              <a:rPr lang="ru-RU" sz="1800" dirty="0" smtClean="0"/>
              <a:t> </a:t>
            </a:r>
            <a:r>
              <a:rPr lang="ru-RU" sz="1800" dirty="0" err="1" smtClean="0"/>
              <a:t>және туынды</a:t>
            </a:r>
            <a:r>
              <a:rPr lang="ru-RU" sz="1800" dirty="0" smtClean="0"/>
              <a:t> </a:t>
            </a:r>
            <a:r>
              <a:rPr lang="ru-RU" sz="1800" dirty="0" err="1" smtClean="0"/>
              <a:t>сан</a:t>
            </a:r>
            <a:r>
              <a:rPr lang="ru-RU" sz="1800" dirty="0" smtClean="0"/>
              <a:t> </a:t>
            </a:r>
            <a:r>
              <a:rPr lang="ru-RU" sz="1800" dirty="0" err="1" smtClean="0"/>
              <a:t>есімдер</a:t>
            </a:r>
            <a:r>
              <a:rPr lang="ru-RU" sz="1800" dirty="0" smtClean="0"/>
              <a:t>. </a:t>
            </a:r>
            <a:r>
              <a:rPr lang="ru-RU" sz="1800" dirty="0" err="1" smtClean="0"/>
              <a:t>Мысалы</a:t>
            </a:r>
            <a:r>
              <a:rPr lang="ru-RU" sz="1800" dirty="0" smtClean="0"/>
              <a:t>:</a:t>
            </a:r>
            <a:r>
              <a:rPr lang="ru-RU" sz="1800" b="1" i="1" dirty="0" smtClean="0"/>
              <a:t> </a:t>
            </a:r>
            <a:r>
              <a:rPr lang="ru-RU" sz="1800" b="1" i="1" dirty="0" err="1" smtClean="0"/>
              <a:t>үш, оныншы</a:t>
            </a:r>
            <a:r>
              <a:rPr lang="ru-RU" sz="1800" b="1" i="1" dirty="0" smtClean="0"/>
              <a:t>, </a:t>
            </a:r>
            <a:r>
              <a:rPr lang="ru-RU" sz="1800" b="1" i="1" dirty="0" err="1" smtClean="0"/>
              <a:t>елудей</a:t>
            </a:r>
            <a:r>
              <a:rPr lang="ru-RU" sz="1800" b="1" i="1" dirty="0" smtClean="0"/>
              <a:t>, </a:t>
            </a:r>
            <a:r>
              <a:rPr lang="ru-RU" sz="1800" b="1" i="1" dirty="0" err="1" smtClean="0"/>
              <a:t>ондаған, жүз, алтау</a:t>
            </a:r>
            <a:r>
              <a:rPr lang="ru-RU" sz="1800" b="1" i="1" dirty="0" smtClean="0"/>
              <a:t>, </a:t>
            </a:r>
            <a:r>
              <a:rPr lang="ru-RU" sz="1800" b="1" i="1" dirty="0" err="1" smtClean="0"/>
              <a:t>мыңдаған, оннан</a:t>
            </a:r>
            <a:r>
              <a:rPr lang="ru-RU" sz="1800" b="1" i="1" dirty="0" smtClean="0"/>
              <a:t>, </a:t>
            </a:r>
            <a:r>
              <a:rPr lang="ru-RU" sz="1800" b="1" i="1" dirty="0" err="1" smtClean="0"/>
              <a:t>миллионыншы</a:t>
            </a:r>
            <a:r>
              <a:rPr lang="ru-RU" sz="1800" b="1" i="1" dirty="0" smtClean="0"/>
              <a:t>, </a:t>
            </a:r>
            <a:r>
              <a:rPr lang="ru-RU" sz="1800" b="1" i="1" dirty="0" err="1" smtClean="0"/>
              <a:t>алпыстап</a:t>
            </a:r>
            <a:r>
              <a:rPr lang="ru-RU" sz="1800" b="1" i="1" dirty="0" smtClean="0"/>
              <a:t>, </a:t>
            </a:r>
            <a:r>
              <a:rPr lang="ru-RU" sz="1800" b="1" i="1" dirty="0" err="1" smtClean="0"/>
              <a:t>жүздеп, </a:t>
            </a:r>
            <a:r>
              <a:rPr lang="ru-RU" sz="1800" dirty="0" smtClean="0"/>
              <a:t>т.б.</a:t>
            </a:r>
          </a:p>
          <a:p>
            <a:r>
              <a:rPr lang="ru-RU" sz="1800" dirty="0" smtClean="0"/>
              <a:t> </a:t>
            </a:r>
          </a:p>
          <a:p>
            <a:r>
              <a:rPr lang="ru-RU" sz="1800" dirty="0" smtClean="0"/>
              <a:t>2. </a:t>
            </a:r>
            <a:r>
              <a:rPr lang="ru-RU" sz="1800" b="1" dirty="0" err="1" smtClean="0"/>
              <a:t>Күрделі </a:t>
            </a:r>
            <a:r>
              <a:rPr lang="ru-RU" sz="1800" b="1" dirty="0" smtClean="0"/>
              <a:t>сан </a:t>
            </a:r>
            <a:r>
              <a:rPr lang="ru-RU" sz="1800" b="1" dirty="0" err="1" smtClean="0"/>
              <a:t>есім</a:t>
            </a:r>
            <a:r>
              <a:rPr lang="ru-RU" sz="1800" b="1" dirty="0" smtClean="0"/>
              <a:t>:</a:t>
            </a:r>
            <a:endParaRPr lang="ru-RU" sz="1800" dirty="0" smtClean="0"/>
          </a:p>
          <a:p>
            <a:r>
              <a:rPr lang="ru-RU" sz="1800" dirty="0" smtClean="0"/>
              <a:t>а) </a:t>
            </a:r>
            <a:r>
              <a:rPr lang="ru-RU" sz="1800" b="1" dirty="0" err="1" smtClean="0"/>
              <a:t>екі</a:t>
            </a:r>
            <a:r>
              <a:rPr lang="ru-RU" sz="1800" dirty="0" smtClean="0"/>
              <a:t> </a:t>
            </a:r>
            <a:r>
              <a:rPr lang="ru-RU" sz="1800" dirty="0" err="1" smtClean="0"/>
              <a:t>немесе</a:t>
            </a:r>
            <a:r>
              <a:rPr lang="ru-RU" sz="1800" dirty="0" smtClean="0"/>
              <a:t> </a:t>
            </a:r>
            <a:r>
              <a:rPr lang="ru-RU" sz="1800" dirty="0" err="1" smtClean="0"/>
              <a:t>одан</a:t>
            </a:r>
            <a:r>
              <a:rPr lang="ru-RU" sz="1800" dirty="0" smtClean="0"/>
              <a:t> да </a:t>
            </a:r>
            <a:r>
              <a:rPr lang="ru-RU" sz="1800" b="1" dirty="0" err="1" smtClean="0"/>
              <a:t>көп</a:t>
            </a:r>
            <a:r>
              <a:rPr lang="ru-RU" sz="1800" dirty="0" smtClean="0"/>
              <a:t> </a:t>
            </a:r>
            <a:r>
              <a:rPr lang="ru-RU" sz="1800" dirty="0" err="1" smtClean="0"/>
              <a:t>түбірдің</a:t>
            </a:r>
            <a:r>
              <a:rPr lang="ru-RU" sz="1800" dirty="0" smtClean="0"/>
              <a:t> </a:t>
            </a:r>
            <a:r>
              <a:rPr lang="ru-RU" sz="1800" b="1" dirty="0" err="1" smtClean="0"/>
              <a:t>тіркесуінен</a:t>
            </a:r>
            <a:r>
              <a:rPr lang="ru-RU" sz="1800" dirty="0" smtClean="0"/>
              <a:t>: </a:t>
            </a:r>
            <a:r>
              <a:rPr lang="ru-RU" sz="1800" b="1" i="1" dirty="0" err="1" smtClean="0"/>
              <a:t>жиырма</a:t>
            </a:r>
            <a:r>
              <a:rPr lang="ru-RU" sz="1800" b="1" i="1" dirty="0" smtClean="0"/>
              <a:t> бес, </a:t>
            </a:r>
            <a:r>
              <a:rPr lang="ru-RU" sz="1800" b="1" i="1" dirty="0" err="1" smtClean="0"/>
              <a:t>қырық шақты, сексен</a:t>
            </a:r>
            <a:r>
              <a:rPr lang="ru-RU" sz="1800" b="1" i="1" dirty="0" smtClean="0"/>
              <a:t> </a:t>
            </a:r>
            <a:r>
              <a:rPr lang="ru-RU" sz="1800" b="1" i="1" dirty="0" err="1" smtClean="0"/>
              <a:t>алты</a:t>
            </a:r>
            <a:r>
              <a:rPr lang="ru-RU" sz="1800" b="1" i="1" dirty="0" smtClean="0"/>
              <a:t>, </a:t>
            </a:r>
            <a:r>
              <a:rPr lang="ru-RU" sz="1800" b="1" i="1" dirty="0" err="1" smtClean="0"/>
              <a:t>тоғыз бүтін алтыдан</a:t>
            </a:r>
            <a:r>
              <a:rPr lang="ru-RU" sz="1800" b="1" i="1" dirty="0" smtClean="0"/>
              <a:t> </a:t>
            </a:r>
            <a:r>
              <a:rPr lang="ru-RU" sz="1800" b="1" i="1" dirty="0" err="1" smtClean="0"/>
              <a:t>үш, үш ширек</a:t>
            </a:r>
            <a:r>
              <a:rPr lang="ru-RU" sz="1800" b="1" i="1" dirty="0" smtClean="0"/>
              <a:t>, </a:t>
            </a:r>
            <a:r>
              <a:rPr lang="ru-RU" sz="1800" b="1" i="1" dirty="0" err="1" smtClean="0"/>
              <a:t>жүз мыңдай, </a:t>
            </a:r>
            <a:r>
              <a:rPr lang="ru-RU" sz="1800" dirty="0" smtClean="0"/>
              <a:t>т.б.</a:t>
            </a:r>
          </a:p>
          <a:p>
            <a:r>
              <a:rPr lang="ru-RU" sz="1800" dirty="0" err="1" smtClean="0"/>
              <a:t>ә</a:t>
            </a:r>
            <a:r>
              <a:rPr lang="ru-RU" sz="1800" dirty="0" smtClean="0"/>
              <a:t>) </a:t>
            </a:r>
            <a:r>
              <a:rPr lang="ru-RU" sz="1800" dirty="0" err="1" smtClean="0"/>
              <a:t>сөздердің </a:t>
            </a:r>
            <a:r>
              <a:rPr lang="ru-RU" sz="1800" b="1" dirty="0" err="1" smtClean="0"/>
              <a:t>қосарлануы</a:t>
            </a:r>
            <a:r>
              <a:rPr lang="ru-RU" sz="1800" dirty="0" err="1" smtClean="0"/>
              <a:t> </a:t>
            </a:r>
            <a:r>
              <a:rPr lang="ru-RU" sz="1800" dirty="0" smtClean="0"/>
              <a:t>мен </a:t>
            </a:r>
            <a:r>
              <a:rPr lang="ru-RU" sz="1800" b="1" dirty="0" err="1" smtClean="0"/>
              <a:t>қайталануынан</a:t>
            </a:r>
            <a:r>
              <a:rPr lang="ru-RU" sz="1800" dirty="0" smtClean="0"/>
              <a:t>: </a:t>
            </a:r>
            <a:r>
              <a:rPr lang="ru-RU" sz="1800" b="1" i="1" dirty="0" err="1" smtClean="0"/>
              <a:t>екі-екіден</a:t>
            </a:r>
            <a:r>
              <a:rPr lang="ru-RU" sz="1800" b="1" i="1" dirty="0" smtClean="0"/>
              <a:t>, </a:t>
            </a:r>
            <a:r>
              <a:rPr lang="ru-RU" sz="1800" b="1" i="1" dirty="0" err="1" smtClean="0"/>
              <a:t>жеті-сегіз</a:t>
            </a:r>
            <a:r>
              <a:rPr lang="ru-RU" sz="1800" b="1" i="1" dirty="0" smtClean="0"/>
              <a:t>, </a:t>
            </a:r>
            <a:r>
              <a:rPr lang="ru-RU" sz="1800" b="1" i="1" dirty="0" err="1" smtClean="0"/>
              <a:t>бес-алты</a:t>
            </a:r>
            <a:r>
              <a:rPr lang="ru-RU" sz="1800" b="1" i="1" dirty="0" smtClean="0"/>
              <a:t>, </a:t>
            </a:r>
            <a:r>
              <a:rPr lang="ru-RU" sz="1800" b="1" i="1" dirty="0" err="1" smtClean="0"/>
              <a:t>тоғыз-тоғыздан</a:t>
            </a:r>
            <a:r>
              <a:rPr lang="ru-RU" sz="1800" b="1" i="1" dirty="0" smtClean="0"/>
              <a:t>, </a:t>
            </a:r>
            <a:r>
              <a:rPr lang="ru-RU" sz="1800" b="1" i="1" dirty="0" err="1" smtClean="0"/>
              <a:t>жиырма-отыздай</a:t>
            </a:r>
            <a:r>
              <a:rPr lang="ru-RU" sz="1800" b="1" i="1" dirty="0" smtClean="0"/>
              <a:t>, </a:t>
            </a:r>
            <a:r>
              <a:rPr lang="ru-RU" sz="1800" b="1" i="1" dirty="0" err="1" smtClean="0"/>
              <a:t>бір-бірден</a:t>
            </a:r>
            <a:r>
              <a:rPr lang="ru-RU" sz="1800" dirty="0" smtClean="0"/>
              <a:t> </a:t>
            </a:r>
            <a:r>
              <a:rPr lang="ru-RU" sz="1800" dirty="0" err="1" smtClean="0"/>
              <a:t>жасалады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б) </a:t>
            </a:r>
            <a:r>
              <a:rPr lang="ru-RU" sz="1800" dirty="0" err="1" smtClean="0"/>
              <a:t>сөздердің</a:t>
            </a:r>
            <a:r>
              <a:rPr lang="ru-RU" sz="1800" dirty="0" smtClean="0"/>
              <a:t> </a:t>
            </a:r>
            <a:r>
              <a:rPr lang="ru-RU" sz="1800" b="1" dirty="0" err="1" smtClean="0"/>
              <a:t>дыбыстық өзгеріске ұшырап кірігуінен</a:t>
            </a:r>
            <a:r>
              <a:rPr lang="ru-RU" sz="1800" dirty="0" smtClean="0"/>
              <a:t> </a:t>
            </a:r>
            <a:r>
              <a:rPr lang="ru-RU" sz="1800" dirty="0" err="1" smtClean="0"/>
              <a:t>жасалған күрделі </a:t>
            </a:r>
            <a:r>
              <a:rPr lang="ru-RU" sz="1800" dirty="0" smtClean="0"/>
              <a:t>сан </a:t>
            </a:r>
            <a:r>
              <a:rPr lang="ru-RU" sz="1800" dirty="0" err="1" smtClean="0"/>
              <a:t>есімдер</a:t>
            </a:r>
            <a:r>
              <a:rPr lang="ru-RU" sz="1800" dirty="0" smtClean="0"/>
              <a:t>: </a:t>
            </a:r>
            <a:r>
              <a:rPr lang="ru-RU" sz="1800" b="1" i="1" dirty="0" err="1" smtClean="0"/>
              <a:t>сексен</a:t>
            </a:r>
            <a:r>
              <a:rPr lang="ru-RU" sz="1800" b="1" i="1" dirty="0" smtClean="0"/>
              <a:t> – </a:t>
            </a:r>
            <a:r>
              <a:rPr lang="ru-RU" sz="1800" b="1" i="1" dirty="0" err="1" smtClean="0"/>
              <a:t>сегіз</a:t>
            </a:r>
            <a:r>
              <a:rPr lang="ru-RU" sz="1800" b="1" i="1" dirty="0" smtClean="0"/>
              <a:t> он, </a:t>
            </a:r>
            <a:r>
              <a:rPr lang="ru-RU" sz="1800" b="1" i="1" dirty="0" err="1" smtClean="0"/>
              <a:t>тоқсан </a:t>
            </a:r>
            <a:r>
              <a:rPr lang="ru-RU" sz="1800" b="1" i="1" dirty="0" smtClean="0"/>
              <a:t>– </a:t>
            </a:r>
            <a:r>
              <a:rPr lang="ru-RU" sz="1800" b="1" i="1" dirty="0" err="1" smtClean="0"/>
              <a:t>тоғыз </a:t>
            </a:r>
            <a:r>
              <a:rPr lang="ru-RU" sz="1800" b="1" i="1" dirty="0" smtClean="0"/>
              <a:t>он</a:t>
            </a:r>
            <a:endParaRPr lang="ru-RU" sz="1800" dirty="0" smtClean="0"/>
          </a:p>
          <a:p>
            <a:r>
              <a:rPr lang="ru-RU" sz="1800" dirty="0" smtClean="0"/>
              <a:t> </a:t>
            </a:r>
            <a:endParaRPr lang="ru-RU" sz="1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2484" y="0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7806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35"/>
          <p:cNvPicPr preferRelativeResize="0"/>
          <p:nvPr/>
        </p:nvPicPr>
        <p:blipFill rotWithShape="1">
          <a:blip r:embed="rId3">
            <a:alphaModFix/>
          </a:blip>
          <a:srcRect t="19517" b="68395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35"/>
          <p:cNvSpPr txBox="1"/>
          <p:nvPr/>
        </p:nvSpPr>
        <p:spPr>
          <a:xfrm>
            <a:off x="684519" y="0"/>
            <a:ext cx="5880900" cy="621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>
              <a:buSzPts val="1100"/>
            </a:pPr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  <a:sym typeface="Open Sans"/>
              </a:rPr>
              <a:t>Сан есімнің сөйлемдегі қызметі</a:t>
            </a:r>
            <a:endParaRPr sz="2800" b="1" dirty="0">
              <a:solidFill>
                <a:schemeClr val="bg1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40" name="Google Shape;140;p35"/>
          <p:cNvSpPr txBox="1"/>
          <p:nvPr/>
        </p:nvSpPr>
        <p:spPr>
          <a:xfrm>
            <a:off x="768825" y="1076275"/>
            <a:ext cx="775935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endParaRPr lang="kk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880" y="286937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97668" y="1173805"/>
            <a:ext cx="695203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Сан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есімнің сөйлемдегі негізгі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қызметі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 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анықтауыш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Сегіз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қызым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төбе, Кенжекейім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төбе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Сегіз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(қанша?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қызым.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Сан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есім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ілік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септікте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заттанып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тұрып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 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анықтауыш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Қазақ ұғымында жетінің өзіндік орны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бар.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Жетінің (нешенің?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743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35"/>
          <p:cNvPicPr preferRelativeResize="0"/>
          <p:nvPr/>
        </p:nvPicPr>
        <p:blipFill rotWithShape="1">
          <a:blip r:embed="rId3">
            <a:alphaModFix/>
          </a:blip>
          <a:srcRect t="19517" b="68395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ASUS\Desktop\452106_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293" y="570688"/>
            <a:ext cx="8313907" cy="4353330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880" y="286937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7794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35"/>
          <p:cNvPicPr preferRelativeResize="0"/>
          <p:nvPr/>
        </p:nvPicPr>
        <p:blipFill rotWithShape="1">
          <a:blip r:embed="rId3">
            <a:alphaModFix/>
          </a:blip>
          <a:srcRect t="19517" b="68395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35"/>
          <p:cNvSpPr txBox="1"/>
          <p:nvPr/>
        </p:nvSpPr>
        <p:spPr>
          <a:xfrm>
            <a:off x="768825" y="0"/>
            <a:ext cx="7902564" cy="621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>
              <a:buSzPts val="1100"/>
            </a:pPr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  <a:sym typeface="Open Sans"/>
              </a:rPr>
              <a:t>Кім тез ойлайды?</a:t>
            </a:r>
            <a:endParaRPr sz="2800" b="1" dirty="0">
              <a:solidFill>
                <a:schemeClr val="bg1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  <a:sym typeface="Open Sans"/>
            </a:endParaRPr>
          </a:p>
        </p:txBody>
      </p:sp>
      <p:pic>
        <p:nvPicPr>
          <p:cNvPr id="2050" name="Picture 2" descr="C:\Users\ASUS\Desktop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29055"/>
            <a:ext cx="9144000" cy="4345021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880" y="286937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6373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35"/>
          <p:cNvPicPr preferRelativeResize="0"/>
          <p:nvPr/>
        </p:nvPicPr>
        <p:blipFill rotWithShape="1">
          <a:blip r:embed="rId3">
            <a:alphaModFix/>
          </a:blip>
          <a:srcRect t="19517" b="68395"/>
          <a:stretch/>
        </p:blipFill>
        <p:spPr>
          <a:xfrm>
            <a:off x="0" y="0"/>
            <a:ext cx="9144000" cy="621901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35"/>
          <p:cNvSpPr txBox="1"/>
          <p:nvPr/>
        </p:nvSpPr>
        <p:spPr>
          <a:xfrm>
            <a:off x="768825" y="0"/>
            <a:ext cx="7902564" cy="621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>
              <a:buSzPts val="1100"/>
            </a:pPr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charset="0"/>
                <a:cs typeface="Times New Roman" panose="02020603050405020304" pitchFamily="18" charset="0"/>
                <a:sym typeface="Open Sans"/>
              </a:rPr>
              <a:t>Практикалық бөлім</a:t>
            </a:r>
            <a:endParaRPr sz="2800" b="1" dirty="0">
              <a:solidFill>
                <a:schemeClr val="bg1"/>
              </a:solidFill>
              <a:latin typeface="Times New Roman" panose="02020603050405020304" pitchFamily="18" charset="0"/>
              <a:ea typeface="Open Sans" charset="0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40" name="Google Shape;140;p35"/>
          <p:cNvSpPr txBox="1"/>
          <p:nvPr/>
        </p:nvSpPr>
        <p:spPr>
          <a:xfrm>
            <a:off x="768825" y="1076275"/>
            <a:ext cx="775935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1-тапсырма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Сұрақтарға жауап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Аспан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әлемі сені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қызықтырады ма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Аспандағы қай жұлдыздың атын білесің?</a:t>
            </a:r>
          </a:p>
          <a:p>
            <a:pPr marL="457200" indent="-457200" algn="just">
              <a:buAutoNum type="arabicPeriod"/>
            </a:pP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Бабаларымыз аспанға қарап ауа райын қалай бақылаған?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880" y="286937"/>
            <a:ext cx="669925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5403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232</Words>
  <Application>Microsoft Office PowerPoint</Application>
  <PresentationFormat>Экран (16:9)</PresentationFormat>
  <Paragraphs>61</Paragraphs>
  <Slides>16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PT Sans Caption</vt:lpstr>
      <vt:lpstr>Open Sans</vt:lpstr>
      <vt:lpstr>Times New Roman</vt:lpstr>
      <vt:lpstr>Comfortaa</vt:lpstr>
      <vt:lpstr>Calibri</vt:lpstr>
      <vt:lpstr>Simple Light</vt:lpstr>
      <vt:lpstr>Simple Light</vt:lpstr>
      <vt:lpstr>simple-light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SALTANAT</dc:creator>
  <cp:lastModifiedBy>ASUS</cp:lastModifiedBy>
  <cp:revision>41</cp:revision>
  <dcterms:modified xsi:type="dcterms:W3CDTF">2020-04-01T05:37:26Z</dcterms:modified>
</cp:coreProperties>
</file>