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26"/>
  </p:notesMasterIdLst>
  <p:sldIdLst>
    <p:sldId id="386" r:id="rId3"/>
    <p:sldId id="259" r:id="rId4"/>
    <p:sldId id="405" r:id="rId5"/>
    <p:sldId id="415" r:id="rId6"/>
    <p:sldId id="260" r:id="rId7"/>
    <p:sldId id="391" r:id="rId8"/>
    <p:sldId id="362" r:id="rId9"/>
    <p:sldId id="320" r:id="rId10"/>
    <p:sldId id="257" r:id="rId11"/>
    <p:sldId id="354" r:id="rId12"/>
    <p:sldId id="294" r:id="rId13"/>
    <p:sldId id="407" r:id="rId14"/>
    <p:sldId id="402" r:id="rId15"/>
    <p:sldId id="355" r:id="rId16"/>
    <p:sldId id="406" r:id="rId17"/>
    <p:sldId id="403" r:id="rId18"/>
    <p:sldId id="408" r:id="rId19"/>
    <p:sldId id="409" r:id="rId20"/>
    <p:sldId id="384" r:id="rId21"/>
    <p:sldId id="413" r:id="rId22"/>
    <p:sldId id="414" r:id="rId23"/>
    <p:sldId id="330" r:id="rId24"/>
    <p:sldId id="343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E7CFB7"/>
    <a:srgbClr val="EAF5A9"/>
    <a:srgbClr val="000000"/>
    <a:srgbClr val="0033CC"/>
    <a:srgbClr val="FFFF66"/>
    <a:srgbClr val="0066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C7E90-4C5B-4C56-A686-67445F7D649C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5F106-922A-4F02-9E96-5332062CFC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97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FCB66-787C-47F9-9EDC-903EB18C0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079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4E8B6-E0E0-4E69-8163-1C0BDE9A9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34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1DCA3-13FE-43B9-9241-EB25CCB43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315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0749D-D3BF-417D-9C7D-3E0339EAF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76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50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50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96DD7-786D-4E5F-8910-8D429C160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734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2197E-ECD2-40B3-9610-8D4D74092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072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48EBE-AE2A-4651-BB3C-A0E8C2541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939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89813-C833-4F0F-B056-79A01D0200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134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94713-C6B4-4E2A-9724-B8F99BA81F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52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EE3C8-FBBD-476E-A314-34DD3E0FE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720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FB6E3-816C-4AF0-8255-4780A3D38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25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916E3-0DBB-499A-81B8-8A4B6D648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2553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3A573-C54F-441F-9E17-34B3B7625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392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77F7F-C12A-4F26-A587-739413E1F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073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FBE61-B3D8-461E-A2CC-301B1FA56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024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F7F20-E04F-4207-9AA7-AF37907C1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442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64A36-6926-4404-A416-20D2497C9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11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264ED-CBA2-4416-AA91-E3320C976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01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754E3-2795-430C-9AD1-E2A866E31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58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A4B55-AE85-46DD-9FA1-CF8A9EF9A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189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E715F-832A-49B9-9D0C-B3321D31FB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44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67FA0-DDE0-4BFB-9F4A-15D52CC10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550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97DAB-849F-473C-9DD5-475EF403BD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843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B9567-5EE3-4129-A6CF-606B78919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117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C28E185-608A-4FC8-BB06-6D6183DEA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7" r:id="rId2"/>
    <p:sldLayoutId id="2147483736" r:id="rId3"/>
    <p:sldLayoutId id="2147483735" r:id="rId4"/>
    <p:sldLayoutId id="2147483734" r:id="rId5"/>
    <p:sldLayoutId id="2147483733" r:id="rId6"/>
    <p:sldLayoutId id="2147483732" r:id="rId7"/>
    <p:sldLayoutId id="2147483731" r:id="rId8"/>
    <p:sldLayoutId id="2147483730" r:id="rId9"/>
    <p:sldLayoutId id="2147483729" r:id="rId10"/>
    <p:sldLayoutId id="2147483728" r:id="rId11"/>
    <p:sldLayoutId id="214748372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945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6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6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6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6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6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6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6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6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6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6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7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7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7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7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7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7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7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47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47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47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8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8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6B51E12D-66B7-4B7A-B233-1A22B43715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49" r:id="rId2"/>
    <p:sldLayoutId id="2147483748" r:id="rId3"/>
    <p:sldLayoutId id="2147483747" r:id="rId4"/>
    <p:sldLayoutId id="2147483746" r:id="rId5"/>
    <p:sldLayoutId id="2147483745" r:id="rId6"/>
    <p:sldLayoutId id="2147483744" r:id="rId7"/>
    <p:sldLayoutId id="2147483743" r:id="rId8"/>
    <p:sldLayoutId id="2147483742" r:id="rId9"/>
    <p:sldLayoutId id="2147483741" r:id="rId10"/>
    <p:sldLayoutId id="2147483740" r:id="rId11"/>
    <p:sldLayoutId id="214748373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image" Target="../media/image6.gi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34.png"/><Relationship Id="rId9" Type="http://schemas.openxmlformats.org/officeDocument/2006/relationships/image" Target="../media/image5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7.jpeg"/><Relationship Id="rId7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gif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5" descr="M14"/>
          <p:cNvPicPr>
            <a:picLocks noChangeAspect="1" noChangeArrowheads="1"/>
          </p:cNvPicPr>
          <p:nvPr/>
        </p:nvPicPr>
        <p:blipFill>
          <a:blip r:embed="rId3">
            <a:lum bright="2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77113" y="0"/>
            <a:ext cx="17668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4419600"/>
            <a:ext cx="17668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5" descr="148BOR-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Рисунок 7" descr="27395b483da0b389eaff01c4958c806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24075" y="5014913"/>
            <a:ext cx="2087563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5795963" y="4941888"/>
          <a:ext cx="1619250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00" name="Clip" r:id="rId7" imgW="3974471" imgH="3468986" progId="">
                  <p:embed/>
                </p:oleObj>
              </mc:Choice>
              <mc:Fallback>
                <p:oleObj name="Clip" r:id="rId7" imgW="3974471" imgH="3468986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4941888"/>
                        <a:ext cx="1619250" cy="162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33"/>
          <p:cNvSpPr>
            <a:spLocks noChangeArrowheads="1"/>
          </p:cNvSpPr>
          <p:nvPr/>
        </p:nvSpPr>
        <p:spPr bwMode="auto">
          <a:xfrm>
            <a:off x="755650" y="1001713"/>
            <a:ext cx="734536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k-KZ" sz="5400" dirty="0" smtClean="0">
              <a:latin typeface="Book Antiqua" pitchFamily="18" charset="0"/>
            </a:endParaRPr>
          </a:p>
          <a:p>
            <a:pPr algn="ctr"/>
            <a:r>
              <a:rPr lang="kk-KZ" sz="5400" dirty="0" smtClean="0">
                <a:latin typeface="Book Antiqua" pitchFamily="18" charset="0"/>
              </a:rPr>
              <a:t>Ашық </a:t>
            </a:r>
            <a:r>
              <a:rPr lang="kk-KZ" sz="5400" dirty="0">
                <a:latin typeface="Book Antiqua" pitchFamily="18" charset="0"/>
              </a:rPr>
              <a:t>сабақ</a:t>
            </a:r>
          </a:p>
          <a:p>
            <a:pPr algn="ctr"/>
            <a:r>
              <a:rPr lang="kk-KZ" sz="5400" dirty="0" smtClean="0">
                <a:latin typeface="Book Antiqua" pitchFamily="18" charset="0"/>
              </a:rPr>
              <a:t>7«А»сынып</a:t>
            </a:r>
            <a:endParaRPr lang="kk-KZ" sz="5400" dirty="0">
              <a:latin typeface="Book Antiqua" pitchFamily="18" charset="0"/>
            </a:endParaRPr>
          </a:p>
        </p:txBody>
      </p:sp>
      <p:pic>
        <p:nvPicPr>
          <p:cNvPr id="9" name="Picture 16" descr="327676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3929066"/>
            <a:ext cx="15144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327676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30" y="3429000"/>
            <a:ext cx="15144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WordArt 7"/>
          <p:cNvSpPr>
            <a:spLocks noChangeArrowheads="1" noChangeShapeType="1" noTextEdit="1"/>
          </p:cNvSpPr>
          <p:nvPr/>
        </p:nvSpPr>
        <p:spPr bwMode="auto">
          <a:xfrm>
            <a:off x="2357422" y="142852"/>
            <a:ext cx="5214974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FF"/>
                </a:solidFill>
                <a:latin typeface="Times New Roman"/>
                <a:cs typeface="Times New Roman"/>
              </a:rPr>
              <a:t>Есіңе сақта</a:t>
            </a:r>
            <a:endParaRPr lang="ru-RU" sz="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99FF"/>
              </a:solidFill>
              <a:latin typeface="Times New Roman"/>
              <a:cs typeface="Times New Roman"/>
            </a:endParaRPr>
          </a:p>
        </p:txBody>
      </p:sp>
      <p:sp>
        <p:nvSpPr>
          <p:cNvPr id="7178" name="AutoShape 8"/>
          <p:cNvSpPr>
            <a:spLocks noChangeArrowheads="1"/>
          </p:cNvSpPr>
          <p:nvPr/>
        </p:nvSpPr>
        <p:spPr bwMode="auto">
          <a:xfrm>
            <a:off x="0" y="3771892"/>
            <a:ext cx="5286380" cy="3086108"/>
          </a:xfrm>
          <a:prstGeom prst="cloudCallout">
            <a:avLst>
              <a:gd name="adj1" fmla="val -45884"/>
              <a:gd name="adj2" fmla="val 45588"/>
            </a:avLst>
          </a:prstGeom>
          <a:solidFill>
            <a:srgbClr val="FFFF00"/>
          </a:solidFill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kk-KZ" sz="7200" b="1" dirty="0" smtClean="0">
                <a:latin typeface="Times New Roman" pitchFamily="18" charset="0"/>
              </a:rPr>
              <a:t>Время</a:t>
            </a:r>
            <a:endParaRPr lang="kk-KZ" sz="8800" b="1" dirty="0" smtClean="0">
              <a:latin typeface="Times New Roman" pitchFamily="18" charset="0"/>
            </a:endParaRPr>
          </a:p>
        </p:txBody>
      </p:sp>
      <p:sp>
        <p:nvSpPr>
          <p:cNvPr id="7180" name="AutoShape 10"/>
          <p:cNvSpPr>
            <a:spLocks noChangeArrowheads="1"/>
          </p:cNvSpPr>
          <p:nvPr/>
        </p:nvSpPr>
        <p:spPr bwMode="auto">
          <a:xfrm>
            <a:off x="857224" y="642918"/>
            <a:ext cx="7858180" cy="3286148"/>
          </a:xfrm>
          <a:prstGeom prst="cloudCallout">
            <a:avLst>
              <a:gd name="adj1" fmla="val -44606"/>
              <a:gd name="adj2" fmla="val 34435"/>
            </a:avLst>
          </a:prstGeom>
          <a:solidFill>
            <a:srgbClr val="FFCC99"/>
          </a:solidFill>
          <a:ln w="5715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kk-KZ" sz="7200" b="1" dirty="0" smtClean="0">
                <a:latin typeface="Times New Roman" pitchFamily="18" charset="0"/>
              </a:rPr>
              <a:t>Уақыт</a:t>
            </a:r>
            <a:endParaRPr lang="kk-KZ" sz="7200" b="1" i="1" dirty="0">
              <a:latin typeface="Times New Roman" pitchFamily="18" charset="0"/>
            </a:endParaRPr>
          </a:p>
        </p:txBody>
      </p:sp>
      <p:pic>
        <p:nvPicPr>
          <p:cNvPr id="7182" name="Picture 3" descr="C:\Users\Руслан\Desktop\Мама\Анимашки\Новая папка (2)\billedgast3 - копия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68256">
            <a:off x="31301" y="-36193"/>
            <a:ext cx="1806808" cy="177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5286380" y="3286124"/>
            <a:ext cx="3857620" cy="3429000"/>
          </a:xfrm>
          <a:prstGeom prst="cloudCallout">
            <a:avLst>
              <a:gd name="adj1" fmla="val -45634"/>
              <a:gd name="adj2" fmla="val 40139"/>
            </a:avLst>
          </a:prstGeom>
          <a:solidFill>
            <a:srgbClr val="99FF99"/>
          </a:solidFill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5400" b="1" dirty="0" smtClean="0">
                <a:latin typeface="Times New Roman" pitchFamily="18" charset="0"/>
              </a:rPr>
              <a:t>TIME</a:t>
            </a:r>
            <a:endParaRPr lang="kk-KZ" sz="4800" b="1" dirty="0" smtClean="0">
              <a:latin typeface="Times New Roman" pitchFamily="18" charset="0"/>
            </a:endParaRPr>
          </a:p>
          <a:p>
            <a:pPr algn="ctr"/>
            <a:endParaRPr lang="kk-KZ" sz="6000" b="1" i="1" dirty="0">
              <a:latin typeface="Times New Roman" pitchFamily="18" charset="0"/>
            </a:endParaRPr>
          </a:p>
        </p:txBody>
      </p:sp>
      <p:pic>
        <p:nvPicPr>
          <p:cNvPr id="8" name="Picture 3" descr="C:\Users\Руслан\Desktop\Мама\Анимашки\Новая папка (2)\billedgast3 - копия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68256">
            <a:off x="-173489" y="1830721"/>
            <a:ext cx="1806808" cy="177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C:\Users\Руслан\Desktop\Мама\Анимашки\Новая папка (2)\billedgast3 - копия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68256">
            <a:off x="7162984" y="-250507"/>
            <a:ext cx="1806808" cy="177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 descr="http://bugatti-russia.ru/pic/glmu02190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5286388"/>
            <a:ext cx="14065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4643446"/>
            <a:ext cx="1776420" cy="132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2285992"/>
            <a:ext cx="1571636" cy="132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animBg="1"/>
      <p:bldP spid="7180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4\Desktop\3Б класс\Фоны\1226526676_shkolni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222" y="142852"/>
            <a:ext cx="95012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827088" y="1289050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4340" name="Прямоугольник 8"/>
          <p:cNvSpPr>
            <a:spLocks noChangeArrowheads="1"/>
          </p:cNvSpPr>
          <p:nvPr/>
        </p:nvSpPr>
        <p:spPr bwMode="auto">
          <a:xfrm>
            <a:off x="3786182" y="0"/>
            <a:ext cx="521494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tabLst>
                <a:tab pos="2466975" algn="l"/>
              </a:tabLst>
            </a:pPr>
            <a:endParaRPr lang="kk-KZ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2466975" algn="l"/>
              </a:tabLst>
            </a:pPr>
            <a:endParaRPr lang="kk-KZ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2466975" algn="l"/>
              </a:tabLst>
            </a:pPr>
            <a:r>
              <a:rPr lang="kk-KZ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Жаңа сөздер</a:t>
            </a:r>
          </a:p>
          <a:p>
            <a:pPr algn="ctr">
              <a:tabLst>
                <a:tab pos="2466975" algn="l"/>
              </a:tabLst>
            </a:pPr>
            <a:endParaRPr lang="kk-KZ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2466975" algn="l"/>
              </a:tabLst>
            </a:pPr>
            <a:r>
              <a:rPr lang="kk-KZ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Шықылдау</a:t>
            </a:r>
          </a:p>
          <a:p>
            <a:pPr algn="ctr">
              <a:tabLst>
                <a:tab pos="2466975" algn="l"/>
              </a:tabLst>
            </a:pPr>
            <a:r>
              <a:rPr lang="kk-KZ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Тиянақ жоқ</a:t>
            </a:r>
          </a:p>
          <a:p>
            <a:pPr algn="ctr">
              <a:tabLst>
                <a:tab pos="2466975" algn="l"/>
              </a:tabLst>
            </a:pPr>
            <a:r>
              <a:rPr lang="kk-KZ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Ұрлау</a:t>
            </a:r>
          </a:p>
          <a:p>
            <a:pPr algn="ctr">
              <a:tabLst>
                <a:tab pos="2466975" algn="l"/>
              </a:tabLst>
            </a:pPr>
            <a:r>
              <a:rPr lang="kk-KZ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Дәурен</a:t>
            </a:r>
          </a:p>
          <a:p>
            <a:pPr algn="ctr">
              <a:tabLst>
                <a:tab pos="2466975" algn="l"/>
              </a:tabLst>
            </a:pPr>
            <a:r>
              <a:rPr lang="kk-KZ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Заман</a:t>
            </a:r>
            <a:endParaRPr lang="ru-RU" sz="3600" dirty="0"/>
          </a:p>
        </p:txBody>
      </p:sp>
      <p:pic>
        <p:nvPicPr>
          <p:cNvPr id="5" name="Picture 16" descr="327676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5000636"/>
            <a:ext cx="15144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инус 4"/>
          <p:cNvSpPr/>
          <p:nvPr/>
        </p:nvSpPr>
        <p:spPr>
          <a:xfrm>
            <a:off x="6357938" y="4214813"/>
            <a:ext cx="71437" cy="71437"/>
          </a:xfrm>
          <a:prstGeom prst="mathMin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Picture 40" descr="00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60925"/>
            <a:ext cx="19050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7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80022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2" descr="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5" y="0"/>
            <a:ext cx="16097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0" descr="00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0925"/>
            <a:ext cx="19050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9" name="WordArt 14"/>
          <p:cNvSpPr>
            <a:spLocks noChangeArrowheads="1" noChangeShapeType="1" noTextEdit="1"/>
          </p:cNvSpPr>
          <p:nvPr/>
        </p:nvSpPr>
        <p:spPr bwMode="auto">
          <a:xfrm>
            <a:off x="539750" y="1643050"/>
            <a:ext cx="8064500" cy="2865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 err="1" smtClean="0">
                <a:solidFill>
                  <a:srgbClr val="002060"/>
                </a:solidFill>
                <a:effectLst>
                  <a:prstShdw prst="shdw17" dist="17961" dir="13500000">
                    <a:srgbClr val="1F7A7A"/>
                  </a:prstShdw>
                </a:effectLst>
                <a:latin typeface="Arial Unicode MS"/>
                <a:ea typeface="Arial Unicode MS"/>
                <a:cs typeface="Arial Unicode MS"/>
              </a:rPr>
              <a:t>Жұппен</a:t>
            </a:r>
            <a:r>
              <a:rPr lang="ru-RU" sz="3600" b="1" kern="10" dirty="0" smtClean="0">
                <a:solidFill>
                  <a:srgbClr val="002060"/>
                </a:solidFill>
                <a:effectLst>
                  <a:prstShdw prst="shdw17" dist="17961" dir="13500000">
                    <a:srgbClr val="1F7A7A"/>
                  </a:prstShdw>
                </a:effectLst>
                <a:latin typeface="Arial Unicode MS"/>
                <a:ea typeface="Arial Unicode MS"/>
                <a:cs typeface="Arial Unicode MS"/>
              </a:rPr>
              <a:t> </a:t>
            </a:r>
          </a:p>
          <a:p>
            <a:pPr algn="ctr"/>
            <a:r>
              <a:rPr lang="ru-RU" sz="3600" b="1" kern="10" dirty="0" err="1" smtClean="0">
                <a:solidFill>
                  <a:srgbClr val="002060"/>
                </a:solidFill>
                <a:effectLst>
                  <a:prstShdw prst="shdw17" dist="17961" dir="13500000">
                    <a:srgbClr val="1F7A7A"/>
                  </a:prstShdw>
                </a:effectLst>
                <a:latin typeface="Arial Unicode MS"/>
                <a:ea typeface="Arial Unicode MS"/>
                <a:cs typeface="Arial Unicode MS"/>
              </a:rPr>
              <a:t>жұмыс</a:t>
            </a:r>
            <a:endParaRPr lang="ru-RU" sz="3600" b="1" kern="10" dirty="0">
              <a:solidFill>
                <a:srgbClr val="002060"/>
              </a:solidFill>
              <a:effectLst>
                <a:prstShdw prst="shdw17" dist="17961" dir="13500000">
                  <a:srgbClr val="1F7A7A"/>
                </a:prstShdw>
              </a:effectLst>
              <a:latin typeface="Arial Unicode MS"/>
              <a:ea typeface="Arial Unicode MS"/>
              <a:cs typeface="Arial Unicode MS"/>
            </a:endParaRPr>
          </a:p>
        </p:txBody>
      </p:sp>
      <p:pic>
        <p:nvPicPr>
          <p:cNvPr id="29710" name="Picture 24" descr="001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0113" y="4940300"/>
            <a:ext cx="12239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17" descr="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4357694"/>
            <a:ext cx="2376487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4" name="Picture 24" descr="001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940300"/>
            <a:ext cx="12334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1"/>
          <p:cNvSpPr>
            <a:spLocks noChangeArrowheads="1"/>
          </p:cNvSpPr>
          <p:nvPr/>
        </p:nvSpPr>
        <p:spPr bwMode="auto">
          <a:xfrm>
            <a:off x="0" y="0"/>
            <a:ext cx="9144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kk-KZ" sz="1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1-тапсырма.  Жұппен  жұмыс.  5-тапсырма.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Оқылым.Жазылым.Айтылым.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1.Сөздерді мағынасына</a:t>
            </a:r>
            <a:r>
              <a:rPr kumimoji="0" lang="kk-KZ" b="0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қарай сәйкестендіру.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lang="kk-KZ" baseline="0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2.Сөйлем</a:t>
            </a:r>
            <a:r>
              <a:rPr lang="kk-KZ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құрап жазу.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kk-KZ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1-тапсырманың дескрипторы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2000240"/>
          <a:ext cx="6715172" cy="2606040"/>
        </p:xfrm>
        <a:graphic>
          <a:graphicData uri="http://schemas.openxmlformats.org/drawingml/2006/table">
            <a:tbl>
              <a:tblPr/>
              <a:tblGrid>
                <a:gridCol w="5819816"/>
                <a:gridCol w="895356"/>
              </a:tblGrid>
              <a:tr h="22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 err="1">
                          <a:latin typeface="Times New Roman"/>
                          <a:ea typeface="Times New Roman"/>
                        </a:rPr>
                        <a:t>Дескрипторлар</a:t>
                      </a:r>
                      <a:r>
                        <a:rPr lang="en-GB" sz="2000" b="1" dirty="0">
                          <a:latin typeface="Times New Roman"/>
                          <a:ea typeface="Times New Roman"/>
                        </a:rPr>
                        <a:t> </a:t>
                      </a:r>
                      <a:endParaRPr lang="kk-KZ" sz="11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latin typeface="Times New Roman"/>
                          <a:ea typeface="Times New Roman"/>
                        </a:rPr>
                        <a:t>Балл</a:t>
                      </a:r>
                      <a:endParaRPr lang="ru-RU" sz="1100" b="1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 err="1" smtClean="0">
                          <a:latin typeface="Times New Roman"/>
                          <a:ea typeface="Times New Roman"/>
                        </a:rPr>
                        <a:t>Оқушы</a:t>
                      </a:r>
                      <a:endParaRPr lang="kk-KZ" sz="20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kk-KZ" sz="1100" b="1" dirty="0" smtClean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2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Times New Roman"/>
                          <a:ea typeface="Times New Roman"/>
                        </a:rPr>
                        <a:t>1.Берілген </a:t>
                      </a:r>
                      <a:r>
                        <a:rPr lang="en-GB" sz="1800" b="1" dirty="0" err="1" smtClean="0">
                          <a:latin typeface="Times New Roman"/>
                          <a:ea typeface="Times New Roman"/>
                        </a:rPr>
                        <a:t>сөздерді</a:t>
                      </a:r>
                      <a:r>
                        <a:rPr lang="en-GB" sz="18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1800" b="1" dirty="0" err="1" smtClean="0">
                          <a:latin typeface="Times New Roman"/>
                          <a:ea typeface="Times New Roman"/>
                        </a:rPr>
                        <a:t>оқи</a:t>
                      </a:r>
                      <a:r>
                        <a:rPr lang="en-GB" sz="18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1800" b="1" dirty="0" err="1" smtClean="0">
                          <a:latin typeface="Times New Roman"/>
                          <a:ea typeface="Times New Roman"/>
                        </a:rPr>
                        <a:t>алады</a:t>
                      </a:r>
                      <a:r>
                        <a:rPr lang="en-GB" sz="1800" b="1" dirty="0" smtClean="0">
                          <a:latin typeface="Times New Roman"/>
                          <a:ea typeface="Times New Roman"/>
                        </a:rPr>
                        <a:t>.</a:t>
                      </a:r>
                      <a:endParaRPr lang="kk-KZ" sz="18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kk-KZ" sz="1100" b="1" dirty="0" smtClean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Times New Roman"/>
                          <a:ea typeface="Times New Roman"/>
                        </a:rPr>
                        <a:t>2.Сөздерді </a:t>
                      </a:r>
                      <a:r>
                        <a:rPr lang="en-GB" sz="1600" b="1" dirty="0" err="1">
                          <a:latin typeface="Times New Roman"/>
                          <a:ea typeface="Times New Roman"/>
                        </a:rPr>
                        <a:t>мағынасына</a:t>
                      </a:r>
                      <a:r>
                        <a:rPr lang="en-GB" sz="16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1600" b="1" dirty="0" err="1">
                          <a:latin typeface="Times New Roman"/>
                          <a:ea typeface="Times New Roman"/>
                        </a:rPr>
                        <a:t>қарай</a:t>
                      </a:r>
                      <a:r>
                        <a:rPr lang="en-GB" sz="1600" b="1" dirty="0">
                          <a:latin typeface="Times New Roman"/>
                          <a:ea typeface="Times New Roman"/>
                        </a:rPr>
                        <a:t> </a:t>
                      </a:r>
                      <a:endParaRPr lang="kk-KZ" sz="16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 err="1" smtClean="0">
                          <a:latin typeface="Times New Roman"/>
                          <a:ea typeface="Times New Roman"/>
                        </a:rPr>
                        <a:t>сәйкестендіреді</a:t>
                      </a:r>
                      <a:r>
                        <a:rPr lang="en-GB" sz="1600" b="1" dirty="0" smtClean="0">
                          <a:latin typeface="Times New Roman"/>
                          <a:ea typeface="Times New Roman"/>
                        </a:rPr>
                        <a:t>.</a:t>
                      </a:r>
                      <a:endParaRPr lang="kk-KZ" sz="16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kk-KZ" sz="1600" b="1" dirty="0" smtClean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b="1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latin typeface="Times New Roman"/>
                          <a:ea typeface="Times New Roman"/>
                        </a:rPr>
                        <a:t>3.Берілген </a:t>
                      </a:r>
                      <a:r>
                        <a:rPr lang="en-GB" sz="1600" b="1" dirty="0" err="1">
                          <a:latin typeface="Times New Roman"/>
                          <a:ea typeface="Times New Roman"/>
                        </a:rPr>
                        <a:t>сөздерге</a:t>
                      </a:r>
                      <a:r>
                        <a:rPr lang="en-GB" sz="16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1600" b="1" dirty="0" err="1">
                          <a:latin typeface="Times New Roman"/>
                          <a:ea typeface="Times New Roman"/>
                        </a:rPr>
                        <a:t>сөйлем</a:t>
                      </a:r>
                      <a:r>
                        <a:rPr lang="en-GB" sz="16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1600" b="1" dirty="0" err="1">
                          <a:latin typeface="Times New Roman"/>
                          <a:ea typeface="Times New Roman"/>
                        </a:rPr>
                        <a:t>құрай</a:t>
                      </a:r>
                      <a:r>
                        <a:rPr lang="en-GB" sz="16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1600" b="1" dirty="0" err="1">
                          <a:latin typeface="Times New Roman"/>
                          <a:ea typeface="Times New Roman"/>
                        </a:rPr>
                        <a:t>алады</a:t>
                      </a:r>
                      <a:r>
                        <a:rPr lang="en-GB" sz="1600" b="1" dirty="0" smtClean="0">
                          <a:latin typeface="Times New Roman"/>
                          <a:ea typeface="Times New Roman"/>
                        </a:rPr>
                        <a:t>.</a:t>
                      </a:r>
                      <a:endParaRPr lang="kk-KZ" sz="16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kk-KZ" sz="1600" b="1" dirty="0" smtClean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4282" y="4643446"/>
            <a:ext cx="48577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Қалыптастырушы бағалау</a:t>
            </a:r>
            <a:endParaRPr lang="ru-RU" sz="2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kk-K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 балл-өте жақсы</a:t>
            </a:r>
          </a:p>
          <a:p>
            <a:pPr algn="ctr"/>
            <a:r>
              <a:rPr lang="kk-KZ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балл-жақсы жарайсың!</a:t>
            </a:r>
          </a:p>
          <a:p>
            <a:pPr algn="ctr"/>
            <a:r>
              <a:rPr lang="kk-K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3балл-саған сенемін!</a:t>
            </a:r>
          </a:p>
          <a:p>
            <a:pPr algn="ctr"/>
            <a:r>
              <a:rPr lang="kk-KZ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0-2 балл-ойланып көр.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16" descr="327676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5438775"/>
            <a:ext cx="15144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327676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5214950"/>
            <a:ext cx="15144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327676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8" y="3000372"/>
            <a:ext cx="15144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327676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642918"/>
            <a:ext cx="15144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инус 4"/>
          <p:cNvSpPr/>
          <p:nvPr/>
        </p:nvSpPr>
        <p:spPr>
          <a:xfrm>
            <a:off x="6357938" y="4214813"/>
            <a:ext cx="71437" cy="71437"/>
          </a:xfrm>
          <a:prstGeom prst="mathMin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Picture 40" descr="00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60925"/>
            <a:ext cx="19050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7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80022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2" descr="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5" y="0"/>
            <a:ext cx="16097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0" descr="00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0925"/>
            <a:ext cx="19050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9" name="WordArt 14"/>
          <p:cNvSpPr>
            <a:spLocks noChangeArrowheads="1" noChangeShapeType="1" noTextEdit="1"/>
          </p:cNvSpPr>
          <p:nvPr/>
        </p:nvSpPr>
        <p:spPr bwMode="auto">
          <a:xfrm>
            <a:off x="539750" y="1643050"/>
            <a:ext cx="8064500" cy="2865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 err="1" smtClean="0">
                <a:solidFill>
                  <a:srgbClr val="002060"/>
                </a:solidFill>
                <a:effectLst>
                  <a:prstShdw prst="shdw17" dist="17961" dir="13500000">
                    <a:srgbClr val="1F7A7A"/>
                  </a:prstShdw>
                </a:effectLst>
                <a:latin typeface="Arial Unicode MS"/>
                <a:ea typeface="Arial Unicode MS"/>
                <a:cs typeface="Arial Unicode MS"/>
              </a:rPr>
              <a:t>Топпен</a:t>
            </a:r>
            <a:r>
              <a:rPr lang="ru-RU" sz="3600" b="1" kern="10" dirty="0" smtClean="0">
                <a:solidFill>
                  <a:srgbClr val="002060"/>
                </a:solidFill>
                <a:effectLst>
                  <a:prstShdw prst="shdw17" dist="17961" dir="13500000">
                    <a:srgbClr val="1F7A7A"/>
                  </a:prstShdw>
                </a:effectLst>
                <a:latin typeface="Arial Unicode MS"/>
                <a:ea typeface="Arial Unicode MS"/>
                <a:cs typeface="Arial Unicode MS"/>
              </a:rPr>
              <a:t> </a:t>
            </a:r>
          </a:p>
          <a:p>
            <a:pPr algn="ctr"/>
            <a:r>
              <a:rPr lang="ru-RU" sz="3600" b="1" kern="10" dirty="0" err="1" smtClean="0">
                <a:solidFill>
                  <a:srgbClr val="002060"/>
                </a:solidFill>
                <a:effectLst>
                  <a:prstShdw prst="shdw17" dist="17961" dir="13500000">
                    <a:srgbClr val="1F7A7A"/>
                  </a:prstShdw>
                </a:effectLst>
                <a:latin typeface="Arial Unicode MS"/>
                <a:ea typeface="Arial Unicode MS"/>
                <a:cs typeface="Arial Unicode MS"/>
              </a:rPr>
              <a:t>жұмыс</a:t>
            </a:r>
            <a:endParaRPr lang="ru-RU" sz="3600" b="1" kern="10" dirty="0">
              <a:solidFill>
                <a:srgbClr val="002060"/>
              </a:solidFill>
              <a:effectLst>
                <a:prstShdw prst="shdw17" dist="17961" dir="13500000">
                  <a:srgbClr val="1F7A7A"/>
                </a:prstShdw>
              </a:effectLst>
              <a:latin typeface="Arial Unicode MS"/>
              <a:ea typeface="Arial Unicode MS"/>
              <a:cs typeface="Arial Unicode MS"/>
            </a:endParaRPr>
          </a:p>
        </p:txBody>
      </p:sp>
      <p:pic>
        <p:nvPicPr>
          <p:cNvPr id="29710" name="Picture 24" descr="001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0113" y="4940300"/>
            <a:ext cx="12239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17" descr="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4357694"/>
            <a:ext cx="2376487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4" name="Picture 24" descr="001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940300"/>
            <a:ext cx="12334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1"/>
          <p:cNvSpPr>
            <a:spLocks noChangeArrowheads="1"/>
          </p:cNvSpPr>
          <p:nvPr/>
        </p:nvSpPr>
        <p:spPr bwMode="auto">
          <a:xfrm>
            <a:off x="0" y="1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kk-KZ" sz="1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-тапсырма.  Топтық  жұмыс.  3-тапсырма. Мәтінді оқу</a:t>
            </a:r>
            <a:r>
              <a:rPr kumimoji="0" lang="kk-KZ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6-тапсырма бойынша сұрақтарға жауап беру.</a:t>
            </a:r>
            <a:r>
              <a:rPr lang="ru-RU" sz="11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Оқылым.Жазылым.Айтылым.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lang="kk-KZ" sz="2400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топ-№1 сұрақ. Өлеңнің идеясы -не?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lang="kk-KZ" sz="2400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 топ-№2 сұрақ. Ақын не себепті өмірді сағатпен байланыстырған?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lang="kk-KZ" sz="2400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ІІІ топ-№3сұрақ. Абай неге  сағатты ұрыға теңейді?</a:t>
            </a:r>
            <a:endParaRPr lang="kk-KZ" dirty="0" smtClean="0">
              <a:solidFill>
                <a:srgbClr val="0000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kk-KZ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lang="kk-KZ" sz="2400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-тапсырманың дескрипторы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kk-KZ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5357826"/>
            <a:ext cx="485778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Қалыптастырушы бағалау</a:t>
            </a:r>
            <a:endParaRPr lang="ru-RU" sz="2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kk-K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“Екі жұлдыз,бір тілек”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2500306"/>
          <a:ext cx="8001056" cy="2926080"/>
        </p:xfrm>
        <a:graphic>
          <a:graphicData uri="http://schemas.openxmlformats.org/drawingml/2006/table">
            <a:tbl>
              <a:tblPr/>
              <a:tblGrid>
                <a:gridCol w="7167612"/>
                <a:gridCol w="833444"/>
              </a:tblGrid>
              <a:tr h="22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 err="1">
                          <a:latin typeface="Times New Roman"/>
                          <a:ea typeface="Times New Roman"/>
                        </a:rPr>
                        <a:t>Дескрипторлар</a:t>
                      </a:r>
                      <a:r>
                        <a:rPr lang="en-GB" sz="2400" b="1" dirty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24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>
                          <a:latin typeface="Times New Roman"/>
                          <a:ea typeface="Times New Roman"/>
                        </a:rPr>
                        <a:t>Балл</a:t>
                      </a:r>
                      <a:endParaRPr lang="ru-RU" sz="2400" b="1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 err="1">
                          <a:latin typeface="Times New Roman"/>
                          <a:ea typeface="Times New Roman"/>
                        </a:rPr>
                        <a:t>Оқушы</a:t>
                      </a:r>
                      <a:endParaRPr lang="ru-RU" sz="24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2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>
                          <a:latin typeface="Times New Roman"/>
                          <a:ea typeface="Times New Roman"/>
                        </a:rPr>
                        <a:t>1.Берілген </a:t>
                      </a:r>
                      <a:r>
                        <a:rPr lang="en-GB" sz="2400" b="1" dirty="0" err="1">
                          <a:latin typeface="Times New Roman"/>
                          <a:ea typeface="Times New Roman"/>
                        </a:rPr>
                        <a:t>мәтінді</a:t>
                      </a:r>
                      <a:r>
                        <a:rPr lang="en-GB" sz="24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kk-KZ" sz="2400" b="1" dirty="0">
                          <a:latin typeface="Times New Roman"/>
                          <a:ea typeface="Times New Roman"/>
                        </a:rPr>
                        <a:t>оқып,берілген сұраққа жауап бере алады.</a:t>
                      </a:r>
                      <a:endParaRPr lang="ru-RU" sz="24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400" b="1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 b="1" dirty="0">
                          <a:latin typeface="Times New Roman"/>
                          <a:ea typeface="Times New Roman"/>
                        </a:rPr>
                        <a:t>2.  Мәтін бойынша кластер құрай алады.Өз ойын еркін жеткізе алады.</a:t>
                      </a:r>
                      <a:endParaRPr lang="ru-RU" sz="24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400" b="1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1" dirty="0">
                          <a:latin typeface="Times New Roman"/>
                          <a:ea typeface="Times New Roman"/>
                        </a:rPr>
                        <a:t>3.</a:t>
                      </a:r>
                      <a:r>
                        <a:rPr lang="kk-KZ" sz="2400" b="1" dirty="0">
                          <a:latin typeface="Times New Roman"/>
                          <a:ea typeface="Times New Roman"/>
                        </a:rPr>
                        <a:t>Бір-бірін бағалау кезде тіл байлығын дамыта алады.</a:t>
                      </a:r>
                      <a:endParaRPr lang="ru-RU" sz="24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4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16" descr="327676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30" y="5500702"/>
            <a:ext cx="1514475" cy="114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327676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3578"/>
            <a:ext cx="1514475" cy="99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инус 4"/>
          <p:cNvSpPr/>
          <p:nvPr/>
        </p:nvSpPr>
        <p:spPr>
          <a:xfrm>
            <a:off x="6357938" y="4214813"/>
            <a:ext cx="71437" cy="71437"/>
          </a:xfrm>
          <a:prstGeom prst="mathMin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Picture 40" descr="00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60925"/>
            <a:ext cx="19050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7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80022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2" descr="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5" y="0"/>
            <a:ext cx="16097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0" descr="00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0925"/>
            <a:ext cx="19050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9" name="WordArt 14"/>
          <p:cNvSpPr>
            <a:spLocks noChangeArrowheads="1" noChangeShapeType="1" noTextEdit="1"/>
          </p:cNvSpPr>
          <p:nvPr/>
        </p:nvSpPr>
        <p:spPr bwMode="auto">
          <a:xfrm>
            <a:off x="539750" y="1643050"/>
            <a:ext cx="8064500" cy="2865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 err="1" smtClean="0">
                <a:solidFill>
                  <a:srgbClr val="002060"/>
                </a:solidFill>
                <a:effectLst>
                  <a:prstShdw prst="shdw17" dist="17961" dir="13500000">
                    <a:srgbClr val="1F7A7A"/>
                  </a:prstShdw>
                </a:effectLst>
                <a:latin typeface="Arial Unicode MS"/>
                <a:ea typeface="Arial Unicode MS"/>
                <a:cs typeface="Arial Unicode MS"/>
              </a:rPr>
              <a:t>Жеке</a:t>
            </a:r>
            <a:r>
              <a:rPr lang="ru-RU" sz="3600" b="1" kern="10" dirty="0" smtClean="0">
                <a:solidFill>
                  <a:srgbClr val="002060"/>
                </a:solidFill>
                <a:effectLst>
                  <a:prstShdw prst="shdw17" dist="17961" dir="13500000">
                    <a:srgbClr val="1F7A7A"/>
                  </a:prstShdw>
                </a:effectLst>
                <a:latin typeface="Arial Unicode MS"/>
                <a:ea typeface="Arial Unicode MS"/>
                <a:cs typeface="Arial Unicode MS"/>
              </a:rPr>
              <a:t> </a:t>
            </a:r>
          </a:p>
          <a:p>
            <a:pPr algn="ctr"/>
            <a:r>
              <a:rPr lang="ru-RU" sz="3600" b="1" kern="10" dirty="0" err="1" smtClean="0">
                <a:solidFill>
                  <a:srgbClr val="002060"/>
                </a:solidFill>
                <a:effectLst>
                  <a:prstShdw prst="shdw17" dist="17961" dir="13500000">
                    <a:srgbClr val="1F7A7A"/>
                  </a:prstShdw>
                </a:effectLst>
                <a:latin typeface="Arial Unicode MS"/>
                <a:ea typeface="Arial Unicode MS"/>
                <a:cs typeface="Arial Unicode MS"/>
              </a:rPr>
              <a:t>жұмыс</a:t>
            </a:r>
            <a:endParaRPr lang="ru-RU" sz="3600" b="1" kern="10" dirty="0">
              <a:solidFill>
                <a:srgbClr val="002060"/>
              </a:solidFill>
              <a:effectLst>
                <a:prstShdw prst="shdw17" dist="17961" dir="13500000">
                  <a:srgbClr val="1F7A7A"/>
                </a:prstShdw>
              </a:effectLst>
              <a:latin typeface="Arial Unicode MS"/>
              <a:ea typeface="Arial Unicode MS"/>
              <a:cs typeface="Arial Unicode MS"/>
            </a:endParaRPr>
          </a:p>
        </p:txBody>
      </p:sp>
      <p:pic>
        <p:nvPicPr>
          <p:cNvPr id="29710" name="Picture 24" descr="001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0113" y="4940300"/>
            <a:ext cx="12239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17" descr="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4357694"/>
            <a:ext cx="2376487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4" name="Picture 24" descr="001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940300"/>
            <a:ext cx="12334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siren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50" y="0"/>
            <a:ext cx="9429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4" descr="Рисунок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C:\Users\User\Downloads\ук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5445224"/>
            <a:ext cx="1115616" cy="1412776"/>
          </a:xfrm>
          <a:prstGeom prst="rect">
            <a:avLst/>
          </a:prstGeom>
          <a:noFill/>
        </p:spPr>
      </p:pic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1948208" y="2276872"/>
            <a:ext cx="28264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«Уақыт»</a:t>
            </a:r>
            <a:endParaRPr lang="ru-RU" sz="3600" b="1" cap="none" spc="0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Сөзі І- нұсқа</a:t>
            </a:r>
            <a:endParaRPr lang="ru-RU" sz="36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4714876" y="2357430"/>
            <a:ext cx="256993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«Өмір» сөзі</a:t>
            </a:r>
            <a:endParaRPr lang="ru-RU" sz="3600" b="1" cap="none" spc="0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ІІ-нұсқа</a:t>
            </a:r>
            <a:endParaRPr lang="ru-RU" sz="36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2928926" y="214290"/>
            <a:ext cx="53111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3-тапсырма. </a:t>
            </a:r>
          </a:p>
          <a:p>
            <a:pPr algn="ctr"/>
            <a:r>
              <a:rPr lang="ru-RU" sz="2800" b="1" cap="none" spc="0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«Синквейн»әдісі    Жеке</a:t>
            </a:r>
            <a:r>
              <a:rPr lang="ru-RU" sz="28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none" spc="0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жұмыс</a:t>
            </a:r>
            <a:endParaRPr lang="ru-RU" sz="44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357290" y="1142984"/>
          <a:ext cx="3256280" cy="2240280"/>
        </p:xfrm>
        <a:graphic>
          <a:graphicData uri="http://schemas.openxmlformats.org/drawingml/2006/table">
            <a:tbl>
              <a:tblPr/>
              <a:tblGrid>
                <a:gridCol w="1995805"/>
                <a:gridCol w="1260475"/>
              </a:tblGrid>
              <a:tr h="22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</a:rPr>
                        <a:t>Дескрипторлар </a:t>
                      </a:r>
                      <a:endParaRPr lang="ru-RU" sz="11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</a:rPr>
                        <a:t>Балл</a:t>
                      </a:r>
                      <a:endParaRPr lang="ru-RU" sz="11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</a:rPr>
                        <a:t>Оқушы</a:t>
                      </a:r>
                      <a:endParaRPr lang="ru-RU" sz="11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 New Roman"/>
                          <a:ea typeface="Times New Roman"/>
                        </a:rPr>
                        <a:t>1.Берілген </a:t>
                      </a:r>
                      <a:r>
                        <a:rPr lang="kk-KZ" sz="1100">
                          <a:latin typeface="Times New Roman"/>
                          <a:ea typeface="Times New Roman"/>
                        </a:rPr>
                        <a:t>сөздерге синквейн әдісін пайдалана біледі.</a:t>
                      </a:r>
                      <a:endParaRPr lang="ru-RU" sz="11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k-KZ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/>
                          <a:ea typeface="Times New Roman"/>
                        </a:rPr>
                        <a:t>А.Берілген сөзге 2 сын есім таба алады.</a:t>
                      </a:r>
                      <a:endParaRPr lang="ru-RU" sz="11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1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/>
                          <a:ea typeface="Times New Roman"/>
                        </a:rPr>
                        <a:t>В.Берілген сөзге 3 етістік таба алады.</a:t>
                      </a:r>
                      <a:endParaRPr lang="ru-RU" sz="11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1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2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/>
                          <a:ea typeface="Times New Roman"/>
                        </a:rPr>
                        <a:t>С.Берілген сөзге сөйлем құрай алады.</a:t>
                      </a:r>
                      <a:endParaRPr lang="ru-RU" sz="11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1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/>
                          <a:ea typeface="Times New Roman"/>
                        </a:rPr>
                        <a:t>Д.Берілген сөзге синоним таба алады.</a:t>
                      </a:r>
                      <a:endParaRPr lang="ru-RU" sz="11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1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100">
                          <a:latin typeface="Times New Roman"/>
                          <a:ea typeface="Times New Roman"/>
                        </a:rPr>
                        <a:t>2.  Сауатты,таза жазады.</a:t>
                      </a:r>
                      <a:endParaRPr lang="ru-RU" sz="11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100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1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C:\Users\User\Downloads\976473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906"/>
            <a:ext cx="9144000" cy="68699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1700808"/>
            <a:ext cx="7236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i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3" descr="C:\Users\User\Documents\фон\59EA~1\f4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581128"/>
            <a:ext cx="866775" cy="1247775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57224" y="1071546"/>
          <a:ext cx="7715304" cy="3386152"/>
        </p:xfrm>
        <a:graphic>
          <a:graphicData uri="http://schemas.openxmlformats.org/drawingml/2006/table">
            <a:tbl>
              <a:tblPr/>
              <a:tblGrid>
                <a:gridCol w="6252057"/>
                <a:gridCol w="1463247"/>
              </a:tblGrid>
              <a:tr h="1666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 err="1">
                          <a:latin typeface="Times New Roman"/>
                          <a:ea typeface="Times New Roman"/>
                        </a:rPr>
                        <a:t>Дескрипторлар</a:t>
                      </a:r>
                      <a:r>
                        <a:rPr lang="en-GB" sz="2000" b="1" dirty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20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Times New Roman"/>
                          <a:ea typeface="Times New Roman"/>
                        </a:rPr>
                        <a:t>Балл</a:t>
                      </a:r>
                      <a:endParaRPr lang="ru-RU" sz="1800" b="1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6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 err="1">
                          <a:latin typeface="Times New Roman"/>
                          <a:ea typeface="Times New Roman"/>
                        </a:rPr>
                        <a:t>Оқушы</a:t>
                      </a:r>
                      <a:endParaRPr lang="ru-RU" sz="20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Times New Roman"/>
                          <a:ea typeface="Times New Roman"/>
                        </a:rPr>
                        <a:t>1.Берілген </a:t>
                      </a:r>
                      <a:r>
                        <a:rPr lang="kk-KZ" sz="2000" b="1" dirty="0">
                          <a:latin typeface="Times New Roman"/>
                          <a:ea typeface="Times New Roman"/>
                        </a:rPr>
                        <a:t>сөздерге синквейн әдісін пайдалана біледі.</a:t>
                      </a:r>
                      <a:endParaRPr lang="ru-RU" sz="20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k-KZ" sz="18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Times New Roman"/>
                          <a:ea typeface="Times New Roman"/>
                        </a:rPr>
                        <a:t>А.Берілген сөзге 2 сын есім таба алады.</a:t>
                      </a:r>
                      <a:endParaRPr lang="ru-RU" sz="20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800" b="1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Times New Roman"/>
                          <a:ea typeface="Times New Roman"/>
                        </a:rPr>
                        <a:t>В.Берілген сөзге 3 етістік таба алады.</a:t>
                      </a:r>
                      <a:endParaRPr lang="ru-RU" sz="20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800" b="1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Times New Roman"/>
                          <a:ea typeface="Times New Roman"/>
                        </a:rPr>
                        <a:t>С.Берілген сөзге сөйлем құрай алады.</a:t>
                      </a:r>
                      <a:endParaRPr lang="ru-RU" sz="20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8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Times New Roman"/>
                          <a:ea typeface="Times New Roman"/>
                        </a:rPr>
                        <a:t>Д.Берілген сөзге синоним таба алады.</a:t>
                      </a:r>
                      <a:endParaRPr lang="ru-RU" sz="20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8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Times New Roman"/>
                          <a:ea typeface="Times New Roman"/>
                        </a:rPr>
                        <a:t>2.  Сауатты,таза жазады.</a:t>
                      </a:r>
                      <a:endParaRPr lang="ru-RU" sz="20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8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428728" y="571480"/>
            <a:ext cx="39798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3-тапсырманың дескрипторы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3108" y="4643446"/>
            <a:ext cx="493442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Қалыптастырушы бағалау</a:t>
            </a:r>
            <a:endParaRPr lang="ru-RU" sz="2800" b="1" cap="none" spc="0" dirty="0" smtClean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kk-KZ" sz="28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Күлегештер</a:t>
            </a:r>
            <a:endParaRPr lang="ru-RU" sz="2800" b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Picture 2" descr="https://lh4.ggpht.com/mIk-B0TIvIaxjKTmlcuG20bEVASaWxxz-2mfc6CXh3qW7aMhRZIVo5T7yIHzn5B8qkvMedIgjoVZwwP7SHzVKpY=h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5214950"/>
            <a:ext cx="1214414" cy="1158531"/>
          </a:xfrm>
          <a:prstGeom prst="ellipse">
            <a:avLst/>
          </a:prstGeom>
          <a:solidFill>
            <a:srgbClr val="00B050"/>
          </a:solid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Волна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AutoShape 8"/>
          <p:cNvSpPr>
            <a:spLocks noChangeArrowheads="1"/>
          </p:cNvSpPr>
          <p:nvPr/>
        </p:nvSpPr>
        <p:spPr bwMode="auto">
          <a:xfrm>
            <a:off x="1187450" y="3643315"/>
            <a:ext cx="6697663" cy="2738436"/>
          </a:xfrm>
          <a:prstGeom prst="bevel">
            <a:avLst>
              <a:gd name="adj" fmla="val 12500"/>
            </a:avLst>
          </a:prstGeom>
          <a:solidFill>
            <a:srgbClr val="66FF33"/>
          </a:solidFill>
          <a:ln w="76200">
            <a:pattFill prst="sphere">
              <a:fgClr>
                <a:srgbClr val="990099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619250" y="3429000"/>
            <a:ext cx="5759450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kk-KZ" sz="3500" b="1" i="1" dirty="0" smtClean="0">
              <a:solidFill>
                <a:srgbClr val="FF33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kk-KZ" sz="3200" b="1" i="1" dirty="0" smtClean="0">
                <a:solidFill>
                  <a:srgbClr val="FF3300"/>
                </a:solidFill>
                <a:latin typeface="Times New Roman" pitchFamily="18" charset="0"/>
              </a:rPr>
              <a:t>Берілген көмекші есімдерді қатыстырып,сөйлем құрап жазу.</a:t>
            </a:r>
            <a:endParaRPr lang="ru-RU" sz="32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1754" name="WordArt 10"/>
          <p:cNvSpPr>
            <a:spLocks noChangeArrowheads="1" noChangeShapeType="1" noTextEdit="1"/>
          </p:cNvSpPr>
          <p:nvPr/>
        </p:nvSpPr>
        <p:spPr bwMode="auto">
          <a:xfrm>
            <a:off x="1071538" y="1341439"/>
            <a:ext cx="7316812" cy="22304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583"/>
              </a:avLst>
            </a:prstTxWarp>
          </a:bodyPr>
          <a:lstStyle/>
          <a:p>
            <a:pPr algn="ctr"/>
            <a:r>
              <a:rPr lang="kk-KZ" sz="9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Үйге:</a:t>
            </a:r>
          </a:p>
          <a:p>
            <a:pPr algn="ctr"/>
            <a:r>
              <a:rPr lang="kk-KZ" sz="9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9-тапсырма</a:t>
            </a:r>
            <a:endParaRPr lang="ru-RU" sz="36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" name="Picture 16" descr="327676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15144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327676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5144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327676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8775"/>
            <a:ext cx="15144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327676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5438775"/>
            <a:ext cx="15144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 descr="327676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0"/>
            <a:ext cx="15144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3" grpId="0"/>
      <p:bldP spid="317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23850" y="714375"/>
            <a:ext cx="8424863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kk-KZ" sz="3600" b="1" u="sng" dirty="0" smtClean="0">
                <a:solidFill>
                  <a:srgbClr val="FFC000"/>
                </a:solidFill>
              </a:rPr>
              <a:t>Құндылықтарды игерту.</a:t>
            </a:r>
          </a:p>
          <a:p>
            <a:endParaRPr lang="kk-KZ" sz="3200" b="1" u="sng" dirty="0" smtClean="0">
              <a:solidFill>
                <a:srgbClr val="FFC000"/>
              </a:solidFill>
            </a:endParaRPr>
          </a:p>
          <a:p>
            <a:r>
              <a:rPr lang="kk-KZ" sz="3200" b="1" u="sng" dirty="0" smtClean="0">
                <a:solidFill>
                  <a:srgbClr val="FFC000"/>
                </a:solidFill>
              </a:rPr>
              <a:t>1.</a:t>
            </a:r>
          </a:p>
          <a:p>
            <a:r>
              <a:rPr lang="kk-KZ" sz="3200" b="1" u="sng" dirty="0" smtClean="0">
                <a:solidFill>
                  <a:srgbClr val="FFC000"/>
                </a:solidFill>
              </a:rPr>
              <a:t>Уақытты дұрыс пайдалану және бағалауды білу.</a:t>
            </a:r>
          </a:p>
          <a:p>
            <a:endParaRPr lang="kk-KZ" sz="3200" b="1" u="sng" dirty="0" smtClean="0">
              <a:solidFill>
                <a:srgbClr val="FFC000"/>
              </a:solidFill>
            </a:endParaRPr>
          </a:p>
          <a:p>
            <a:r>
              <a:rPr lang="kk-KZ" sz="3200" b="1" u="sng" dirty="0" smtClean="0">
                <a:solidFill>
                  <a:srgbClr val="FFC000"/>
                </a:solidFill>
              </a:rPr>
              <a:t>2.</a:t>
            </a:r>
          </a:p>
          <a:p>
            <a:r>
              <a:rPr lang="kk-KZ" sz="3200" b="1" u="sng" dirty="0" smtClean="0">
                <a:solidFill>
                  <a:srgbClr val="FFC000"/>
                </a:solidFill>
              </a:rPr>
              <a:t>Уақытты өмірмен байланыстырып,адамгершілік қасиеттерді отбасылық құндылықтармен байланыстыру.</a:t>
            </a:r>
            <a:endParaRPr lang="kk-KZ" sz="3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3600" dirty="0">
                <a:solidFill>
                  <a:schemeClr val="tx1"/>
                </a:solidFill>
              </a:rPr>
              <a:t>С</a:t>
            </a:r>
            <a:r>
              <a:rPr lang="kk-KZ" sz="3600" dirty="0" smtClean="0">
                <a:solidFill>
                  <a:schemeClr val="tx1"/>
                </a:solidFill>
              </a:rPr>
              <a:t>абақта </a:t>
            </a:r>
            <a:r>
              <a:rPr lang="kk-KZ" sz="3600" dirty="0">
                <a:solidFill>
                  <a:schemeClr val="tx1"/>
                </a:solidFill>
              </a:rPr>
              <a:t>маған не пайдалы болды</a:t>
            </a:r>
            <a:r>
              <a:rPr lang="kk-KZ" sz="3600" dirty="0" smtClean="0">
                <a:solidFill>
                  <a:schemeClr val="tx1"/>
                </a:solidFill>
              </a:rPr>
              <a:t>?</a:t>
            </a:r>
          </a:p>
          <a:p>
            <a:r>
              <a:rPr lang="kk-KZ" sz="3600" dirty="0">
                <a:solidFill>
                  <a:schemeClr val="tx1"/>
                </a:solidFill>
              </a:rPr>
              <a:t>С</a:t>
            </a:r>
            <a:r>
              <a:rPr lang="kk-KZ" sz="3600" dirty="0" smtClean="0">
                <a:solidFill>
                  <a:schemeClr val="tx1"/>
                </a:solidFill>
              </a:rPr>
              <a:t>абақта </a:t>
            </a:r>
            <a:r>
              <a:rPr lang="kk-KZ" sz="3600" dirty="0">
                <a:solidFill>
                  <a:schemeClr val="tx1"/>
                </a:solidFill>
              </a:rPr>
              <a:t>маған не қызықты болды</a:t>
            </a:r>
            <a:r>
              <a:rPr lang="kk-KZ" sz="3600" dirty="0" smtClean="0">
                <a:solidFill>
                  <a:schemeClr val="tx1"/>
                </a:solidFill>
              </a:rPr>
              <a:t>?</a:t>
            </a:r>
          </a:p>
          <a:p>
            <a:r>
              <a:rPr lang="kk-KZ" sz="3600" dirty="0">
                <a:solidFill>
                  <a:schemeClr val="tx1"/>
                </a:solidFill>
              </a:rPr>
              <a:t>С</a:t>
            </a:r>
            <a:r>
              <a:rPr lang="kk-KZ" sz="3600" dirty="0" smtClean="0">
                <a:solidFill>
                  <a:schemeClr val="tx1"/>
                </a:solidFill>
              </a:rPr>
              <a:t>абақта </a:t>
            </a:r>
            <a:r>
              <a:rPr lang="kk-KZ" sz="3600" dirty="0">
                <a:solidFill>
                  <a:schemeClr val="tx1"/>
                </a:solidFill>
              </a:rPr>
              <a:t>маған не қиын болды?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Picture 16" descr="327676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8775"/>
            <a:ext cx="15144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327676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5438775"/>
            <a:ext cx="15144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https://lh4.ggpht.com/mIk-B0TIvIaxjKTmlcuG20bEVASaWxxz-2mfc6CXh3qW7aMhRZIVo5T7yIHzn5B8qkvMedIgjoVZwwP7SHzVKpY=h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4500570"/>
            <a:ext cx="2055019" cy="1905000"/>
          </a:xfrm>
          <a:prstGeom prst="ellipse">
            <a:avLst/>
          </a:prstGeom>
          <a:solidFill>
            <a:srgbClr val="00B050"/>
          </a:solid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7" descr="Рисунок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142852"/>
            <a:ext cx="1800225" cy="15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0"/>
            <a:ext cx="2094854" cy="177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4258" name="Object 10"/>
          <p:cNvGraphicFramePr>
            <a:graphicFrameLocks noChangeAspect="1"/>
          </p:cNvGraphicFramePr>
          <p:nvPr/>
        </p:nvGraphicFramePr>
        <p:xfrm>
          <a:off x="3786182" y="3643314"/>
          <a:ext cx="1619250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60" name="Clip" r:id="rId7" imgW="3974471" imgH="3468986" progId="">
                  <p:embed/>
                </p:oleObj>
              </mc:Choice>
              <mc:Fallback>
                <p:oleObj name="Clip" r:id="rId7" imgW="3974471" imgH="3468986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2" y="3643314"/>
                        <a:ext cx="1619250" cy="162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7" descr="27395b483da0b389eaff01c4958c806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43504" y="5072074"/>
            <a:ext cx="2087563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044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4357688"/>
            <a:ext cx="1655763" cy="1008062"/>
          </a:xfrm>
          <a:prstGeom prst="wedgeRoundRectCallout">
            <a:avLst>
              <a:gd name="adj1" fmla="val 116213"/>
              <a:gd name="adj2" fmla="val -122514"/>
              <a:gd name="adj3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kk-KZ" sz="2000"/>
          </a:p>
          <a:p>
            <a:pPr algn="ctr"/>
            <a:r>
              <a:rPr lang="kk-KZ" sz="2000"/>
              <a:t>Маған бәрі түсінікті!</a:t>
            </a:r>
            <a:endParaRPr lang="ru-RU" sz="2000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2016125" cy="1643063"/>
          </a:xfrm>
          <a:prstGeom prst="wedgeRoundRectCallout">
            <a:avLst>
              <a:gd name="adj1" fmla="val 127954"/>
              <a:gd name="adj2" fmla="val 85542"/>
              <a:gd name="adj3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k-KZ" sz="2000"/>
              <a:t>Маған бүгінгі сабақ өте қызық әрі оңай болды</a:t>
            </a:r>
            <a:endParaRPr lang="ru-RU" sz="2000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1428750" y="5715000"/>
            <a:ext cx="2014538" cy="1008063"/>
          </a:xfrm>
          <a:prstGeom prst="wedgeRoundRectCallout">
            <a:avLst>
              <a:gd name="adj1" fmla="val 95847"/>
              <a:gd name="adj2" fmla="val -91620"/>
              <a:gd name="adj3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kk-KZ" sz="2000"/>
          </a:p>
          <a:p>
            <a:pPr algn="ctr"/>
            <a:r>
              <a:rPr lang="kk-KZ" sz="2000"/>
              <a:t>Маған көмек керек!</a:t>
            </a:r>
            <a:endParaRPr lang="ru-RU" sz="2000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6715125" y="5643563"/>
            <a:ext cx="2428875" cy="1214437"/>
          </a:xfrm>
          <a:prstGeom prst="wedgeRoundRectCallout">
            <a:avLst>
              <a:gd name="adj1" fmla="val -79495"/>
              <a:gd name="adj2" fmla="val -117875"/>
              <a:gd name="adj3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kk-KZ" sz="1000"/>
          </a:p>
          <a:p>
            <a:pPr algn="ctr"/>
            <a:r>
              <a:rPr lang="kk-KZ" sz="2000"/>
              <a:t>Маған қиын болды!</a:t>
            </a:r>
            <a:endParaRPr lang="ru-RU" sz="2000"/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6858000" y="0"/>
            <a:ext cx="2286000" cy="1436688"/>
          </a:xfrm>
          <a:prstGeom prst="wedgeRoundRectCallout">
            <a:avLst>
              <a:gd name="adj1" fmla="val -66537"/>
              <a:gd name="adj2" fmla="val 132676"/>
              <a:gd name="adj3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k-KZ" sz="2000"/>
              <a:t>Маған қызық емес!</a:t>
            </a:r>
            <a:endParaRPr lang="ru-RU" sz="2000"/>
          </a:p>
        </p:txBody>
      </p:sp>
      <p:pic>
        <p:nvPicPr>
          <p:cNvPr id="2055" name="Picture 13" descr="https://banner2.kisspng.com/20180613/uvg/kisspng-clock-rna-interior-design-services-cell-bianchi-usa-5b21584c8b3c87.52142245152891194857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1284288"/>
            <a:ext cx="5929313" cy="443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286248" y="142852"/>
            <a:ext cx="1000132" cy="18620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5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143900" y="4429132"/>
            <a:ext cx="697628" cy="1200329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72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00562" y="5715016"/>
            <a:ext cx="697628" cy="1200329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72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28662" y="2857496"/>
            <a:ext cx="1143008" cy="1323439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715272" y="1785926"/>
            <a:ext cx="813043" cy="144655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8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 autoUpdateAnimBg="0"/>
      <p:bldP spid="3079" grpId="0" animBg="1" autoUpdateAnimBg="0"/>
      <p:bldP spid="3081" grpId="0" animBg="1" autoUpdateAnimBg="0"/>
      <p:bldP spid="3082" grpId="0" animBg="1" autoUpdateAnimBg="0"/>
      <p:bldP spid="3084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6" descr="C:\Documents and Settings\Администратор\Рабочий стол\и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00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6" descr="C:\Documents and Settings\Администратор\Рабочий стол\и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5" y="0"/>
            <a:ext cx="4714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6" name="Picture 26" descr="C:\Documents and Settings\Администратор\Рабочий стол\но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2214554"/>
            <a:ext cx="3440132" cy="364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0" y="142852"/>
            <a:ext cx="9144000" cy="1928826"/>
          </a:xfrm>
          <a:prstGeom prst="rect">
            <a:avLst/>
          </a:prstGeom>
          <a:noFill/>
        </p:spPr>
        <p:txBody>
          <a:bodyPr>
            <a:prstTxWarp prst="textTriangle">
              <a:avLst>
                <a:gd name="adj" fmla="val 57270"/>
              </a:avLst>
            </a:prstTxWarp>
            <a:spAutoFit/>
          </a:bodyPr>
          <a:lstStyle/>
          <a:p>
            <a:pPr algn="ctr">
              <a:defRPr/>
            </a:pPr>
            <a:r>
              <a:rPr lang="kk-KZ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Мұғалімнің</a:t>
            </a:r>
          </a:p>
          <a:p>
            <a:pPr algn="ctr">
              <a:defRPr/>
            </a:pPr>
            <a:r>
              <a:rPr lang="kk-KZ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керібайланысы</a:t>
            </a:r>
            <a:endParaRPr lang="ru-RU" sz="8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495" name="Picture 16" descr="C:\Documents and Settings\Администратор\Рабочий стол\гульназ\анимашки\фон\1b3c51f9d0d0eef6a6b4d4113a73a6f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75" y="5357826"/>
            <a:ext cx="178593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image00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1000108"/>
            <a:ext cx="3313113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image00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000108"/>
            <a:ext cx="3313113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6" descr="327676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4429132"/>
            <a:ext cx="15144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6" descr="327676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4143380"/>
            <a:ext cx="15144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6" descr="327676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5438775"/>
            <a:ext cx="15144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6" descr="327676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5438775"/>
            <a:ext cx="15144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857356" y="142852"/>
            <a:ext cx="12144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Волна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WordArt 5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971550" y="404813"/>
            <a:ext cx="7416800" cy="199866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19444"/>
              </a:avLst>
            </a:prstTxWarp>
          </a:bodyPr>
          <a:lstStyle/>
          <a:p>
            <a:pPr algn="ctr"/>
            <a:r>
              <a:rPr lang="ru-RU" sz="4000" b="1" kern="10">
                <a:ln w="57150">
                  <a:solidFill>
                    <a:srgbClr val="FF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Назарларыңызға</a:t>
            </a:r>
          </a:p>
          <a:p>
            <a:pPr algn="ctr"/>
            <a:r>
              <a:rPr lang="ru-RU" sz="4000" b="1" kern="10">
                <a:ln w="57150">
                  <a:solidFill>
                    <a:srgbClr val="FF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рахмет!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7" descr="image0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AutoShape 8"/>
          <p:cNvSpPr>
            <a:spLocks noChangeArrowheads="1"/>
          </p:cNvSpPr>
          <p:nvPr/>
        </p:nvSpPr>
        <p:spPr bwMode="auto">
          <a:xfrm>
            <a:off x="1714481" y="692150"/>
            <a:ext cx="5234008" cy="1223963"/>
          </a:xfrm>
          <a:prstGeom prst="downArrowCallout">
            <a:avLst>
              <a:gd name="adj1" fmla="val 98541"/>
              <a:gd name="adj2" fmla="val 98541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4000" dirty="0" smtClean="0">
                <a:solidFill>
                  <a:srgbClr val="FF0000"/>
                </a:solidFill>
              </a:rPr>
              <a:t>Пәнаралық байланыс: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8198" name="AutoShape 9"/>
          <p:cNvSpPr>
            <a:spLocks noChangeArrowheads="1"/>
          </p:cNvSpPr>
          <p:nvPr/>
        </p:nvSpPr>
        <p:spPr bwMode="auto">
          <a:xfrm>
            <a:off x="214282" y="1857375"/>
            <a:ext cx="8534182" cy="4429125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kk-KZ" sz="2800" b="1" dirty="0" smtClean="0"/>
              <a:t>Қазақ әдебиеті</a:t>
            </a:r>
          </a:p>
          <a:p>
            <a:pPr marL="342900" indent="-342900"/>
            <a:r>
              <a:rPr lang="kk-KZ" sz="2800" b="1" dirty="0" smtClean="0"/>
              <a:t>Ағылшын тілі</a:t>
            </a:r>
          </a:p>
          <a:p>
            <a:pPr marL="342900" indent="-342900"/>
            <a:r>
              <a:rPr lang="kk-KZ" sz="2800" b="1" dirty="0" smtClean="0"/>
              <a:t>Өзін-өзі тану</a:t>
            </a:r>
          </a:p>
          <a:p>
            <a:pPr marL="342900" indent="-342900"/>
            <a:r>
              <a:rPr lang="kk-KZ" sz="2800" b="1" dirty="0" smtClean="0"/>
              <a:t>Орыс тілі</a:t>
            </a:r>
            <a:endParaRPr lang="ru-RU" sz="2800" b="1" dirty="0"/>
          </a:p>
        </p:txBody>
      </p:sp>
      <p:pic>
        <p:nvPicPr>
          <p:cNvPr id="7" name="Picture 16" descr="327676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4929198"/>
            <a:ext cx="15144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327676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929198"/>
            <a:ext cx="15144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327676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2643182"/>
            <a:ext cx="15144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280920" cy="943000"/>
          </a:xfrm>
        </p:spPr>
        <p:txBody>
          <a:bodyPr>
            <a:noAutofit/>
          </a:bodyPr>
          <a:lstStyle/>
          <a:p>
            <a:pPr marL="85680" indent="0">
              <a:spcBef>
                <a:spcPts val="0"/>
              </a:spcBef>
            </a:pPr>
            <a:r>
              <a:rPr lang="kk-KZ" sz="4000" b="1" dirty="0" smtClean="0">
                <a:solidFill>
                  <a:schemeClr val="tx1"/>
                </a:solidFill>
                <a:latin typeface="+mn-lt"/>
              </a:rPr>
              <a:t>Жетістік критерийлері</a:t>
            </a:r>
            <a:endParaRPr lang="en-US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285728"/>
            <a:ext cx="7543800" cy="461540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kk-KZ" b="1" dirty="0"/>
              <a:t>Оқушылардың барлығы</a:t>
            </a:r>
            <a:endParaRPr lang="ru-RU" dirty="0"/>
          </a:p>
          <a:p>
            <a:r>
              <a:rPr lang="kk-KZ" dirty="0"/>
              <a:t>Мәтін </a:t>
            </a:r>
            <a:r>
              <a:rPr lang="kk-KZ" dirty="0" smtClean="0"/>
              <a:t>бойынша жіңішке сұраққа </a:t>
            </a:r>
            <a:r>
              <a:rPr lang="kk-KZ" dirty="0"/>
              <a:t>дұрыс жауап бере алды.</a:t>
            </a:r>
            <a:endParaRPr lang="ru-RU" dirty="0"/>
          </a:p>
          <a:p>
            <a:r>
              <a:rPr lang="kk-KZ" dirty="0"/>
              <a:t>Шығарма мазмұнына өмірден 1 мысал келтіре алады.</a:t>
            </a:r>
            <a:endParaRPr lang="ru-RU" dirty="0"/>
          </a:p>
          <a:p>
            <a:pPr marL="0" indent="0">
              <a:buNone/>
            </a:pPr>
            <a:r>
              <a:rPr lang="kk-KZ" b="1" dirty="0"/>
              <a:t>Оқушылардың көпшілігі</a:t>
            </a:r>
            <a:endParaRPr lang="ru-RU" dirty="0"/>
          </a:p>
          <a:p>
            <a:r>
              <a:rPr lang="kk-KZ" dirty="0"/>
              <a:t>Мәтін </a:t>
            </a:r>
            <a:r>
              <a:rPr lang="kk-KZ" dirty="0" smtClean="0"/>
              <a:t>бойынша жуансұраққа </a:t>
            </a:r>
            <a:r>
              <a:rPr lang="kk-KZ" dirty="0"/>
              <a:t>дұрыс жауап бере алды.</a:t>
            </a:r>
            <a:endParaRPr lang="ru-RU" dirty="0"/>
          </a:p>
          <a:p>
            <a:r>
              <a:rPr lang="kk-KZ" dirty="0"/>
              <a:t>Шығарма тақырыбына өмірден 2 мысал келтіре алады.</a:t>
            </a:r>
            <a:endParaRPr lang="ru-RU" dirty="0"/>
          </a:p>
          <a:p>
            <a:pPr marL="0" indent="0">
              <a:buNone/>
            </a:pPr>
            <a:r>
              <a:rPr lang="kk-KZ" b="1" dirty="0"/>
              <a:t>Оқушылардың кейбірі</a:t>
            </a:r>
            <a:endParaRPr lang="ru-RU" dirty="0"/>
          </a:p>
          <a:p>
            <a:r>
              <a:rPr lang="kk-KZ" dirty="0"/>
              <a:t>Мәтін бойынша 11-13 сұраққа дұрыс жауап бере </a:t>
            </a:r>
            <a:r>
              <a:rPr lang="kk-KZ" dirty="0" smtClean="0"/>
              <a:t>отырып, қорытынды сасай алды.</a:t>
            </a:r>
            <a:endParaRPr lang="ru-RU" dirty="0"/>
          </a:p>
          <a:p>
            <a:r>
              <a:rPr lang="kk-KZ" dirty="0"/>
              <a:t>Шығарма идеясына өмірден 3 мысал келтіре алады.</a:t>
            </a:r>
            <a:endParaRPr lang="kk-KZ" dirty="0">
              <a:solidFill>
                <a:schemeClr val="tx1"/>
              </a:solidFill>
            </a:endParaRPr>
          </a:p>
        </p:txBody>
      </p:sp>
      <p:pic>
        <p:nvPicPr>
          <p:cNvPr id="4" name="Picture 7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9198"/>
            <a:ext cx="180022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image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4929198"/>
            <a:ext cx="2170105" cy="217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86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7" descr="image0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AutoShape 8"/>
          <p:cNvSpPr>
            <a:spLocks noChangeArrowheads="1"/>
          </p:cNvSpPr>
          <p:nvPr/>
        </p:nvSpPr>
        <p:spPr bwMode="auto">
          <a:xfrm>
            <a:off x="571472" y="428604"/>
            <a:ext cx="8072494" cy="1487509"/>
          </a:xfrm>
          <a:prstGeom prst="downArrowCallout">
            <a:avLst>
              <a:gd name="adj1" fmla="val 98541"/>
              <a:gd name="adj2" fmla="val 98541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4000" dirty="0" smtClean="0">
                <a:solidFill>
                  <a:srgbClr val="FF0000"/>
                </a:solidFill>
              </a:rPr>
              <a:t>Бағалау критерийлері: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8198" name="AutoShape 9"/>
          <p:cNvSpPr>
            <a:spLocks noChangeArrowheads="1"/>
          </p:cNvSpPr>
          <p:nvPr/>
        </p:nvSpPr>
        <p:spPr bwMode="auto">
          <a:xfrm>
            <a:off x="214282" y="1643051"/>
            <a:ext cx="8534182" cy="4643450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kk-KZ" sz="2800" b="1" dirty="0" smtClean="0"/>
              <a:t>1. Мәтіндегі негізгі ақпаратты анықтау.</a:t>
            </a:r>
            <a:endParaRPr lang="kk-KZ" sz="2800" b="1" dirty="0"/>
          </a:p>
          <a:p>
            <a:pPr marL="342900" indent="-342900"/>
            <a:endParaRPr lang="kk-KZ" sz="3200" b="1" dirty="0" smtClean="0"/>
          </a:p>
          <a:p>
            <a:pPr marL="342900" indent="-342900"/>
            <a:r>
              <a:rPr lang="kk-KZ" sz="3200" b="1" dirty="0" smtClean="0"/>
              <a:t>2. </a:t>
            </a:r>
            <a:r>
              <a:rPr lang="kk-KZ" sz="2800" b="1" dirty="0" smtClean="0"/>
              <a:t>Өлең мазмұны бойынша өз пікірін</a:t>
            </a:r>
          </a:p>
          <a:p>
            <a:pPr marL="342900" indent="-342900"/>
            <a:r>
              <a:rPr lang="kk-KZ" sz="2800" b="1" dirty="0" smtClean="0"/>
              <a:t> дәлелдейді, өлеңнің идеясын ақытау.</a:t>
            </a:r>
            <a:endParaRPr lang="kk-KZ" sz="2800" b="1" dirty="0"/>
          </a:p>
          <a:p>
            <a:pPr marL="342900" indent="-342900"/>
            <a:endParaRPr lang="kk-KZ" sz="2800" b="1" dirty="0" smtClean="0"/>
          </a:p>
          <a:p>
            <a:pPr marL="342900" indent="-342900"/>
            <a:r>
              <a:rPr lang="kk-KZ" sz="2800" b="1" dirty="0" smtClean="0"/>
              <a:t>3. Өз көзқарасын сенімді және еркін </a:t>
            </a:r>
          </a:p>
          <a:p>
            <a:pPr marL="342900" indent="-342900"/>
            <a:r>
              <a:rPr lang="kk-KZ" sz="2800" b="1" dirty="0" smtClean="0"/>
              <a:t>жеткізе алу.</a:t>
            </a:r>
            <a:endParaRPr lang="kk-KZ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4\Desktop\3Б класс\Фоны\958966-ae49830cb545d7f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9"/>
          <p:cNvSpPr>
            <a:spLocks noChangeArrowheads="1"/>
          </p:cNvSpPr>
          <p:nvPr/>
        </p:nvSpPr>
        <p:spPr bwMode="auto">
          <a:xfrm>
            <a:off x="1071538" y="642918"/>
            <a:ext cx="72390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3600" dirty="0" smtClean="0">
                <a:solidFill>
                  <a:srgbClr val="FFC000"/>
                </a:solidFill>
                <a:latin typeface="Trebuchet MS" pitchFamily="34" charset="0"/>
              </a:rPr>
              <a:t> </a:t>
            </a:r>
            <a:endParaRPr lang="kk-KZ" sz="3200" dirty="0" smtClean="0">
              <a:solidFill>
                <a:srgbClr val="FFC000"/>
              </a:solidFill>
              <a:latin typeface="Trebuchet MS" pitchFamily="34" charset="0"/>
            </a:endParaRPr>
          </a:p>
          <a:p>
            <a:endParaRPr lang="kk-KZ" sz="3200" dirty="0" smtClean="0">
              <a:solidFill>
                <a:srgbClr val="FFC000"/>
              </a:solidFill>
              <a:latin typeface="Trebuchet MS" pitchFamily="34" charset="0"/>
            </a:endParaRPr>
          </a:p>
          <a:p>
            <a:r>
              <a:rPr lang="kk-KZ" sz="3200" dirty="0" smtClean="0">
                <a:solidFill>
                  <a:srgbClr val="FFC000"/>
                </a:solidFill>
                <a:latin typeface="Trebuchet MS" pitchFamily="34" charset="0"/>
              </a:rPr>
              <a:t>       Бейнебаянмен жұмыс</a:t>
            </a:r>
            <a:r>
              <a:rPr lang="kk-KZ" sz="3600" dirty="0">
                <a:solidFill>
                  <a:srgbClr val="FFC000"/>
                </a:solidFill>
                <a:latin typeface="Trebuchet MS" pitchFamily="34" charset="0"/>
              </a:rPr>
              <a:t/>
            </a:r>
            <a:br>
              <a:rPr lang="kk-KZ" sz="3600" dirty="0">
                <a:solidFill>
                  <a:srgbClr val="FFC000"/>
                </a:solidFill>
                <a:latin typeface="Trebuchet MS" pitchFamily="34" charset="0"/>
              </a:rPr>
            </a:br>
            <a:endParaRPr lang="kk-KZ" sz="3600" dirty="0" smtClean="0">
              <a:solidFill>
                <a:srgbClr val="FFC000"/>
              </a:solidFill>
              <a:latin typeface="Trebuchet MS" pitchFamily="34" charset="0"/>
            </a:endParaRPr>
          </a:p>
        </p:txBody>
      </p:sp>
      <p:pic>
        <p:nvPicPr>
          <p:cNvPr id="4" name="Рисунок 1" descr="glob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572008"/>
            <a:ext cx="27051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Рисунок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496"/>
            <a:ext cx="180022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0"/>
            <a:ext cx="1714512" cy="17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  <a:solidFill>
            <a:srgbClr val="FFCC99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kk-KZ" sz="2800" b="1" i="1" dirty="0" smtClean="0"/>
              <a:t>Жаңа тақырыпқа көшу </a:t>
            </a:r>
            <a:endParaRPr lang="ru-RU" sz="2800" b="1" i="1" dirty="0" smtClean="0"/>
          </a:p>
        </p:txBody>
      </p:sp>
      <p:sp>
        <p:nvSpPr>
          <p:cNvPr id="5837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" y="908050"/>
            <a:ext cx="9143999" cy="5949950"/>
          </a:xfr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endParaRPr lang="kk-KZ" sz="2400" b="1" i="1" dirty="0" smtClean="0"/>
          </a:p>
          <a:p>
            <a:pPr algn="ctr" eaLnBrk="1" hangingPunct="1">
              <a:buFontTx/>
              <a:buNone/>
            </a:pPr>
            <a:endParaRPr lang="kk-KZ" sz="2400" b="1" i="1" dirty="0" smtClean="0"/>
          </a:p>
          <a:p>
            <a:pPr algn="ctr" eaLnBrk="1" hangingPunct="1">
              <a:buFontTx/>
              <a:buNone/>
            </a:pPr>
            <a:r>
              <a:rPr lang="kk-KZ" sz="2400" b="1" i="1" dirty="0" smtClean="0"/>
              <a:t>-Балалар,күнделікті біздің тіршілігіміз,күніміз немен байланысты деп ойлайсыздар?</a:t>
            </a:r>
          </a:p>
          <a:p>
            <a:pPr algn="ctr" eaLnBrk="1" hangingPunct="1">
              <a:buFontTx/>
              <a:buNone/>
            </a:pPr>
            <a:endParaRPr lang="kk-KZ" sz="2400" b="1" i="1" dirty="0" smtClean="0"/>
          </a:p>
          <a:p>
            <a:pPr algn="ctr" eaLnBrk="1" hangingPunct="1">
              <a:buFontTx/>
              <a:buNone/>
            </a:pPr>
            <a:r>
              <a:rPr lang="kk-KZ" sz="2400" b="1" i="1" dirty="0" smtClean="0"/>
              <a:t>Өз ойыңызды айтып беріңіз.</a:t>
            </a:r>
            <a:endParaRPr lang="ru-RU" sz="2400" i="1" dirty="0" smtClean="0"/>
          </a:p>
        </p:txBody>
      </p:sp>
      <p:pic>
        <p:nvPicPr>
          <p:cNvPr id="5" name="Picture 3" descr="image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429000"/>
            <a:ext cx="1857388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" descr="glob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357694"/>
            <a:ext cx="27051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 descr="327676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4857760"/>
            <a:ext cx="15144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327676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5143512"/>
            <a:ext cx="15144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327676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3500438"/>
            <a:ext cx="15144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nimBg="1"/>
      <p:bldP spid="583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WordArt 10"/>
          <p:cNvSpPr>
            <a:spLocks noChangeArrowheads="1" noChangeShapeType="1" noTextEdit="1"/>
          </p:cNvSpPr>
          <p:nvPr/>
        </p:nvSpPr>
        <p:spPr bwMode="auto">
          <a:xfrm>
            <a:off x="3132138" y="476250"/>
            <a:ext cx="3025775" cy="28797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9351964"/>
              </a:avLst>
            </a:prstTxWarp>
          </a:bodyPr>
          <a:lstStyle/>
          <a:p>
            <a:pPr algn="ctr"/>
            <a:r>
              <a:rPr lang="ru-RU" sz="3600" b="1" kern="10">
                <a:ln w="317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Сабақтың тақырыбы</a:t>
            </a:r>
          </a:p>
        </p:txBody>
      </p:sp>
      <p:sp>
        <p:nvSpPr>
          <p:cNvPr id="104461" name="WordArt 13"/>
          <p:cNvSpPr>
            <a:spLocks noChangeArrowheads="1" noChangeShapeType="1" noTextEdit="1"/>
          </p:cNvSpPr>
          <p:nvPr/>
        </p:nvSpPr>
        <p:spPr bwMode="auto">
          <a:xfrm>
            <a:off x="857224" y="2928934"/>
            <a:ext cx="7829576" cy="25003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i="1" kern="10" dirty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 </a:t>
            </a:r>
            <a:r>
              <a:rPr lang="ru-RU" sz="3200" b="1" i="1" kern="10" dirty="0" err="1" smtClean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«Уақыт»</a:t>
            </a:r>
            <a:endParaRPr lang="ru-RU" sz="3200" b="1" i="1" kern="10" dirty="0" smtClean="0">
              <a:ln w="9525">
                <a:solidFill>
                  <a:srgbClr val="FFFF99"/>
                </a:solidFill>
                <a:round/>
                <a:headEnd/>
                <a:tailEnd/>
              </a:ln>
              <a:solidFill>
                <a:srgbClr val="FF3300"/>
              </a:solidFill>
              <a:latin typeface="Times New Roman"/>
              <a:cs typeface="Times New Roman"/>
            </a:endParaRPr>
          </a:p>
          <a:p>
            <a:pPr algn="ctr"/>
            <a:r>
              <a:rPr lang="kk-KZ" sz="3200" b="1" i="1" kern="10" dirty="0" smtClean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“Бір минут бір кісінің өмірі”</a:t>
            </a:r>
            <a:endParaRPr lang="ru-RU" sz="3200" b="1" i="1" kern="10" dirty="0">
              <a:ln w="9525">
                <a:solidFill>
                  <a:srgbClr val="FFFF99"/>
                </a:solidFill>
                <a:round/>
                <a:headEnd/>
                <a:tailEnd/>
              </a:ln>
              <a:solidFill>
                <a:srgbClr val="FF3300"/>
              </a:solidFill>
              <a:latin typeface="Times New Roman"/>
              <a:cs typeface="Times New Roman"/>
            </a:endParaRPr>
          </a:p>
        </p:txBody>
      </p:sp>
      <p:pic>
        <p:nvPicPr>
          <p:cNvPr id="512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357166"/>
            <a:ext cx="12573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2" name="Picture 4" descr="BD06970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857232"/>
            <a:ext cx="2087562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8596" y="357166"/>
            <a:ext cx="12573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9" descr="71624275[1]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-857280"/>
            <a:ext cx="3708400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428868"/>
            <a:ext cx="2500135" cy="185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2428868"/>
            <a:ext cx="2094854" cy="177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61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1544</TotalTime>
  <Words>518</Words>
  <Application>Microsoft Office PowerPoint</Application>
  <PresentationFormat>Экран (4:3)</PresentationFormat>
  <Paragraphs>167</Paragraphs>
  <Slides>23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Arial Unicode MS</vt:lpstr>
      <vt:lpstr>Arial</vt:lpstr>
      <vt:lpstr>Book Antiqua</vt:lpstr>
      <vt:lpstr>Calibri</vt:lpstr>
      <vt:lpstr>Times New Roman</vt:lpstr>
      <vt:lpstr>Trebuchet MS</vt:lpstr>
      <vt:lpstr>Wingdings</vt:lpstr>
      <vt:lpstr>Оформление по умолчанию</vt:lpstr>
      <vt:lpstr>Клен</vt:lpstr>
      <vt:lpstr>Clip</vt:lpstr>
      <vt:lpstr>Презентация PowerPoint</vt:lpstr>
      <vt:lpstr>Презентация PowerPoint</vt:lpstr>
      <vt:lpstr>Презентация PowerPoint</vt:lpstr>
      <vt:lpstr>Жетістік критерийлері</vt:lpstr>
      <vt:lpstr>Презентация PowerPoint</vt:lpstr>
      <vt:lpstr>Презентация PowerPoint</vt:lpstr>
      <vt:lpstr>Презентация PowerPoint</vt:lpstr>
      <vt:lpstr>Жаңа тақырыпқа көшу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 </vt:lpstr>
      <vt:lpstr>Презентация PowerPoint</vt:lpstr>
      <vt:lpstr>Презентация PowerPoint</vt:lpstr>
      <vt:lpstr>Презентация PowerPoint</vt:lpstr>
    </vt:vector>
  </TitlesOfParts>
  <Company>WareZ Provider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Aiman</cp:lastModifiedBy>
  <cp:revision>163</cp:revision>
  <dcterms:created xsi:type="dcterms:W3CDTF">2010-10-12T04:16:43Z</dcterms:created>
  <dcterms:modified xsi:type="dcterms:W3CDTF">2020-04-23T09:27:07Z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927991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D5.0.5</vt:lpwstr>
  </property>
  <property fmtid="{D5CDD505-2E9C-101B-9397-08002B2CF9AE}" pid="5" name="NXTAG2">
    <vt:lpwstr>000800cc12000000000001024110</vt:lpwstr>
  </property>
</Properties>
</file>