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</p:sldMasterIdLst>
  <p:sldIdLst>
    <p:sldId id="256" r:id="rId2"/>
    <p:sldId id="257" r:id="rId3"/>
    <p:sldId id="269" r:id="rId4"/>
    <p:sldId id="258" r:id="rId5"/>
    <p:sldId id="259" r:id="rId6"/>
    <p:sldId id="260" r:id="rId7"/>
    <p:sldId id="261" r:id="rId8"/>
    <p:sldId id="262" r:id="rId9"/>
    <p:sldId id="268" r:id="rId10"/>
    <p:sldId id="263" r:id="rId11"/>
    <p:sldId id="266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5620"/>
    <p:restoredTop sz="94484" autoAdjust="0"/>
  </p:normalViewPr>
  <p:slideViewPr>
    <p:cSldViewPr>
      <p:cViewPr varScale="1">
        <p:scale>
          <a:sx n="69" d="100"/>
          <a:sy n="69" d="100"/>
        </p:scale>
        <p:origin x="-1146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7E27FB-4B6A-40B1-B6D4-485A786FB58E}" type="datetimeFigureOut">
              <a:rPr lang="ru-RU" smtClean="0"/>
              <a:t>19.09.2019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E8BD93-F52A-4275-9E8D-493409A0E66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7E27FB-4B6A-40B1-B6D4-485A786FB58E}" type="datetimeFigureOut">
              <a:rPr lang="ru-RU" smtClean="0"/>
              <a:t>19.09.2019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E8BD93-F52A-4275-9E8D-493409A0E66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7E27FB-4B6A-40B1-B6D4-485A786FB58E}" type="datetimeFigureOut">
              <a:rPr lang="ru-RU" smtClean="0"/>
              <a:t>19.09.2019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E8BD93-F52A-4275-9E8D-493409A0E667}" type="slidenum">
              <a:rPr lang="ru-RU" smtClean="0"/>
              <a:t>‹#›</a:t>
            </a:fld>
            <a:endParaRPr lang="ru-RU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7E27FB-4B6A-40B1-B6D4-485A786FB58E}" type="datetimeFigureOut">
              <a:rPr lang="ru-RU" smtClean="0"/>
              <a:t>19.09.2019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E8BD93-F52A-4275-9E8D-493409A0E667}" type="slidenum">
              <a:rPr lang="ru-RU" smtClean="0"/>
              <a:t>‹#›</a:t>
            </a:fld>
            <a:endParaRPr lang="ru-R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7E27FB-4B6A-40B1-B6D4-485A786FB58E}" type="datetimeFigureOut">
              <a:rPr lang="ru-RU" smtClean="0"/>
              <a:t>19.09.2019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E8BD93-F52A-4275-9E8D-493409A0E66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7E27FB-4B6A-40B1-B6D4-485A786FB58E}" type="datetimeFigureOut">
              <a:rPr lang="ru-RU" smtClean="0"/>
              <a:t>19.09.2019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E8BD93-F52A-4275-9E8D-493409A0E667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7E27FB-4B6A-40B1-B6D4-485A786FB58E}" type="datetimeFigureOut">
              <a:rPr lang="ru-RU" smtClean="0"/>
              <a:t>19.09.2019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E8BD93-F52A-4275-9E8D-493409A0E66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7E27FB-4B6A-40B1-B6D4-485A786FB58E}" type="datetimeFigureOut">
              <a:rPr lang="ru-RU" smtClean="0"/>
              <a:t>19.09.2019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E8BD93-F52A-4275-9E8D-493409A0E66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7E27FB-4B6A-40B1-B6D4-485A786FB58E}" type="datetimeFigureOut">
              <a:rPr lang="ru-RU" smtClean="0"/>
              <a:t>19.09.2019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E8BD93-F52A-4275-9E8D-493409A0E66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7E27FB-4B6A-40B1-B6D4-485A786FB58E}" type="datetimeFigureOut">
              <a:rPr lang="ru-RU" smtClean="0"/>
              <a:t>19.09.2019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E8BD93-F52A-4275-9E8D-493409A0E667}" type="slidenum">
              <a:rPr lang="ru-RU" smtClean="0"/>
              <a:t>‹#›</a:t>
            </a:fld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7E27FB-4B6A-40B1-B6D4-485A786FB58E}" type="datetimeFigureOut">
              <a:rPr lang="ru-RU" smtClean="0"/>
              <a:t>19.09.2019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E8BD93-F52A-4275-9E8D-493409A0E667}" type="slidenum">
              <a:rPr lang="ru-RU" smtClean="0"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427E27FB-4B6A-40B1-B6D4-485A786FB58E}" type="datetimeFigureOut">
              <a:rPr lang="ru-RU" smtClean="0"/>
              <a:t>19.09.2019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A7E8BD93-F52A-4275-9E8D-493409A0E667}" type="slidenum">
              <a:rPr lang="ru-RU" smtClean="0"/>
              <a:t>‹#›</a:t>
            </a:fld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Горизонтальный свиток 3"/>
          <p:cNvSpPr/>
          <p:nvPr/>
        </p:nvSpPr>
        <p:spPr>
          <a:xfrm>
            <a:off x="741811" y="3429000"/>
            <a:ext cx="7560840" cy="3096344"/>
          </a:xfrm>
          <a:prstGeom prst="horizontalScroll">
            <a:avLst/>
          </a:prstGeom>
          <a:ln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Алматы  облысы, Қарасай ауданы, А.С.Пушкин  атындағы орта мектебінің қазақ тілі мен әдебиеті пәнінің мұғалімі Доспанова Айгуль Шахмардановна </a:t>
            </a:r>
            <a:r>
              <a:rPr lang="kk-KZ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b="1" dirty="0"/>
          </a:p>
        </p:txBody>
      </p:sp>
      <p:pic>
        <p:nvPicPr>
          <p:cNvPr id="1026" name="Picture 2" descr="C:\Users\PC\Desktop\Ашық сабақ Доспанова Айгуль слайд\айгуль сурет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9712" y="525016"/>
            <a:ext cx="4608512" cy="31920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057832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кругленный прямоугольник 2"/>
          <p:cNvSpPr/>
          <p:nvPr/>
        </p:nvSpPr>
        <p:spPr>
          <a:xfrm>
            <a:off x="1691680" y="476672"/>
            <a:ext cx="5688632" cy="1994520"/>
          </a:xfrm>
          <a:prstGeom prst="roundRect">
            <a:avLst/>
          </a:prstGeom>
          <a:ln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kk-KZ" sz="2000" b="1" dirty="0"/>
              <a:t>Оқушыларды   «Жаңбыр »  өлеңі  мен  «Бұлбұлдың  әні  »  әңгімесімен    </a:t>
            </a:r>
            <a:r>
              <a:rPr lang="kk-KZ" sz="2000" b="1" dirty="0" smtClean="0"/>
              <a:t>таныстыру,</a:t>
            </a:r>
            <a:endParaRPr lang="kk-KZ" sz="2000" b="1" dirty="0"/>
          </a:p>
          <a:p>
            <a:r>
              <a:rPr lang="kk-KZ" sz="2000" b="1" dirty="0"/>
              <a:t>ә</a:t>
            </a:r>
            <a:r>
              <a:rPr lang="kk-KZ" sz="2000" b="1" dirty="0" smtClean="0"/>
              <a:t>ңгіменің      </a:t>
            </a:r>
            <a:r>
              <a:rPr lang="kk-KZ" sz="2000" b="1" dirty="0"/>
              <a:t>мазмұны  мен  идеясын  меңгерту. </a:t>
            </a:r>
          </a:p>
          <a:p>
            <a:r>
              <a:rPr lang="kk-KZ" sz="2000" b="1" dirty="0"/>
              <a:t>Жыл  мезгілдерінің  ерекшеліктері  мен  сұлулығы  жайлы  әңгімелеу</a:t>
            </a:r>
            <a:r>
              <a:rPr lang="kk-KZ" dirty="0"/>
              <a:t>.</a:t>
            </a:r>
          </a:p>
        </p:txBody>
      </p:sp>
      <p:pic>
        <p:nvPicPr>
          <p:cNvPr id="1026" name="Picture 2" descr="ÐÐ°ÑÑÐ¸Ð½ÐºÐ¸ Ð¿Ð¾ Ð·Ð°Ð¿ÑÐ¾ÑÑ Ð´Ð°ÑÐ° Ð´Ð¸Ð¾Ð³ÑÐ°Ð¼Ð¼Ð°ÑÑ ÓÐ´ÑÑÑ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7241" y="2497623"/>
            <a:ext cx="8280920" cy="41981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5623279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 descr="ÐÐ°ÑÑÐ¸Ð½ÐºÐ¸ Ð¿Ð¾ Ð·Ð°Ð¿ÑÐ¾ÑÑ Ð½Ð°Ð·Ð°ÑÐ»Ð°ÑÑÒ£ÑÐ·ÒÐ° ÑÐ°ÑÐ¼ÐµÑ ÑÐ»Ð°Ð¹Ð´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" name="AutoShape 4" descr="ÐÐ°ÑÑÐ¸Ð½ÐºÐ¸ Ð¿Ð¾ Ð·Ð°Ð¿ÑÐ¾ÑÑ Ð½Ð°Ð·Ð°ÑÐ»Ð°ÑÑÒ£ÑÐ·ÒÐ° ÑÐ°ÑÐ¼ÐµÑ ÑÐ»Ð°Ð¹Ð´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" name="AutoShape 6" descr="ÐÐ°ÑÑÐ¸Ð½ÐºÐ¸ Ð¿Ð¾ Ð·Ð°Ð¿ÑÐ¾ÑÑ Ð½Ð°Ð·Ð°ÑÐ»Ð°ÑÑÒ£ÑÐ·ÒÐ° ÑÐ°ÑÐ¼ÐµÑ ÑÐ»Ð°Ð¹Ð´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1026" name="Picture 2" descr="ÐÐ°ÑÑÐ¸Ð½ÐºÐ¸ Ð¿Ð¾ Ð·Ð°Ð¿ÑÐ¾ÑÑ Ð½Ð°Ð·Ð°ÑÐ»Ð°ÑÑÒ£ÑÐ·ÒÐ° ÑÐ°ÑÐ¼ÐµÑ ÑÐ»Ð°Ð¹Ð´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7975" y="312738"/>
            <a:ext cx="8512497" cy="62389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203598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107504" y="2132856"/>
            <a:ext cx="8784976" cy="4464496"/>
          </a:xfrm>
          <a:prstGeom prst="roundRect">
            <a:avLst/>
          </a:prstGeom>
          <a:ln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2000" b="1" dirty="0" err="1"/>
              <a:t>Білімділік</a:t>
            </a:r>
            <a:r>
              <a:rPr lang="ru-RU" sz="2000" dirty="0"/>
              <a:t> .</a:t>
            </a:r>
            <a:r>
              <a:rPr lang="ru-RU" sz="2000" dirty="0" err="1"/>
              <a:t>Оқушыларды</a:t>
            </a:r>
            <a:r>
              <a:rPr lang="ru-RU" sz="2000" dirty="0"/>
              <a:t> «</a:t>
            </a:r>
            <a:r>
              <a:rPr lang="ru-RU" sz="2000" dirty="0" err="1"/>
              <a:t>Жаңбыр</a:t>
            </a:r>
            <a:r>
              <a:rPr lang="ru-RU" sz="2000" dirty="0"/>
              <a:t> » </a:t>
            </a:r>
            <a:r>
              <a:rPr lang="ru-RU" sz="2000" dirty="0" err="1"/>
              <a:t>өлеңі</a:t>
            </a:r>
            <a:r>
              <a:rPr lang="ru-RU" sz="2000" dirty="0"/>
              <a:t> мен «</a:t>
            </a:r>
            <a:r>
              <a:rPr lang="ru-RU" sz="2000" dirty="0" err="1"/>
              <a:t>Бұлбұлдың</a:t>
            </a:r>
            <a:r>
              <a:rPr lang="ru-RU" sz="2000" dirty="0"/>
              <a:t> </a:t>
            </a:r>
            <a:r>
              <a:rPr lang="ru-RU" sz="2000" dirty="0" err="1"/>
              <a:t>әні</a:t>
            </a:r>
            <a:r>
              <a:rPr lang="ru-RU" sz="2000" dirty="0"/>
              <a:t> » </a:t>
            </a:r>
            <a:r>
              <a:rPr lang="ru-RU" sz="2000" dirty="0" err="1"/>
              <a:t>әңгімесімен</a:t>
            </a:r>
            <a:r>
              <a:rPr lang="ru-RU" sz="2000" dirty="0"/>
              <a:t> </a:t>
            </a:r>
            <a:r>
              <a:rPr lang="ru-RU" sz="2000" dirty="0" err="1"/>
              <a:t>таныстыру</a:t>
            </a:r>
            <a:r>
              <a:rPr lang="ru-RU" sz="2000" dirty="0"/>
              <a:t>. </a:t>
            </a:r>
            <a:r>
              <a:rPr lang="ru-RU" sz="2000" dirty="0" err="1"/>
              <a:t>Әңгіменің</a:t>
            </a:r>
            <a:r>
              <a:rPr lang="ru-RU" sz="2000" dirty="0"/>
              <a:t> </a:t>
            </a:r>
            <a:r>
              <a:rPr lang="ru-RU" sz="2000" dirty="0" err="1"/>
              <a:t>мазмұны</a:t>
            </a:r>
            <a:r>
              <a:rPr lang="ru-RU" sz="2000" dirty="0"/>
              <a:t> мен </a:t>
            </a:r>
            <a:r>
              <a:rPr lang="ru-RU" sz="2000" dirty="0" err="1"/>
              <a:t>идеясын</a:t>
            </a:r>
            <a:r>
              <a:rPr lang="ru-RU" sz="2000" dirty="0"/>
              <a:t> </a:t>
            </a:r>
            <a:r>
              <a:rPr lang="ru-RU" sz="2000" dirty="0" err="1"/>
              <a:t>меңгерту</a:t>
            </a:r>
            <a:r>
              <a:rPr lang="ru-RU" sz="2000" dirty="0"/>
              <a:t>. </a:t>
            </a:r>
            <a:r>
              <a:rPr lang="ru-RU" sz="2000" dirty="0" err="1"/>
              <a:t>Жыл</a:t>
            </a:r>
            <a:r>
              <a:rPr lang="ru-RU" sz="2000" dirty="0"/>
              <a:t> </a:t>
            </a:r>
            <a:r>
              <a:rPr lang="ru-RU" sz="2000" dirty="0" err="1"/>
              <a:t>мезгілдерінің</a:t>
            </a:r>
            <a:r>
              <a:rPr lang="ru-RU" sz="2000" dirty="0"/>
              <a:t> </a:t>
            </a:r>
            <a:r>
              <a:rPr lang="ru-RU" sz="2000" dirty="0" err="1"/>
              <a:t>ерекшеліктері</a:t>
            </a:r>
            <a:r>
              <a:rPr lang="ru-RU" sz="2000" dirty="0"/>
              <a:t> мен </a:t>
            </a:r>
            <a:r>
              <a:rPr lang="ru-RU" sz="2000" dirty="0" err="1"/>
              <a:t>сұлулығы</a:t>
            </a:r>
            <a:r>
              <a:rPr lang="ru-RU" sz="2000" dirty="0"/>
              <a:t> </a:t>
            </a:r>
            <a:r>
              <a:rPr lang="ru-RU" sz="2000" dirty="0" err="1"/>
              <a:t>жайлы</a:t>
            </a:r>
            <a:r>
              <a:rPr lang="ru-RU" sz="2000" dirty="0"/>
              <a:t> </a:t>
            </a:r>
            <a:r>
              <a:rPr lang="ru-RU" sz="2000" dirty="0" err="1"/>
              <a:t>әңгімелеу</a:t>
            </a:r>
            <a:r>
              <a:rPr lang="ru-RU" sz="2000" dirty="0"/>
              <a:t>.</a:t>
            </a:r>
          </a:p>
          <a:p>
            <a:r>
              <a:rPr lang="ru-RU" sz="2000" b="1" dirty="0" err="1"/>
              <a:t>Дамытушылық</a:t>
            </a:r>
            <a:r>
              <a:rPr lang="ru-RU" sz="2000" b="1" dirty="0"/>
              <a:t>: </a:t>
            </a:r>
            <a:r>
              <a:rPr lang="ru-RU" sz="2000" dirty="0" err="1"/>
              <a:t>Оқушыларды</a:t>
            </a:r>
            <a:r>
              <a:rPr lang="ru-RU" sz="2000" dirty="0"/>
              <a:t> </a:t>
            </a:r>
            <a:r>
              <a:rPr lang="ru-RU" sz="2000" dirty="0" err="1"/>
              <a:t>сауатты</a:t>
            </a:r>
            <a:r>
              <a:rPr lang="ru-RU" sz="2000" dirty="0"/>
              <a:t>, </a:t>
            </a:r>
            <a:r>
              <a:rPr lang="ru-RU" sz="2000" dirty="0" err="1"/>
              <a:t>мәнерлі</a:t>
            </a:r>
            <a:r>
              <a:rPr lang="ru-RU" sz="2000" dirty="0"/>
              <a:t>, </a:t>
            </a:r>
            <a:r>
              <a:rPr lang="ru-RU" sz="2000" dirty="0" err="1"/>
              <a:t>әсерлі</a:t>
            </a:r>
            <a:r>
              <a:rPr lang="ru-RU" sz="2000" dirty="0"/>
              <a:t> </a:t>
            </a:r>
            <a:r>
              <a:rPr lang="ru-RU" sz="2000" dirty="0" err="1"/>
              <a:t>оқуға</a:t>
            </a:r>
            <a:r>
              <a:rPr lang="ru-RU" sz="2000" dirty="0"/>
              <a:t> баулу. </a:t>
            </a:r>
            <a:r>
              <a:rPr lang="ru-RU" sz="2000" dirty="0" err="1"/>
              <a:t>Шығармашылықпен</a:t>
            </a:r>
            <a:r>
              <a:rPr lang="ru-RU" sz="2000" dirty="0"/>
              <a:t> </a:t>
            </a:r>
            <a:r>
              <a:rPr lang="ru-RU" sz="2000" dirty="0" err="1"/>
              <a:t>жұмыс</a:t>
            </a:r>
            <a:r>
              <a:rPr lang="ru-RU" sz="2000" dirty="0"/>
              <a:t> </a:t>
            </a:r>
            <a:r>
              <a:rPr lang="ru-RU" sz="2000" dirty="0" err="1"/>
              <a:t>істеуге</a:t>
            </a:r>
            <a:r>
              <a:rPr lang="ru-RU" sz="2000" dirty="0"/>
              <a:t> </a:t>
            </a:r>
            <a:r>
              <a:rPr lang="ru-RU" sz="2000" dirty="0" err="1"/>
              <a:t>ықпал</a:t>
            </a:r>
            <a:r>
              <a:rPr lang="ru-RU" sz="2000" dirty="0"/>
              <a:t> </a:t>
            </a:r>
            <a:r>
              <a:rPr lang="ru-RU" sz="2000" dirty="0" err="1"/>
              <a:t>ету</a:t>
            </a:r>
            <a:r>
              <a:rPr lang="ru-RU" sz="2000" dirty="0"/>
              <a:t>, </a:t>
            </a:r>
            <a:r>
              <a:rPr lang="ru-RU" sz="2000" dirty="0" err="1"/>
              <a:t>ойлау</a:t>
            </a:r>
            <a:r>
              <a:rPr lang="ru-RU" sz="2000" dirty="0"/>
              <a:t> </a:t>
            </a:r>
            <a:r>
              <a:rPr lang="ru-RU" sz="2000" dirty="0" err="1"/>
              <a:t>шеберлігі</a:t>
            </a:r>
            <a:r>
              <a:rPr lang="ru-RU" sz="2000" dirty="0"/>
              <a:t> мен </a:t>
            </a:r>
            <a:r>
              <a:rPr lang="ru-RU" sz="2000" dirty="0" err="1"/>
              <a:t>сөйлеу</a:t>
            </a:r>
            <a:r>
              <a:rPr lang="ru-RU" sz="2000" dirty="0"/>
              <a:t> </a:t>
            </a:r>
            <a:r>
              <a:rPr lang="ru-RU" sz="2000" dirty="0" err="1"/>
              <a:t>мәдениетін</a:t>
            </a:r>
            <a:r>
              <a:rPr lang="ru-RU" sz="2000" dirty="0"/>
              <a:t> </a:t>
            </a:r>
            <a:r>
              <a:rPr lang="ru-RU" sz="2000" dirty="0" err="1"/>
              <a:t>дамыту</a:t>
            </a:r>
            <a:r>
              <a:rPr lang="ru-RU" sz="2000" dirty="0"/>
              <a:t>.</a:t>
            </a:r>
          </a:p>
          <a:p>
            <a:r>
              <a:rPr lang="ru-RU" sz="2000" b="1" dirty="0" err="1"/>
              <a:t>Тәрбиелік</a:t>
            </a:r>
            <a:r>
              <a:rPr lang="ru-RU" sz="2000" b="1" dirty="0"/>
              <a:t>: </a:t>
            </a:r>
            <a:r>
              <a:rPr lang="ru-RU" sz="2000" dirty="0" err="1"/>
              <a:t>Оқушылардың</a:t>
            </a:r>
            <a:r>
              <a:rPr lang="ru-RU" sz="2000" dirty="0"/>
              <a:t> </a:t>
            </a:r>
            <a:r>
              <a:rPr lang="ru-RU" sz="2000" dirty="0" err="1"/>
              <a:t>өнерге</a:t>
            </a:r>
            <a:r>
              <a:rPr lang="ru-RU" sz="2000" dirty="0"/>
              <a:t>, </a:t>
            </a:r>
            <a:r>
              <a:rPr lang="ru-RU" sz="2000" dirty="0" err="1"/>
              <a:t>білімге</a:t>
            </a:r>
            <a:r>
              <a:rPr lang="ru-RU" sz="2000" dirty="0"/>
              <a:t> </a:t>
            </a:r>
            <a:r>
              <a:rPr lang="ru-RU" sz="2000" dirty="0" err="1"/>
              <a:t>деген</a:t>
            </a:r>
            <a:r>
              <a:rPr lang="ru-RU" sz="2000" dirty="0"/>
              <a:t> </a:t>
            </a:r>
            <a:r>
              <a:rPr lang="ru-RU" sz="2000" dirty="0" err="1"/>
              <a:t>сүйіспеншілігін</a:t>
            </a:r>
            <a:r>
              <a:rPr lang="ru-RU" sz="2000" dirty="0"/>
              <a:t> </a:t>
            </a:r>
            <a:r>
              <a:rPr lang="ru-RU" sz="2000" dirty="0" err="1"/>
              <a:t>арттыру</a:t>
            </a:r>
            <a:r>
              <a:rPr lang="ru-RU" sz="2000" dirty="0"/>
              <a:t>, </a:t>
            </a:r>
            <a:r>
              <a:rPr lang="ru-RU" sz="2000" dirty="0" err="1"/>
              <a:t>тәрбиелеу</a:t>
            </a:r>
            <a:r>
              <a:rPr lang="ru-RU" sz="2000" dirty="0"/>
              <a:t>. </a:t>
            </a:r>
            <a:r>
              <a:rPr lang="ru-RU" sz="2000" dirty="0" err="1"/>
              <a:t>Адамгершілік</a:t>
            </a:r>
            <a:r>
              <a:rPr lang="ru-RU" sz="2000" dirty="0"/>
              <a:t>, </a:t>
            </a:r>
            <a:r>
              <a:rPr lang="ru-RU" sz="2000" dirty="0" err="1"/>
              <a:t>ізгілік</a:t>
            </a:r>
            <a:r>
              <a:rPr lang="ru-RU" sz="2000" dirty="0"/>
              <a:t> </a:t>
            </a:r>
            <a:r>
              <a:rPr lang="ru-RU" sz="2000" dirty="0" err="1"/>
              <a:t>қасиеттерін</a:t>
            </a:r>
            <a:r>
              <a:rPr lang="ru-RU" sz="2000" dirty="0"/>
              <a:t> бала </a:t>
            </a:r>
            <a:r>
              <a:rPr lang="ru-RU" sz="2000" dirty="0" err="1"/>
              <a:t>бойына</a:t>
            </a:r>
            <a:r>
              <a:rPr lang="ru-RU" sz="2000" dirty="0"/>
              <a:t> </a:t>
            </a:r>
            <a:r>
              <a:rPr lang="ru-RU" sz="2000" dirty="0" err="1"/>
              <a:t>ұялату.Табиғатты</a:t>
            </a:r>
            <a:r>
              <a:rPr lang="ru-RU" sz="2000" dirty="0"/>
              <a:t> </a:t>
            </a:r>
            <a:r>
              <a:rPr lang="ru-RU" sz="2000" dirty="0" err="1"/>
              <a:t>аялау</a:t>
            </a:r>
            <a:r>
              <a:rPr lang="ru-RU" sz="2000" dirty="0"/>
              <a:t>, </a:t>
            </a:r>
            <a:r>
              <a:rPr lang="ru-RU" sz="2000" dirty="0" err="1"/>
              <a:t>табиғатқа</a:t>
            </a:r>
            <a:r>
              <a:rPr lang="ru-RU" sz="2000" dirty="0"/>
              <a:t> </a:t>
            </a:r>
            <a:r>
              <a:rPr lang="ru-RU" sz="2000" dirty="0" err="1"/>
              <a:t>жанашырлықпен</a:t>
            </a:r>
            <a:r>
              <a:rPr lang="ru-RU" sz="2000" dirty="0"/>
              <a:t> </a:t>
            </a:r>
            <a:r>
              <a:rPr lang="ru-RU" sz="2000" dirty="0" err="1"/>
              <a:t>қарауға</a:t>
            </a:r>
            <a:r>
              <a:rPr lang="ru-RU" sz="2000" dirty="0"/>
              <a:t> баулу</a:t>
            </a:r>
            <a:r>
              <a:rPr lang="ru-RU" sz="2000" dirty="0" smtClean="0"/>
              <a:t>.</a:t>
            </a:r>
            <a:r>
              <a:rPr lang="kk-KZ" sz="2000" dirty="0" smtClean="0"/>
              <a:t>.</a:t>
            </a:r>
            <a:endParaRPr lang="ru-RU" sz="2000" dirty="0"/>
          </a:p>
          <a:p>
            <a:r>
              <a:rPr lang="kk-KZ" sz="2000" dirty="0"/>
              <a:t>Әңгіменің мазмұны мен идеясын меңгерту.</a:t>
            </a:r>
            <a:endParaRPr lang="ru-RU" sz="2000" dirty="0"/>
          </a:p>
          <a:p>
            <a:r>
              <a:rPr lang="kk-KZ" sz="2000" dirty="0"/>
              <a:t>Жыл мезгілдерінің ерекшеліктері мен сұлулығы жайлы әңгімелеу.</a:t>
            </a:r>
            <a:endParaRPr lang="ru-RU" sz="2000" dirty="0"/>
          </a:p>
        </p:txBody>
      </p:sp>
      <p:sp>
        <p:nvSpPr>
          <p:cNvPr id="5" name="Овал 4"/>
          <p:cNvSpPr/>
          <p:nvPr/>
        </p:nvSpPr>
        <p:spPr>
          <a:xfrm>
            <a:off x="755576" y="476672"/>
            <a:ext cx="7200800" cy="1440160"/>
          </a:xfrm>
          <a:prstGeom prst="ellipse">
            <a:avLst/>
          </a:prstGeom>
          <a:ln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2000" b="1" dirty="0" smtClean="0"/>
              <a:t>Бейімбет Майлин «Жаңбыр» өлеңі.</a:t>
            </a:r>
            <a:endParaRPr lang="ru-RU" sz="2000" b="1" dirty="0"/>
          </a:p>
        </p:txBody>
      </p:sp>
    </p:spTree>
    <p:extLst>
      <p:ext uri="{BB962C8B-B14F-4D97-AF65-F5344CB8AC3E}">
        <p14:creationId xmlns:p14="http://schemas.microsoft.com/office/powerpoint/2010/main" val="11110786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вал 2"/>
          <p:cNvSpPr/>
          <p:nvPr/>
        </p:nvSpPr>
        <p:spPr>
          <a:xfrm>
            <a:off x="876641" y="404664"/>
            <a:ext cx="7200800" cy="1584176"/>
          </a:xfrm>
          <a:prstGeom prst="ellipse">
            <a:avLst/>
          </a:prstGeom>
          <a:ln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2000" b="1" dirty="0" smtClean="0"/>
              <a:t>Қолданылған әдіс тәсілдер:</a:t>
            </a:r>
            <a:endParaRPr lang="ru-RU" sz="2000" b="1" dirty="0"/>
          </a:p>
        </p:txBody>
      </p:sp>
      <p:sp>
        <p:nvSpPr>
          <p:cNvPr id="4" name="Горизонтальный свиток 3"/>
          <p:cNvSpPr/>
          <p:nvPr/>
        </p:nvSpPr>
        <p:spPr>
          <a:xfrm>
            <a:off x="1440454" y="2204864"/>
            <a:ext cx="6120680" cy="3888432"/>
          </a:xfrm>
          <a:prstGeom prst="horizontalScroll">
            <a:avLst/>
          </a:prstGeom>
          <a:ln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b="1" dirty="0" smtClean="0"/>
              <a:t>1.«</a:t>
            </a:r>
            <a:r>
              <a:rPr lang="kk-KZ" sz="2400" b="1" dirty="0" smtClean="0"/>
              <a:t>Шығармашылық </a:t>
            </a:r>
            <a:r>
              <a:rPr lang="kk-KZ" sz="2400" b="1" dirty="0"/>
              <a:t>ізденіс» әдісі .</a:t>
            </a:r>
          </a:p>
          <a:p>
            <a:pPr algn="ctr"/>
            <a:r>
              <a:rPr lang="kk-KZ" sz="2400" b="1" dirty="0"/>
              <a:t>  2 «Сұрақ –жауап» әдісі.</a:t>
            </a:r>
          </a:p>
          <a:p>
            <a:pPr algn="ctr"/>
            <a:r>
              <a:rPr lang="kk-KZ" sz="2400" b="1" dirty="0"/>
              <a:t>3. «Текше»  әдісі.</a:t>
            </a:r>
          </a:p>
          <a:p>
            <a:pPr algn="ctr"/>
            <a:r>
              <a:rPr lang="kk-KZ" sz="2400" b="1" dirty="0"/>
              <a:t>4 «.Дара диаграммасы » әдісі .</a:t>
            </a:r>
          </a:p>
          <a:p>
            <a:pPr algn="ctr"/>
            <a:r>
              <a:rPr lang="kk-KZ" sz="2400" b="1" dirty="0"/>
              <a:t>5. «Қос диаграммасы» әдісі</a:t>
            </a:r>
            <a:r>
              <a:rPr lang="kk-KZ" sz="2400" dirty="0"/>
              <a:t> .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13528771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кругленный прямоугольник 2"/>
          <p:cNvSpPr/>
          <p:nvPr/>
        </p:nvSpPr>
        <p:spPr>
          <a:xfrm>
            <a:off x="899593" y="476672"/>
            <a:ext cx="6984776" cy="1512168"/>
          </a:xfrm>
          <a:prstGeom prst="roundRect">
            <a:avLst/>
          </a:prstGeom>
          <a:ln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2400" b="1" dirty="0" smtClean="0"/>
              <a:t> «</a:t>
            </a:r>
            <a:r>
              <a:rPr lang="ru-RU" sz="2400" b="1" dirty="0" err="1" smtClean="0"/>
              <a:t>Шығармашылық</a:t>
            </a:r>
            <a:r>
              <a:rPr lang="ru-RU" sz="2400" b="1" dirty="0" smtClean="0"/>
              <a:t> </a:t>
            </a:r>
            <a:r>
              <a:rPr lang="ru-RU" sz="2400" b="1" dirty="0" err="1" smtClean="0"/>
              <a:t>ізденіс</a:t>
            </a:r>
            <a:r>
              <a:rPr lang="ru-RU" sz="2400" b="1" dirty="0" smtClean="0"/>
              <a:t>» </a:t>
            </a:r>
            <a:r>
              <a:rPr lang="ru-RU" sz="2400" b="1" dirty="0" err="1" smtClean="0"/>
              <a:t>әдісі</a:t>
            </a:r>
            <a:r>
              <a:rPr lang="ru-RU" sz="2400" b="1" dirty="0" smtClean="0"/>
              <a:t>  </a:t>
            </a:r>
            <a:r>
              <a:rPr lang="ru-RU" sz="2400" b="1" dirty="0" err="1" smtClean="0"/>
              <a:t>арқылы</a:t>
            </a:r>
            <a:r>
              <a:rPr lang="ru-RU" sz="2400" b="1" dirty="0" smtClean="0"/>
              <a:t> </a:t>
            </a:r>
            <a:r>
              <a:rPr lang="ru-RU" sz="2400" b="1" dirty="0" err="1" smtClean="0"/>
              <a:t>тапсырма</a:t>
            </a:r>
            <a:r>
              <a:rPr lang="ru-RU" sz="2400" b="1" dirty="0" smtClean="0"/>
              <a:t>        </a:t>
            </a:r>
            <a:r>
              <a:rPr lang="ru-RU" sz="2400" b="1" dirty="0" err="1" smtClean="0"/>
              <a:t>беремін</a:t>
            </a:r>
            <a:r>
              <a:rPr lang="ru-RU" sz="2400" b="1" dirty="0" smtClean="0"/>
              <a:t>.</a:t>
            </a:r>
            <a:endParaRPr lang="ru-RU" sz="2400" dirty="0"/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899593" y="2518614"/>
            <a:ext cx="7272807" cy="3502674"/>
          </a:xfrm>
          <a:prstGeom prst="roundRect">
            <a:avLst/>
          </a:prstGeom>
          <a:ln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b="1" dirty="0"/>
              <a:t>Бейімбет Майлиннің  «Жаңбыр » өлеңінің   мазмұнын біледі, сұрақтарға жауап береді, өлеңнің негізгі көрінісін сипаттай алады, өлеңнің   идеясын   ашып талдай алады, өзіндік пікірін айта алады, өлең авторының  бейнесі мен  образдарға  қарым-қатынасын  тілдік тұрғыдан  талдап көрсетеді , табиғат пен әлем тіршілігін  байланыстырып,  шығармашылық  тапсырмалар орындай алады</a:t>
            </a:r>
            <a:r>
              <a:rPr lang="kk-KZ" dirty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396059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1327595" y="548680"/>
            <a:ext cx="6192688" cy="1440160"/>
          </a:xfrm>
          <a:prstGeom prst="roundRect">
            <a:avLst/>
          </a:prstGeom>
          <a:ln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dirty="0" smtClean="0"/>
              <a:t>«</a:t>
            </a:r>
            <a:r>
              <a:rPr lang="kk-KZ" sz="2000" b="1" dirty="0" smtClean="0"/>
              <a:t>Сұрақ –жауап әдісі» арқылы жаңбыр туралы  өлең мен мақал-мәтелдер  сұрау</a:t>
            </a:r>
            <a:r>
              <a:rPr lang="kk-KZ" dirty="0" smtClean="0"/>
              <a:t>.</a:t>
            </a:r>
            <a:endParaRPr lang="ru-RU" dirty="0"/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611560" y="2492896"/>
            <a:ext cx="4176464" cy="4104456"/>
          </a:xfrm>
          <a:prstGeom prst="roundRect">
            <a:avLst/>
          </a:prstGeom>
          <a:ln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2000" b="1" u="sng" dirty="0" smtClean="0"/>
              <a:t>1.Бата менен ел көгерер , жаңбыр менен жер көгерер.</a:t>
            </a:r>
          </a:p>
          <a:p>
            <a:pPr algn="ctr"/>
            <a:r>
              <a:rPr lang="kk-KZ" sz="2000" b="1" u="sng" dirty="0" smtClean="0"/>
              <a:t>2.Сәуір болмай жауын болмас, жауын болмай тәуір болмас.3.Дауылдың алды жел, жаңбырдың арты сел.</a:t>
            </a:r>
          </a:p>
          <a:p>
            <a:pPr algn="ctr"/>
            <a:r>
              <a:rPr lang="kk-KZ" sz="2000" b="1" u="sng" dirty="0" smtClean="0"/>
              <a:t>4. Күркіреген бұлттың жаңбыры аз.5.Жаңбыр жауса жерге сый, батыр туса елге сый.</a:t>
            </a:r>
            <a:endParaRPr lang="ru-RU" b="1" u="sng" dirty="0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4932040" y="2492896"/>
            <a:ext cx="4104456" cy="4104456"/>
          </a:xfrm>
          <a:prstGeom prst="roundRect">
            <a:avLst/>
          </a:prstGeom>
          <a:ln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2000" b="1" dirty="0" smtClean="0"/>
              <a:t>Алыста сонау аспанда.</a:t>
            </a:r>
          </a:p>
          <a:p>
            <a:pPr algn="ctr"/>
            <a:r>
              <a:rPr lang="kk-KZ" sz="2000" b="1" dirty="0" smtClean="0"/>
              <a:t>Атыстар ,сірә басталды.</a:t>
            </a:r>
          </a:p>
          <a:p>
            <a:pPr algn="ctr"/>
            <a:r>
              <a:rPr lang="kk-KZ" sz="2000" b="1" dirty="0" smtClean="0"/>
              <a:t>Жай түсіп жатыр тастарға.</a:t>
            </a:r>
          </a:p>
          <a:p>
            <a:pPr algn="ctr"/>
            <a:r>
              <a:rPr lang="kk-KZ" sz="2000" b="1" dirty="0" smtClean="0"/>
              <a:t>Жайратып жатыр асқарды.</a:t>
            </a:r>
          </a:p>
          <a:p>
            <a:pPr algn="ctr"/>
            <a:r>
              <a:rPr lang="kk-KZ" sz="2000" b="1" dirty="0" smtClean="0"/>
              <a:t>Дірілдеп біраз тұрды да,</a:t>
            </a:r>
          </a:p>
          <a:p>
            <a:pPr algn="ctr"/>
            <a:r>
              <a:rPr lang="kk-KZ" sz="2000" b="1" dirty="0" smtClean="0"/>
              <a:t>Гүрілдеп ала жөнелді.</a:t>
            </a:r>
          </a:p>
          <a:p>
            <a:pPr algn="ctr"/>
            <a:r>
              <a:rPr lang="kk-KZ" sz="2000" b="1" dirty="0" smtClean="0"/>
              <a:t>Аспанды құдай ұрды ма</a:t>
            </a:r>
            <a:r>
              <a:rPr lang="en-US" sz="2000" b="1" dirty="0" smtClean="0"/>
              <a:t>?</a:t>
            </a:r>
            <a:endParaRPr lang="kk-KZ" sz="2000" b="1" dirty="0" smtClean="0"/>
          </a:p>
          <a:p>
            <a:pPr algn="ctr"/>
            <a:r>
              <a:rPr lang="kk-KZ" sz="2000" b="1" dirty="0" smtClean="0"/>
              <a:t>Айырар ма екен төбемді</a:t>
            </a:r>
            <a:r>
              <a:rPr lang="en-US" sz="2000" b="1" dirty="0" smtClean="0"/>
              <a:t> !</a:t>
            </a:r>
            <a:endParaRPr lang="kk-KZ" sz="2000" b="1" dirty="0" smtClean="0"/>
          </a:p>
          <a:p>
            <a:pPr algn="ctr"/>
            <a:r>
              <a:rPr lang="kk-KZ" sz="2000" b="1" dirty="0" smtClean="0"/>
              <a:t>Жарқ етті алды кезімнің .</a:t>
            </a:r>
          </a:p>
          <a:p>
            <a:pPr algn="ctr"/>
            <a:r>
              <a:rPr lang="kk-KZ" sz="2000" b="1" dirty="0" smtClean="0"/>
              <a:t>Өртене жаздап басылдым</a:t>
            </a:r>
            <a:r>
              <a:rPr lang="kk-KZ" sz="2000" b="1" dirty="0" smtClean="0"/>
              <a:t>.</a:t>
            </a:r>
          </a:p>
          <a:p>
            <a:pPr algn="ctr"/>
            <a:endParaRPr lang="kk-KZ" sz="2000" b="1" dirty="0" smtClean="0"/>
          </a:p>
          <a:p>
            <a:pPr algn="ctr"/>
            <a:r>
              <a:rPr lang="kk-KZ" sz="2000" b="1" dirty="0" smtClean="0"/>
              <a:t>Бейімбет Майлин.</a:t>
            </a:r>
            <a:endParaRPr lang="kk-KZ" sz="2000" b="1" dirty="0" smtClean="0"/>
          </a:p>
        </p:txBody>
      </p:sp>
    </p:spTree>
    <p:extLst>
      <p:ext uri="{BB962C8B-B14F-4D97-AF65-F5344CB8AC3E}">
        <p14:creationId xmlns:p14="http://schemas.microsoft.com/office/powerpoint/2010/main" val="28784080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трелка вправо 4"/>
          <p:cNvSpPr/>
          <p:nvPr/>
        </p:nvSpPr>
        <p:spPr>
          <a:xfrm>
            <a:off x="1691680" y="980728"/>
            <a:ext cx="4896544" cy="1584176"/>
          </a:xfrm>
          <a:prstGeom prst="rightArrow">
            <a:avLst/>
          </a:prstGeom>
          <a:ln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2000" b="1" dirty="0" smtClean="0"/>
              <a:t>«Текше әдісі</a:t>
            </a:r>
            <a:r>
              <a:rPr lang="kk-KZ" dirty="0" smtClean="0"/>
              <a:t>»</a:t>
            </a:r>
            <a:endParaRPr lang="ru-RU" dirty="0"/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611560" y="3066107"/>
            <a:ext cx="7488832" cy="3312368"/>
          </a:xfrm>
          <a:prstGeom prst="roundRect">
            <a:avLst/>
          </a:prstGeom>
          <a:ln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Прямоугольник 1"/>
          <p:cNvSpPr/>
          <p:nvPr/>
        </p:nvSpPr>
        <p:spPr>
          <a:xfrm>
            <a:off x="1853952" y="3212976"/>
            <a:ext cx="5742384" cy="34470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dirty="0" smtClean="0"/>
              <a:t> </a:t>
            </a:r>
            <a:r>
              <a:rPr lang="ru-RU" b="1" dirty="0" err="1" smtClean="0"/>
              <a:t>Б.Майлиннің</a:t>
            </a:r>
            <a:r>
              <a:rPr lang="ru-RU" b="1" dirty="0" smtClean="0"/>
              <a:t>» </a:t>
            </a:r>
            <a:r>
              <a:rPr lang="ru-RU" b="1" dirty="0" err="1"/>
              <a:t>Жаңбырлы</a:t>
            </a:r>
            <a:r>
              <a:rPr lang="ru-RU" b="1" dirty="0"/>
              <a:t> </a:t>
            </a:r>
            <a:r>
              <a:rPr lang="ru-RU" b="1" dirty="0" err="1" smtClean="0"/>
              <a:t>күні</a:t>
            </a:r>
            <a:r>
              <a:rPr lang="ru-RU" b="1" dirty="0" smtClean="0"/>
              <a:t>» </a:t>
            </a:r>
            <a:r>
              <a:rPr lang="ru-RU" b="1" dirty="0" err="1"/>
              <a:t>өлеңімен</a:t>
            </a:r>
            <a:r>
              <a:rPr lang="ru-RU" b="1" dirty="0"/>
              <a:t> </a:t>
            </a:r>
            <a:r>
              <a:rPr lang="ru-RU" b="1" dirty="0" err="1" smtClean="0"/>
              <a:t>танысып</a:t>
            </a:r>
            <a:r>
              <a:rPr lang="ru-RU" b="1" dirty="0" smtClean="0"/>
              <a:t>, осы </a:t>
            </a:r>
            <a:r>
              <a:rPr lang="ru-RU" b="1" dirty="0" err="1" smtClean="0"/>
              <a:t>өлеңге</a:t>
            </a:r>
            <a:r>
              <a:rPr lang="ru-RU" b="1" dirty="0" smtClean="0"/>
              <a:t> </a:t>
            </a:r>
            <a:r>
              <a:rPr lang="ru-RU" b="1" dirty="0" err="1"/>
              <a:t>талдау</a:t>
            </a:r>
            <a:r>
              <a:rPr lang="ru-RU" b="1" dirty="0"/>
              <a:t> </a:t>
            </a:r>
            <a:r>
              <a:rPr lang="ru-RU" b="1" dirty="0" err="1" smtClean="0"/>
              <a:t>жасайық</a:t>
            </a:r>
            <a:r>
              <a:rPr lang="ru-RU" b="1" dirty="0" smtClean="0"/>
              <a:t>. </a:t>
            </a:r>
            <a:r>
              <a:rPr lang="ru-RU" b="1" dirty="0" err="1"/>
              <a:t>Ол</a:t>
            </a:r>
            <a:r>
              <a:rPr lang="ru-RU" b="1" dirty="0"/>
              <a:t> </a:t>
            </a:r>
            <a:r>
              <a:rPr lang="ru-RU" b="1" i="1" dirty="0" err="1"/>
              <a:t>үшін</a:t>
            </a:r>
            <a:r>
              <a:rPr lang="ru-RU" b="1" i="1" dirty="0"/>
              <a:t> «</a:t>
            </a:r>
            <a:r>
              <a:rPr lang="ru-RU" b="1" dirty="0" err="1"/>
              <a:t>текше</a:t>
            </a:r>
            <a:r>
              <a:rPr lang="ru-RU" b="1" dirty="0"/>
              <a:t>» </a:t>
            </a:r>
            <a:r>
              <a:rPr lang="ru-RU" b="1" dirty="0" err="1"/>
              <a:t>әдісін</a:t>
            </a:r>
            <a:r>
              <a:rPr lang="ru-RU" b="1" dirty="0"/>
              <a:t> </a:t>
            </a:r>
            <a:r>
              <a:rPr lang="ru-RU" b="1" dirty="0" err="1"/>
              <a:t>пайдаланайық.Текшені</a:t>
            </a:r>
            <a:r>
              <a:rPr lang="ru-RU" b="1" dirty="0"/>
              <a:t> </a:t>
            </a:r>
            <a:r>
              <a:rPr lang="ru-RU" b="1" dirty="0" err="1"/>
              <a:t>лақтырып,шыққан</a:t>
            </a:r>
            <a:r>
              <a:rPr lang="ru-RU" b="1" dirty="0"/>
              <a:t> </a:t>
            </a:r>
            <a:r>
              <a:rPr lang="ru-RU" b="1" dirty="0" err="1"/>
              <a:t>санды</a:t>
            </a:r>
            <a:r>
              <a:rPr lang="ru-RU" b="1" dirty="0"/>
              <a:t> </a:t>
            </a:r>
            <a:r>
              <a:rPr lang="ru-RU" b="1" dirty="0" err="1"/>
              <a:t>экраннан</a:t>
            </a:r>
            <a:r>
              <a:rPr lang="ru-RU" b="1" dirty="0"/>
              <a:t> </a:t>
            </a:r>
            <a:r>
              <a:rPr lang="ru-RU" b="1" dirty="0" err="1"/>
              <a:t>таңдап</a:t>
            </a:r>
            <a:r>
              <a:rPr lang="ru-RU" b="1" dirty="0"/>
              <a:t> </a:t>
            </a:r>
            <a:r>
              <a:rPr lang="ru-RU" b="1" dirty="0" err="1"/>
              <a:t>жасырынған</a:t>
            </a:r>
            <a:r>
              <a:rPr lang="ru-RU" b="1" dirty="0"/>
              <a:t> </a:t>
            </a:r>
            <a:r>
              <a:rPr lang="ru-RU" b="1" dirty="0" err="1"/>
              <a:t>сұраққа</a:t>
            </a:r>
            <a:r>
              <a:rPr lang="ru-RU" b="1" dirty="0"/>
              <a:t> </a:t>
            </a:r>
            <a:r>
              <a:rPr lang="ru-RU" b="1" dirty="0" err="1"/>
              <a:t>жауап</a:t>
            </a:r>
            <a:r>
              <a:rPr lang="ru-RU" b="1" dirty="0"/>
              <a:t> </a:t>
            </a:r>
            <a:r>
              <a:rPr lang="ru-RU" b="1" dirty="0" err="1"/>
              <a:t>берейік</a:t>
            </a:r>
            <a:r>
              <a:rPr lang="ru-RU" b="1" dirty="0"/>
              <a:t>.</a:t>
            </a:r>
          </a:p>
          <a:p>
            <a:r>
              <a:rPr lang="ru-RU" b="1" dirty="0"/>
              <a:t>1.Өлеңде </a:t>
            </a:r>
            <a:r>
              <a:rPr lang="ru-RU" b="1" dirty="0" err="1"/>
              <a:t>жылдың</a:t>
            </a:r>
            <a:r>
              <a:rPr lang="ru-RU" b="1" dirty="0"/>
              <a:t> </a:t>
            </a:r>
            <a:r>
              <a:rPr lang="ru-RU" b="1" dirty="0" err="1"/>
              <a:t>қай</a:t>
            </a:r>
            <a:r>
              <a:rPr lang="ru-RU" b="1" dirty="0"/>
              <a:t> </a:t>
            </a:r>
            <a:r>
              <a:rPr lang="ru-RU" b="1" dirty="0" err="1"/>
              <a:t>мезгілі</a:t>
            </a:r>
            <a:r>
              <a:rPr lang="ru-RU" b="1" dirty="0"/>
              <a:t> </a:t>
            </a:r>
            <a:r>
              <a:rPr lang="ru-RU" b="1" dirty="0" err="1"/>
              <a:t>суреттелген</a:t>
            </a:r>
            <a:r>
              <a:rPr lang="ru-RU" b="1" dirty="0"/>
              <a:t>?</a:t>
            </a:r>
          </a:p>
          <a:p>
            <a:r>
              <a:rPr lang="ru-RU" b="1" dirty="0"/>
              <a:t>2.Жаңбыр </a:t>
            </a:r>
            <a:r>
              <a:rPr lang="ru-RU" b="1" dirty="0" err="1"/>
              <a:t>жауар</a:t>
            </a:r>
            <a:r>
              <a:rPr lang="ru-RU" b="1" dirty="0"/>
              <a:t> </a:t>
            </a:r>
            <a:r>
              <a:rPr lang="ru-RU" b="1" dirty="0" err="1"/>
              <a:t>алдында</a:t>
            </a:r>
            <a:r>
              <a:rPr lang="ru-RU" b="1" dirty="0"/>
              <a:t> </a:t>
            </a:r>
            <a:r>
              <a:rPr lang="ru-RU" b="1" dirty="0" err="1"/>
              <a:t>аспанда</a:t>
            </a:r>
            <a:r>
              <a:rPr lang="ru-RU" b="1" dirty="0"/>
              <a:t> </a:t>
            </a:r>
            <a:r>
              <a:rPr lang="ru-RU" b="1" dirty="0" err="1"/>
              <a:t>қандай</a:t>
            </a:r>
            <a:r>
              <a:rPr lang="ru-RU" b="1" dirty="0"/>
              <a:t> </a:t>
            </a:r>
            <a:r>
              <a:rPr lang="ru-RU" b="1" dirty="0" err="1"/>
              <a:t>өзгеріс</a:t>
            </a:r>
            <a:r>
              <a:rPr lang="ru-RU" b="1" dirty="0"/>
              <a:t> </a:t>
            </a:r>
            <a:r>
              <a:rPr lang="ru-RU" b="1" dirty="0" err="1"/>
              <a:t>болады</a:t>
            </a:r>
            <a:r>
              <a:rPr lang="ru-RU" b="1" dirty="0"/>
              <a:t>?</a:t>
            </a:r>
          </a:p>
          <a:p>
            <a:r>
              <a:rPr lang="ru-RU" b="1" dirty="0"/>
              <a:t>3. </a:t>
            </a:r>
            <a:r>
              <a:rPr lang="ru-RU" b="1" dirty="0" err="1"/>
              <a:t>Жаңбыр</a:t>
            </a:r>
            <a:r>
              <a:rPr lang="ru-RU" b="1" dirty="0"/>
              <a:t> </a:t>
            </a:r>
            <a:r>
              <a:rPr lang="ru-RU" b="1" dirty="0" err="1"/>
              <a:t>жылдың</a:t>
            </a:r>
            <a:r>
              <a:rPr lang="ru-RU" b="1" dirty="0"/>
              <a:t> </a:t>
            </a:r>
            <a:r>
              <a:rPr lang="ru-RU" b="1" dirty="0" err="1"/>
              <a:t>қай</a:t>
            </a:r>
            <a:r>
              <a:rPr lang="ru-RU" b="1" dirty="0"/>
              <a:t> </a:t>
            </a:r>
            <a:r>
              <a:rPr lang="ru-RU" b="1" dirty="0" err="1"/>
              <a:t>мезгілінде</a:t>
            </a:r>
            <a:r>
              <a:rPr lang="ru-RU" b="1" dirty="0"/>
              <a:t> </a:t>
            </a:r>
            <a:r>
              <a:rPr lang="ru-RU" b="1" dirty="0" err="1"/>
              <a:t>көбірек</a:t>
            </a:r>
            <a:r>
              <a:rPr lang="ru-RU" b="1" dirty="0"/>
              <a:t> </a:t>
            </a:r>
            <a:r>
              <a:rPr lang="ru-RU" b="1" dirty="0" err="1"/>
              <a:t>жауады</a:t>
            </a:r>
            <a:r>
              <a:rPr lang="ru-RU" b="1" dirty="0"/>
              <a:t>?</a:t>
            </a:r>
          </a:p>
          <a:p>
            <a:r>
              <a:rPr lang="ru-RU" b="1" dirty="0"/>
              <a:t>4. </a:t>
            </a:r>
            <a:r>
              <a:rPr lang="ru-RU" b="1" dirty="0" err="1"/>
              <a:t>Жаңбырдың</a:t>
            </a:r>
            <a:r>
              <a:rPr lang="ru-RU" b="1" dirty="0"/>
              <a:t> </a:t>
            </a:r>
            <a:r>
              <a:rPr lang="ru-RU" b="1" dirty="0" err="1"/>
              <a:t>қандай</a:t>
            </a:r>
            <a:r>
              <a:rPr lang="ru-RU" b="1" dirty="0"/>
              <a:t> </a:t>
            </a:r>
            <a:r>
              <a:rPr lang="ru-RU" b="1" dirty="0" err="1"/>
              <a:t>түрлерін</a:t>
            </a:r>
            <a:r>
              <a:rPr lang="ru-RU" b="1" dirty="0"/>
              <a:t> </a:t>
            </a:r>
            <a:r>
              <a:rPr lang="ru-RU" b="1" dirty="0" err="1"/>
              <a:t>білесіңдер</a:t>
            </a:r>
            <a:r>
              <a:rPr lang="ru-RU" b="1" dirty="0" smtClean="0"/>
              <a:t>?</a:t>
            </a:r>
            <a:endParaRPr lang="ru-RU" b="1" dirty="0"/>
          </a:p>
          <a:p>
            <a:r>
              <a:rPr lang="ru-RU" b="1" dirty="0"/>
              <a:t>5</a:t>
            </a:r>
            <a:r>
              <a:rPr lang="ru-RU" b="1" dirty="0" smtClean="0"/>
              <a:t>.Жаңбырдың </a:t>
            </a:r>
            <a:r>
              <a:rPr lang="ru-RU" b="1" dirty="0" err="1"/>
              <a:t>пайдасы</a:t>
            </a:r>
            <a:r>
              <a:rPr lang="ru-RU" b="1" dirty="0"/>
              <a:t> </a:t>
            </a:r>
            <a:r>
              <a:rPr lang="ru-RU" b="1" dirty="0" err="1"/>
              <a:t>туралы</a:t>
            </a:r>
            <a:r>
              <a:rPr lang="ru-RU" b="1" dirty="0"/>
              <a:t> не </a:t>
            </a:r>
            <a:r>
              <a:rPr lang="ru-RU" b="1" dirty="0" err="1"/>
              <a:t>білеміз</a:t>
            </a:r>
            <a:r>
              <a:rPr lang="ru-RU" b="1" dirty="0"/>
              <a:t>?</a:t>
            </a:r>
          </a:p>
          <a:p>
            <a:r>
              <a:rPr lang="ru-RU" b="1" dirty="0"/>
              <a:t> </a:t>
            </a:r>
          </a:p>
          <a:p>
            <a:r>
              <a:rPr lang="ru-RU" sz="2000" b="1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34071948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Блок-схема: сохраненные данные 2"/>
          <p:cNvSpPr/>
          <p:nvPr/>
        </p:nvSpPr>
        <p:spPr>
          <a:xfrm>
            <a:off x="539552" y="548680"/>
            <a:ext cx="7632848" cy="1296144"/>
          </a:xfrm>
          <a:prstGeom prst="flowChartOnlineStorage">
            <a:avLst/>
          </a:prstGeom>
          <a:ln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dirty="0" smtClean="0"/>
              <a:t>«</a:t>
            </a:r>
            <a:r>
              <a:rPr lang="kk-KZ" b="1" dirty="0" smtClean="0"/>
              <a:t>Текше әдісі »арқылы  тақтадан көрсетілген санды таңдап , берілген сұрақтарға жауап береді.</a:t>
            </a:r>
            <a:endParaRPr lang="ru-RU" b="1" dirty="0"/>
          </a:p>
        </p:txBody>
      </p:sp>
      <p:sp>
        <p:nvSpPr>
          <p:cNvPr id="2" name="Скругленный прямоугольник 1"/>
          <p:cNvSpPr/>
          <p:nvPr/>
        </p:nvSpPr>
        <p:spPr>
          <a:xfrm>
            <a:off x="1083327" y="2060848"/>
            <a:ext cx="7704856" cy="4536504"/>
          </a:xfrm>
          <a:prstGeom prst="roundRect">
            <a:avLst/>
          </a:prstGeom>
          <a:ln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b="1" u="sng" dirty="0" smtClean="0"/>
              <a:t>1.Өлеңде Көктем , Күз мезгілдері  суреттелген.</a:t>
            </a:r>
          </a:p>
          <a:p>
            <a:pPr algn="ctr"/>
            <a:r>
              <a:rPr lang="kk-KZ" b="1" u="sng" dirty="0" smtClean="0"/>
              <a:t>2.Жаңбыр жауар алдында аспанда найзағай ойнап күн күркірейді.</a:t>
            </a:r>
          </a:p>
          <a:p>
            <a:pPr algn="ctr"/>
            <a:r>
              <a:rPr lang="kk-KZ" b="1" u="sng" dirty="0" smtClean="0"/>
              <a:t>3.Жаңбыр жылдың күз,көктем, жаз  мезгідерінде көбірек жауады .</a:t>
            </a:r>
          </a:p>
          <a:p>
            <a:pPr algn="ctr"/>
            <a:r>
              <a:rPr lang="kk-KZ" b="1" u="sng" dirty="0" smtClean="0"/>
              <a:t> 4.Ақ жаңбыр,Боз жаңбыр, Бұршақ жаңбыр, Қара жаңбыр, Қар аралас жаңбыр, Қарлы жаңбыр, Мұздақ, Нөсер, Көк нөсер, Өткінші жаңбыр, Соқыр жауын, Сылбыр жаңбыр, Сіркіреме жаңбыр, болып  бөлінеді. </a:t>
            </a:r>
          </a:p>
          <a:p>
            <a:pPr algn="ctr"/>
            <a:r>
              <a:rPr lang="kk-KZ" b="1" u="sng" dirty="0" smtClean="0"/>
              <a:t>5.Жаңбыр жауса ауа отмасферасы өзгеріп ауа тазарады, жер құнарлы болады .</a:t>
            </a:r>
            <a:endParaRPr lang="ru-RU" b="1" u="sng" dirty="0"/>
          </a:p>
        </p:txBody>
      </p:sp>
    </p:spTree>
    <p:extLst>
      <p:ext uri="{BB962C8B-B14F-4D97-AF65-F5344CB8AC3E}">
        <p14:creationId xmlns:p14="http://schemas.microsoft.com/office/powerpoint/2010/main" val="32357149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трелка вправо 2"/>
          <p:cNvSpPr/>
          <p:nvPr/>
        </p:nvSpPr>
        <p:spPr>
          <a:xfrm>
            <a:off x="1890580" y="398418"/>
            <a:ext cx="5616624" cy="1734438"/>
          </a:xfrm>
          <a:prstGeom prst="rightArrow">
            <a:avLst/>
          </a:prstGeom>
          <a:ln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dirty="0" smtClean="0"/>
              <a:t>«</a:t>
            </a:r>
            <a:r>
              <a:rPr lang="kk-KZ" sz="2000" b="1" dirty="0" smtClean="0"/>
              <a:t>Дара  диаграммасы» арқылы кестені толтыру.</a:t>
            </a:r>
            <a:endParaRPr lang="ru-RU" sz="2000" b="1" dirty="0"/>
          </a:p>
        </p:txBody>
      </p:sp>
      <p:pic>
        <p:nvPicPr>
          <p:cNvPr id="1026" name="Picture 2" descr="ÐÐ¾ÑÐ¾Ð¶ÐµÐµ Ð¸Ð·Ð¾Ð±ÑÐ°Ð¶ÐµÐ½Ð¸Ðµ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6892" y="1916832"/>
            <a:ext cx="8837596" cy="47525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895648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107505" y="1268760"/>
            <a:ext cx="4464496" cy="4866249"/>
          </a:xfrm>
          <a:prstGeom prst="roundRect">
            <a:avLst/>
          </a:prstGeom>
          <a:ln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342900" indent="-342900" algn="ctr">
              <a:buAutoNum type="arabicPeriod"/>
            </a:pPr>
            <a:r>
              <a:rPr lang="kk-KZ" sz="2000" b="1" dirty="0" smtClean="0"/>
              <a:t>Осының алдында оқылған өлеңдерде  жаңбыр туралы не айтылып еді.</a:t>
            </a:r>
          </a:p>
          <a:p>
            <a:pPr algn="ctr"/>
            <a:r>
              <a:rPr lang="kk-KZ" sz="2000" b="1" dirty="0" smtClean="0"/>
              <a:t>2Жаңбыр жылдың қай мезгілінде көбірек жауады.</a:t>
            </a:r>
          </a:p>
          <a:p>
            <a:pPr algn="ctr"/>
            <a:r>
              <a:rPr lang="kk-KZ" sz="2000" b="1" dirty="0" smtClean="0"/>
              <a:t>3Жаңбыр жауғанда көл неге көбейеді.</a:t>
            </a:r>
          </a:p>
          <a:p>
            <a:pPr algn="ctr"/>
            <a:r>
              <a:rPr lang="kk-KZ" sz="2000" b="1" dirty="0" smtClean="0"/>
              <a:t>4Шалғынға мағыналас сөздерді тап.</a:t>
            </a:r>
          </a:p>
          <a:p>
            <a:pPr algn="ctr"/>
            <a:r>
              <a:rPr lang="kk-KZ" sz="2000" b="1" dirty="0" smtClean="0"/>
              <a:t>5Жаңбыр жауып болған соң қандай өзгерістер пайда болады</a:t>
            </a:r>
            <a:r>
              <a:rPr lang="kk-KZ" dirty="0" smtClean="0"/>
              <a:t>.</a:t>
            </a:r>
          </a:p>
          <a:p>
            <a:pPr marL="342900" indent="-342900" algn="ctr">
              <a:buAutoNum type="arabicPeriod"/>
            </a:pPr>
            <a:endParaRPr lang="ru-RU" dirty="0"/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4860032" y="1268759"/>
            <a:ext cx="4104456" cy="4866249"/>
          </a:xfrm>
          <a:prstGeom prst="roundRect">
            <a:avLst/>
          </a:prstGeom>
          <a:ln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2000" b="1" dirty="0" smtClean="0"/>
              <a:t>1.Осының алдында жаңбырдан кейін табиғаттың әсемділігі, ауаның тазаруы айтылған.</a:t>
            </a:r>
          </a:p>
          <a:p>
            <a:pPr algn="ctr"/>
            <a:r>
              <a:rPr lang="kk-KZ" sz="2000" b="1" dirty="0" smtClean="0"/>
              <a:t>2Жаңбыр жылдың күз айларында  көбірек жауады.</a:t>
            </a:r>
          </a:p>
          <a:p>
            <a:pPr algn="ctr"/>
            <a:r>
              <a:rPr lang="kk-KZ" sz="2000" b="1" dirty="0" smtClean="0"/>
              <a:t>3Жаңбыр жауғанда ауа ылғалданып, өзен –көлдердің суы жаңбырмен көбейеді.</a:t>
            </a:r>
          </a:p>
          <a:p>
            <a:pPr algn="ctr"/>
            <a:r>
              <a:rPr lang="kk-KZ" sz="2000" b="1" dirty="0" smtClean="0"/>
              <a:t>4Шалшық  су, көлшік су , және т.б.</a:t>
            </a:r>
          </a:p>
          <a:p>
            <a:pPr algn="ctr"/>
            <a:r>
              <a:rPr lang="kk-KZ" sz="2000" b="1" dirty="0" smtClean="0"/>
              <a:t>5Жаңбыр жауып болған соң кемпірқосақ пайда болад</a:t>
            </a:r>
            <a:r>
              <a:rPr lang="kk-KZ" dirty="0"/>
              <a:t>ы</a:t>
            </a:r>
            <a:r>
              <a:rPr lang="kk-KZ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4881157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316</TotalTime>
  <Words>559</Words>
  <Application>Microsoft Office PowerPoint</Application>
  <PresentationFormat>Экран (4:3)</PresentationFormat>
  <Paragraphs>60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Волна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Пользователь Windows</cp:lastModifiedBy>
  <cp:revision>77</cp:revision>
  <dcterms:created xsi:type="dcterms:W3CDTF">2019-08-27T15:01:18Z</dcterms:created>
  <dcterms:modified xsi:type="dcterms:W3CDTF">2019-09-19T15:20:56Z</dcterms:modified>
</cp:coreProperties>
</file>