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1" r:id="rId2"/>
    <p:sldId id="282" r:id="rId3"/>
    <p:sldId id="259" r:id="rId4"/>
    <p:sldId id="276" r:id="rId5"/>
    <p:sldId id="279" r:id="rId6"/>
    <p:sldId id="278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F555BD-158B-407D-AF04-9E41142C5025}" type="datetimeFigureOut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D36C1B-7CEE-4517-A01E-4DFA5070B4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3429000"/>
            <a:ext cx="8183880" cy="18859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theme of the lesson: </a:t>
            </a:r>
            <a:br>
              <a:rPr lang="en-US" dirty="0" smtClean="0"/>
            </a:br>
            <a:r>
              <a:rPr lang="en-US" dirty="0" smtClean="0"/>
              <a:t>“MODALS”</a:t>
            </a:r>
            <a:br>
              <a:rPr lang="en-US" dirty="0" smtClean="0"/>
            </a:br>
            <a:r>
              <a:rPr lang="en-US" dirty="0" smtClean="0"/>
              <a:t>Grade: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Almaty region </a:t>
            </a:r>
            <a:b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Talgar district</a:t>
            </a:r>
            <a:b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village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</a:t>
            </a:r>
            <a: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26</a:t>
            </a:r>
            <a:b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 :English language</a:t>
            </a:r>
            <a:b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Teacher: Minyazheva </a:t>
            </a:r>
            <a:r>
              <a:rPr lang="en-US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Zhadyra</a:t>
            </a:r>
            <a: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500" dirty="0" smtClean="0"/>
              <a:t>Modals</a:t>
            </a:r>
            <a:r>
              <a:rPr lang="en-US" sz="6600" dirty="0" smtClean="0"/>
              <a:t> </a:t>
            </a:r>
            <a:br>
              <a:rPr lang="en-US" sz="6600" dirty="0" smtClean="0"/>
            </a:br>
            <a:r>
              <a:rPr lang="en-US" dirty="0" smtClean="0"/>
              <a:t>(must/have to/need to/might)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183880" cy="1051560"/>
          </a:xfrm>
        </p:spPr>
        <p:txBody>
          <a:bodyPr/>
          <a:lstStyle/>
          <a:p>
            <a:r>
              <a:rPr lang="en-US" dirty="0" smtClean="0"/>
              <a:t>We use </a:t>
            </a:r>
            <a:r>
              <a:rPr lang="en-US" b="1" dirty="0" smtClean="0"/>
              <a:t>must/mustn’t</a:t>
            </a:r>
            <a:r>
              <a:rPr lang="en-US" dirty="0" smtClean="0"/>
              <a:t> to: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8183880" cy="3906760"/>
          </a:xfrm>
        </p:spPr>
        <p:txBody>
          <a:bodyPr>
            <a:normAutofit fontScale="92500"/>
          </a:bodyPr>
          <a:lstStyle/>
          <a:p>
            <a:r>
              <a:rPr lang="en-US" sz="4000" dirty="0" smtClean="0"/>
              <a:t>Express subjective obligation(</a:t>
            </a:r>
            <a:r>
              <a:rPr lang="kk-KZ" sz="4000" dirty="0" smtClean="0"/>
              <a:t>міндет</a:t>
            </a:r>
            <a:r>
              <a:rPr lang="en-US" sz="4000" dirty="0" smtClean="0"/>
              <a:t>) and duty(</a:t>
            </a:r>
            <a:r>
              <a:rPr lang="kk-KZ" sz="4000" dirty="0" smtClean="0"/>
              <a:t>парыз</a:t>
            </a:r>
            <a:r>
              <a:rPr lang="en-US" sz="4000" dirty="0" smtClean="0"/>
              <a:t>) </a:t>
            </a:r>
          </a:p>
          <a:p>
            <a:r>
              <a:rPr lang="en-US" sz="4000" dirty="0" smtClean="0"/>
              <a:t>You </a:t>
            </a:r>
            <a:r>
              <a:rPr lang="en-US" sz="4000" b="1" dirty="0" smtClean="0"/>
              <a:t>must listen </a:t>
            </a:r>
            <a:r>
              <a:rPr lang="en-US" sz="4000" dirty="0" smtClean="0"/>
              <a:t>to your doctor.</a:t>
            </a:r>
          </a:p>
          <a:p>
            <a:r>
              <a:rPr lang="en-US" sz="4000" dirty="0" smtClean="0"/>
              <a:t> You </a:t>
            </a:r>
            <a:r>
              <a:rPr lang="en-US" sz="4000" b="1" dirty="0" smtClean="0"/>
              <a:t>mustn’t run </a:t>
            </a:r>
            <a:r>
              <a:rPr lang="en-US" sz="4000" dirty="0" smtClean="0"/>
              <a:t>on the grass.</a:t>
            </a:r>
          </a:p>
          <a:p>
            <a:pPr>
              <a:buNone/>
            </a:pPr>
            <a:endParaRPr lang="en-US" sz="4000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183880" cy="1051560"/>
          </a:xfrm>
        </p:spPr>
        <p:txBody>
          <a:bodyPr>
            <a:noAutofit/>
          </a:bodyPr>
          <a:lstStyle/>
          <a:p>
            <a:r>
              <a:rPr lang="en-US" sz="3400" dirty="0" smtClean="0"/>
              <a:t>We use </a:t>
            </a:r>
            <a:r>
              <a:rPr lang="en-US" sz="3400" b="1" dirty="0" smtClean="0"/>
              <a:t>have to/don’t have to</a:t>
            </a:r>
            <a:r>
              <a:rPr lang="ru-RU" sz="3400" dirty="0" smtClean="0"/>
              <a:t>:</a:t>
            </a:r>
            <a:endParaRPr lang="ru-RU" sz="3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348880"/>
            <a:ext cx="8183880" cy="2538608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Express objective obligation(</a:t>
            </a:r>
            <a:r>
              <a:rPr lang="kk-KZ" sz="4000" dirty="0" smtClean="0"/>
              <a:t>нақты міндеттеме</a:t>
            </a:r>
            <a:r>
              <a:rPr lang="en-US" sz="4000" dirty="0" smtClean="0"/>
              <a:t>)</a:t>
            </a:r>
          </a:p>
          <a:p>
            <a:r>
              <a:rPr lang="en-US" sz="4000" dirty="0" err="1" smtClean="0"/>
              <a:t>Alina</a:t>
            </a:r>
            <a:r>
              <a:rPr lang="en-US" sz="4000" dirty="0" smtClean="0"/>
              <a:t> </a:t>
            </a:r>
            <a:r>
              <a:rPr lang="en-US" sz="4000" b="1" dirty="0" smtClean="0"/>
              <a:t>has to wear </a:t>
            </a:r>
            <a:r>
              <a:rPr lang="en-US" sz="4000" dirty="0" smtClean="0"/>
              <a:t>a uniform at work.</a:t>
            </a:r>
          </a:p>
          <a:p>
            <a:pPr>
              <a:buNone/>
            </a:pPr>
            <a:endParaRPr lang="en-US" sz="4000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 use </a:t>
            </a:r>
            <a:r>
              <a:rPr lang="en-US" b="1" dirty="0" smtClean="0"/>
              <a:t>need to/don’t need to</a:t>
            </a:r>
            <a:r>
              <a:rPr lang="en-US" dirty="0" smtClean="0"/>
              <a:t> to: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2"/>
            <a:ext cx="8183880" cy="304266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To express necessity (</a:t>
            </a:r>
            <a:r>
              <a:rPr lang="kk-KZ" sz="4000" dirty="0" smtClean="0"/>
              <a:t>қажеттілік</a:t>
            </a:r>
            <a:r>
              <a:rPr lang="en-US" sz="4000" dirty="0" smtClean="0"/>
              <a:t>)</a:t>
            </a:r>
          </a:p>
          <a:p>
            <a:r>
              <a:rPr lang="en-US" sz="4000" dirty="0" smtClean="0"/>
              <a:t>I </a:t>
            </a:r>
            <a:r>
              <a:rPr lang="en-US" sz="4000" b="1" dirty="0" smtClean="0"/>
              <a:t>need to exercise </a:t>
            </a:r>
            <a:r>
              <a:rPr lang="en-US" sz="4000" dirty="0" smtClean="0"/>
              <a:t>more</a:t>
            </a:r>
            <a:endParaRPr lang="en-US" sz="4000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b="1" dirty="0" smtClean="0"/>
              <a:t>might</a:t>
            </a:r>
            <a:r>
              <a:rPr lang="en-US" dirty="0" smtClean="0"/>
              <a:t> for: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276872"/>
            <a:ext cx="8183880" cy="309634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Possibility (</a:t>
            </a:r>
            <a:r>
              <a:rPr lang="kk-KZ" sz="4000" dirty="0" smtClean="0"/>
              <a:t>мүмкіндік</a:t>
            </a:r>
            <a:r>
              <a:rPr lang="en-US" sz="4000" dirty="0" smtClean="0"/>
              <a:t>) in the present or the future.</a:t>
            </a:r>
          </a:p>
          <a:p>
            <a:r>
              <a:rPr lang="en-US" sz="4000" dirty="0" smtClean="0"/>
              <a:t> </a:t>
            </a:r>
            <a:r>
              <a:rPr lang="kk-KZ" sz="4000" dirty="0" smtClean="0"/>
              <a:t> </a:t>
            </a:r>
            <a:r>
              <a:rPr lang="en-US" sz="4000" dirty="0" smtClean="0"/>
              <a:t>You </a:t>
            </a:r>
            <a:r>
              <a:rPr lang="en-US" sz="4000" b="1" dirty="0" smtClean="0"/>
              <a:t>might enjoy </a:t>
            </a:r>
            <a:r>
              <a:rPr lang="en-US" sz="4000" dirty="0" smtClean="0"/>
              <a:t>ice skating.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052736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22225">
                  <a:solidFill>
                    <a:srgbClr val="0070C0"/>
                  </a:solidFill>
                  <a:prstDash val="solid"/>
                </a:ln>
                <a:solidFill>
                  <a:srgbClr val="FFFF00"/>
                </a:solidFill>
              </a:rPr>
              <a:t>The lesson is over!!!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416262"/>
            <a:ext cx="7448711" cy="2596913"/>
          </a:xfrm>
        </p:spPr>
        <p:txBody>
          <a:bodyPr>
            <a:prstTxWarp prst="textDeflateBottom">
              <a:avLst/>
            </a:prstTxWarp>
          </a:bodyPr>
          <a:lstStyle/>
          <a:p>
            <a:pPr marL="0" indent="0">
              <a:buNone/>
            </a:pPr>
            <a:r>
              <a:rPr lang="en-US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See </a:t>
            </a:r>
            <a:r>
              <a:rPr lang="en-US" dirty="0" err="1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yo</a:t>
            </a:r>
            <a:r>
              <a:rPr lang="ru-RU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лжю.жюютлюблт</a:t>
            </a:r>
            <a:r>
              <a:rPr lang="ru-RU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                                </a:t>
            </a:r>
            <a:r>
              <a:rPr lang="ru-RU" dirty="0" err="1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жжхх</a:t>
            </a:r>
            <a:endParaRPr lang="ru-RU" dirty="0" smtClean="0">
              <a:ln>
                <a:solidFill>
                  <a:srgbClr val="00B050"/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Хъхххххххббт</a:t>
            </a:r>
            <a:r>
              <a:rPr lang="ru-RU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u </a:t>
            </a:r>
            <a:r>
              <a:rPr lang="en-US" dirty="0" smtClean="0">
                <a:ln>
                  <a:solidFill>
                    <a:srgbClr val="00B05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next lesson!</a:t>
            </a:r>
            <a:endParaRPr lang="ru-RU" dirty="0">
              <a:ln>
                <a:solidFill>
                  <a:srgbClr val="00B050"/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 descr="http://gclipart.com/wp-content/uploads/2017/11/Smiley-face-waving-goodbye-clipart-cliparts-and-others-a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437112"/>
            <a:ext cx="2680191" cy="1833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156</TotalTime>
  <Words>117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The theme of the lesson:  “MODALS” Grade: 7</vt:lpstr>
      <vt:lpstr>Modals  (must/have to/need to/might)</vt:lpstr>
      <vt:lpstr>We use must/mustn’t to:</vt:lpstr>
      <vt:lpstr>We use have to/don’t have to:</vt:lpstr>
      <vt:lpstr>We use need to/don’t need to to:</vt:lpstr>
      <vt:lpstr>We use might for:</vt:lpstr>
      <vt:lpstr>Слайд 7</vt:lpstr>
    </vt:vector>
  </TitlesOfParts>
  <Company>МОУ "Лицей №36"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Modals</dc:title>
  <dc:creator>Прохорова</dc:creator>
  <cp:lastModifiedBy>777</cp:lastModifiedBy>
  <cp:revision>19</cp:revision>
  <dcterms:created xsi:type="dcterms:W3CDTF">2011-02-27T07:09:16Z</dcterms:created>
  <dcterms:modified xsi:type="dcterms:W3CDTF">2020-04-21T16:01:38Z</dcterms:modified>
</cp:coreProperties>
</file>