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70" r:id="rId3"/>
    <p:sldId id="260" r:id="rId4"/>
    <p:sldId id="261" r:id="rId5"/>
    <p:sldId id="256" r:id="rId6"/>
    <p:sldId id="263" r:id="rId7"/>
    <p:sldId id="257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043E"/>
    <a:srgbClr val="1D063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4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8113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4277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81277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989149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770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706827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9327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80983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20390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01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0763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2627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03777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2696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841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7697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6242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C22DD7-AEE4-444C-81E4-1DCA8A492D2F}" type="datetimeFigureOut">
              <a:rPr lang="ru-RU" smtClean="0"/>
              <a:pPr/>
              <a:t>21.04.2020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B8E9E5-4F94-4AAE-AF6C-7BB5D431E0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897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go.mail.ru/redir?type=sr&amp;redir=eJzLKCkpKLbS1y8vL9crrszRKyrVTywqyUzOSdU3NjA2NbbUz0_KL8ov0S3JSC1K1c0shjISgbigKLEsMydRt7Qgv6QoNSknNS-zMhEompmbWlSZycBgaGphamlhZmJhyjCpZtvTHbWTWu6FaO1tnbquEQAP9Szc&amp;src=1fdf160&amp;via_page=1&amp;oqid=a1ba8d0436578ae5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.mail.ru/search_images?q=is%20there%20are%20there&amp;fr=chxtn15.1.13.7&amp;gp=900400" TargetMode="External"/><Relationship Id="rId2" Type="http://schemas.openxmlformats.org/officeDocument/2006/relationships/hyperlink" Target="https://an.yandex.ru/count/WXeejI_zOCe1XH00r1i7a7Y19j9120K0oW8nJ-g6Ng0Z0d2QqkNa3O01bE_MXyJ9pBYA0OW1uQYWkKkG0RZTXut2W8200fW1kDs7ZKAu0SZvmlqUm042s06C-EiGu07-h9O4w06M0eW20w02ykxU1S02ZQs5evU71FW2WO20W830Ge03aiVQXmo80_o-pDS3c0FkeHVuWWRu1Bp618W5lCO4a0NEcWMW1Tgn0QW5YvG1i0MBb06u1Rsf0S05qV45o0NDlm6-0gW6lWB91aG8HZNYf_LmqGRMTUa7S1dj7Qa7rvjCfqUlN1S6yGSAU2t0FpGrW8A0WSI0W8QG0U08kRVl0eWB1fWBuA7G1QeB472fheJNcm00YKZ895wY1G3P2-WBlCO4y0i6Y0poup_4a9Yge_pf-d2W3i24FTaFCtT1_ULDx3_W3m604Bsjt0wG4CIqsz7uqvJzXA2e0j0GmfUO4VxHnX82hlmrFx4IGwp4Nh5auZ_f4WR-u7TahHK31AWJr-F6XU-5aCxRu1EzgG6W5Bsf0QWKpfe5b9RgymNe51ZG5PIMwlC5s1N1YlRieu-y_6Fmc1RGwUdp1Q0MqAIPz0NG5lBZuRu15W2xR6F-UzHr0_2WU01yIND8Lj6vS96sWMof1hj3JMm5-VO8Iv0aUIJjG3Znd5eiU0sD3nb7vyiGr20Uv0Ve3cPMO_odfKKz33L1sYjuGmG3~1?stat-id=3&amp;test-tag=292470520832513&amp;format-type=88&amp;actual-format=72&amp;banner-test-tags=eyI3MjA1NzYwMjkwOTk5Mjc5NiI6IjEifQ==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0367" y="479684"/>
            <a:ext cx="4616972" cy="2593299"/>
          </a:xfrm>
        </p:spPr>
        <p:txBody>
          <a:bodyPr>
            <a:noAutofit/>
          </a:bodyPr>
          <a:lstStyle/>
          <a:p>
            <a:pPr algn="r"/>
            <a:r>
              <a:rPr lang="kk-KZ" sz="2400" b="1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Almaty 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 </a:t>
            </a:r>
            <a:b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err="1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Talgar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district</a:t>
            </a:r>
            <a:b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village </a:t>
            </a:r>
            <a:r>
              <a:rPr lang="en-US" sz="2400" dirty="0" err="1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Erkin</a:t>
            </a: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</a:t>
            </a:r>
            <a:r>
              <a:rPr lang="kk-KZ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26</a:t>
            </a:r>
            <a:br>
              <a:rPr lang="kk-KZ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:English language</a:t>
            </a:r>
            <a:b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</a:t>
            </a:r>
            <a:r>
              <a:rPr lang="en-US" sz="2400" dirty="0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Minyazheva </a:t>
            </a:r>
            <a:r>
              <a:rPr lang="en-US" sz="2400" dirty="0" err="1" smtClean="0">
                <a:ln>
                  <a:noFill/>
                </a:ln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Zhadyra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05066" y="3564350"/>
            <a:ext cx="9601196" cy="2491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The theme of the lesson: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</a:rPr>
              <a:t>Is there… | Are there…?</a:t>
            </a:r>
          </a:p>
          <a:p>
            <a:pPr algn="ctr"/>
            <a:r>
              <a:rPr lang="en-US" sz="3600" b="1" dirty="0" smtClean="0"/>
              <a:t>Grade: 6 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xmlns="" val="91991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96639" y="-498764"/>
            <a:ext cx="9594270" cy="16625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00051"/>
            <a:ext cx="9601196" cy="3111335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63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ENGLISH : </a:t>
            </a:r>
            <a:endParaRPr lang="en-US" sz="63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3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there…\ Are there…?”</a:t>
            </a:r>
            <a:br>
              <a:rPr lang="en-US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sz="63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dialogue</a:t>
            </a:r>
          </a:p>
          <a:p>
            <a:r>
              <a:rPr lang="en-US" sz="63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5  p 95</a:t>
            </a:r>
            <a:r>
              <a:rPr lang="ru-RU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3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3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6612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-676894"/>
            <a:ext cx="9601196" cy="13062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drawingObject8057"/>
          <p:cNvSpPr>
            <a:spLocks noGrp="1"/>
          </p:cNvSpPr>
          <p:nvPr>
            <p:ph idx="1"/>
          </p:nvPr>
        </p:nvSpPr>
        <p:spPr>
          <a:xfrm>
            <a:off x="719528" y="584615"/>
            <a:ext cx="9277659" cy="5235851"/>
          </a:xfrm>
          <a:custGeom>
            <a:avLst/>
            <a:gdLst/>
            <a:ahLst/>
            <a:cxnLst/>
            <a:rect l="0" t="0" r="0" b="0"/>
            <a:pathLst>
              <a:path w="2556001">
                <a:moveTo>
                  <a:pt x="0" y="0"/>
                </a:moveTo>
                <a:lnTo>
                  <a:pt x="2556001" y="0"/>
                </a:lnTo>
              </a:path>
            </a:pathLst>
          </a:custGeom>
          <a:noFill/>
          <a:ln w="6350" cap="flat">
            <a:solidFill>
              <a:srgbClr val="231F20"/>
            </a:solidFill>
            <a:prstDash val="solid"/>
          </a:ln>
        </p:spPr>
        <p:txBody>
          <a:bodyPr vert="horz" lIns="91440" tIns="45720" rIns="91440" bIns="45720" anchor="t">
            <a:normAutofit fontScale="25000" lnSpcReduction="20000"/>
          </a:bodyPr>
          <a:lstStyle/>
          <a:p>
            <a:pPr marL="635" indent="0">
              <a:lnSpc>
                <a:spcPct val="99000"/>
              </a:lnSpc>
              <a:spcBef>
                <a:spcPts val="585"/>
              </a:spcBef>
              <a:spcAft>
                <a:spcPts val="0"/>
              </a:spcAft>
              <a:buNone/>
              <a:tabLst>
                <a:tab pos="640715" algn="l"/>
              </a:tabLst>
            </a:pPr>
            <a:endParaRPr lang="en-US" sz="7200" b="1" spc="-30" dirty="0" smtClean="0">
              <a:solidFill>
                <a:srgbClr val="231F2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35" indent="0">
              <a:lnSpc>
                <a:spcPct val="99000"/>
              </a:lnSpc>
              <a:spcBef>
                <a:spcPts val="585"/>
              </a:spcBef>
              <a:spcAft>
                <a:spcPts val="0"/>
              </a:spcAft>
              <a:buNone/>
              <a:tabLst>
                <a:tab pos="640715" algn="l"/>
              </a:tabLst>
            </a:pPr>
            <a:r>
              <a:rPr lang="en-US" sz="9600" b="1" spc="-30" dirty="0" smtClean="0">
                <a:solidFill>
                  <a:srgbClr val="231F2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sz="9600" b="1" spc="-3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9600" b="1" spc="-10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96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9600" b="1" spc="-15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9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96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spc="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9600" b="1" spc="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9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✓ </a:t>
            </a:r>
            <a:r>
              <a:rPr lang="en-US" sz="9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</a:t>
            </a:r>
            <a:r>
              <a:rPr lang="en-US" sz="9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✗ 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9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9600" b="1" spc="-2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9600" b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9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9600" b="1" i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96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9600" b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96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</a:t>
            </a:r>
            <a:r>
              <a:rPr lang="en-US" sz="9600" b="1" i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9600" b="1" i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i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9600" b="1" spc="-5" dirty="0" smtClean="0">
              <a:solidFill>
                <a:srgbClr val="231F2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5" indent="0">
              <a:lnSpc>
                <a:spcPct val="99000"/>
              </a:lnSpc>
              <a:spcBef>
                <a:spcPts val="585"/>
              </a:spcBef>
              <a:spcAft>
                <a:spcPts val="0"/>
              </a:spcAft>
              <a:buNone/>
              <a:tabLst>
                <a:tab pos="640715" algn="l"/>
              </a:tabLst>
            </a:pPr>
            <a:r>
              <a:rPr lang="en-US" sz="9600" b="1" spc="-15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U</a:t>
            </a:r>
            <a:r>
              <a:rPr lang="en-US" sz="9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</a:t>
            </a:r>
            <a:r>
              <a:rPr lang="en-US" sz="9600" b="1" spc="-5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1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i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some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96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9600" b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9600" b="1" i="1" spc="-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9600" b="1" i="1" spc="-15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9600" b="1" i="1" spc="-4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n-US" sz="9600" b="1" dirty="0" smtClean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635" indent="0">
              <a:lnSpc>
                <a:spcPct val="99000"/>
              </a:lnSpc>
              <a:spcBef>
                <a:spcPts val="585"/>
              </a:spcBef>
              <a:spcAft>
                <a:spcPts val="0"/>
              </a:spcAft>
              <a:buNone/>
              <a:tabLst>
                <a:tab pos="640715" algn="l"/>
              </a:tabLst>
            </a:pPr>
            <a:endParaRPr lang="en-US" sz="9600" b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5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 ✓</a:t>
            </a:r>
          </a:p>
          <a:p>
            <a:r>
              <a:rPr lang="en-US" sz="56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There’s a supermarket.</a:t>
            </a:r>
          </a:p>
          <a:p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schools ✓</a:t>
            </a:r>
          </a:p>
          <a:p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</a:t>
            </a:r>
          </a:p>
          <a:p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cafes  X</a:t>
            </a:r>
          </a:p>
          <a:p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train stations ✓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cinema X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library next to the cinema ✓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café near  the school X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</a:p>
          <a:p>
            <a:r>
              <a:rPr lang="en-US" sz="5600" i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bus station ✓</a:t>
            </a:r>
            <a:endParaRPr lang="en-US" sz="5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140983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solidFill>
                  <a:srgbClr val="FF0000"/>
                </a:solidFill>
              </a:rPr>
              <a:t>Homework:</a:t>
            </a: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b="1" i="1" dirty="0" smtClean="0"/>
              <a:t>Make dialogue  use of todays lesson</a:t>
            </a:r>
            <a:endParaRPr lang="ru-RU" sz="3500" b="1" i="1" dirty="0"/>
          </a:p>
        </p:txBody>
      </p:sp>
    </p:spTree>
    <p:extLst>
      <p:ext uri="{BB962C8B-B14F-4D97-AF65-F5344CB8AC3E}">
        <p14:creationId xmlns:p14="http://schemas.microsoft.com/office/powerpoint/2010/main" xmlns="" val="587847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Georgia"/>
              </a:rPr>
              <a:t>Student Self-assessment Checklist</a:t>
            </a:r>
            <a:r>
              <a:rPr lang="kk-KZ" sz="3200" dirty="0">
                <a:solidFill>
                  <a:srgbClr val="FF0000"/>
                </a:solidFill>
                <a:latin typeface="Georgia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Georgia"/>
              </a:rPr>
              <a:t>Reflection.</a:t>
            </a:r>
            <a:endParaRPr lang="ru-RU" sz="4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95082" y="2492896"/>
            <a:ext cx="9215718" cy="3514396"/>
          </a:xfrm>
        </p:spPr>
        <p:txBody>
          <a:bodyPr>
            <a:normAutofit lnSpcReduction="10000"/>
          </a:bodyPr>
          <a:lstStyle/>
          <a:p>
            <a:pPr marL="27432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        if you can do this abilities.</a:t>
            </a:r>
          </a:p>
          <a:p>
            <a:pPr marL="514350" indent="-5143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talk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of there is…\there are….____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tell  some words about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places ____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understand 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we use Is there…/Are there…?___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can speak about my country___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/>
          </a:p>
        </p:txBody>
      </p:sp>
      <p:pic>
        <p:nvPicPr>
          <p:cNvPr id="4" name="Picture 2" descr="https://4geo.ru/images/personal-pages-share/180834378/img-1600696465_1105315243765958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053" y="2635170"/>
            <a:ext cx="360040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327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0333" y="1087064"/>
            <a:ext cx="9601196" cy="1303867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en-US" b="1" dirty="0" smtClean="0">
                <a:ln w="22225">
                  <a:solidFill>
                    <a:srgbClr val="0070C0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The lesson is over!!!</a:t>
            </a:r>
            <a:endParaRPr lang="ru-RU" b="1" dirty="0">
              <a:ln w="22225">
                <a:solidFill>
                  <a:srgbClr val="0070C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857" y="2460812"/>
            <a:ext cx="10574802" cy="3697941"/>
          </a:xfrm>
        </p:spPr>
        <p:txBody>
          <a:bodyPr>
            <a:prstTxWarp prst="textDeflateBottom">
              <a:avLst/>
            </a:prstTxWarp>
          </a:bodyPr>
          <a:lstStyle/>
          <a:p>
            <a:pPr marL="0" indent="0">
              <a:buNone/>
            </a:pPr>
            <a:r>
              <a:rPr lang="en-US" dirty="0" smtClean="0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</a:rPr>
              <a:t>See you next lesson!</a:t>
            </a:r>
            <a:endParaRPr lang="ru-RU" dirty="0">
              <a:ln>
                <a:solidFill>
                  <a:srgbClr val="00B05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146" name="Picture 2" descr="http://gclipart.com/wp-content/uploads/2017/11/Smiley-face-waving-goodbye-clipart-cliparts-and-others-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2049" y="4047565"/>
            <a:ext cx="2870013" cy="196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977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4537" y="457199"/>
            <a:ext cx="5761817" cy="5398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7369" y="1318846"/>
            <a:ext cx="4941277" cy="51522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9042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250429"/>
          </a:xfrm>
        </p:spPr>
        <p:txBody>
          <a:bodyPr>
            <a:noAutofit/>
          </a:bodyPr>
          <a:lstStyle/>
          <a:p>
            <a:pPr algn="l"/>
            <a:r>
              <a:rPr lang="en-US" sz="5400" b="1" dirty="0">
                <a:ln>
                  <a:noFill/>
                </a:ln>
                <a:solidFill>
                  <a:srgbClr val="FF0000"/>
                </a:solidFill>
                <a:latin typeface="Century Gothic" panose="020B0502020202020204"/>
              </a:rPr>
              <a:t>Lesson objectives:</a:t>
            </a:r>
            <a:br>
              <a:rPr lang="en-US" sz="5400" b="1" dirty="0">
                <a:ln>
                  <a:noFill/>
                </a:ln>
                <a:solidFill>
                  <a:srgbClr val="FF0000"/>
                </a:solidFill>
                <a:latin typeface="Century Gothic" panose="020B0502020202020204"/>
              </a:rPr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351314"/>
            <a:ext cx="9601196" cy="3524554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6.C2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speaking and listening skills to provide sensitive feedback to peers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6.UE14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use prepositions to talk about time and location use prepositions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like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describe things and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about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 denote topic use prepositions of direction 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to, into, out of, from, towards and there is / there are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on a limited range of familiar general and curricular topics familiar general and curricular topics</a:t>
            </a:r>
            <a:endParaRPr lang="ru-RU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679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ln>
                  <a:noFill/>
                </a:ln>
                <a:solidFill>
                  <a:srgbClr val="FF0000"/>
                </a:solidFill>
                <a:latin typeface="Georgia"/>
              </a:rPr>
              <a:t>Assessment criteria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lvl="0" indent="-274320" algn="ctr">
              <a:spcAft>
                <a:spcPts val="0"/>
              </a:spcAft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Self – assessment </a:t>
            </a:r>
          </a:p>
          <a:p>
            <a:pPr marL="0" lvl="0" indent="0" algn="ctr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Checklist</a:t>
            </a:r>
          </a:p>
          <a:p>
            <a:pPr marL="0" lvl="0" indent="0" algn="ctr">
              <a:spcAft>
                <a:spcPts val="0"/>
              </a:spcAft>
              <a:buClr>
                <a:srgbClr val="D16349"/>
              </a:buClr>
              <a:buSzPct val="85000"/>
              <a:buNone/>
            </a:pPr>
            <a:r>
              <a:rPr lang="en-US" sz="48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end of the lesson</a:t>
            </a:r>
            <a:endParaRPr lang="ru-RU" sz="48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7469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157077"/>
          </a:xfrm>
        </p:spPr>
        <p:txBody>
          <a:bodyPr/>
          <a:lstStyle/>
          <a:p>
            <a:r>
              <a:rPr lang="en-US" dirty="0">
                <a:ln>
                  <a:noFill/>
                </a:ln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We are going to: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8" y="3386664"/>
            <a:ext cx="6815669" cy="1591735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* Practicing asking and answering questions about the place you live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52423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www.syl.ru/misc/i/ai/303539/1692233.jp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9" y="570015"/>
            <a:ext cx="11103429" cy="58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www.syl.ru/misc/i/ai/303539/169223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639" y="570015"/>
            <a:ext cx="10911444" cy="58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8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5400" b="1" i="1" dirty="0">
              <a:solidFill>
                <a:srgbClr val="00B0F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231775" cy="0"/>
          </a:xfrm>
          <a:prstGeom prst="rect">
            <a:avLst/>
          </a:prstGeom>
          <a:solidFill>
            <a:srgbClr val="F0F0F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-187266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kumimoji="0" lang="ru-RU" altLang="ru-RU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ru-RU" altLang="ru-RU" sz="9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-64874"/>
            <a:ext cx="32060" cy="415498"/>
          </a:xfrm>
          <a:prstGeom prst="rect">
            <a:avLst/>
          </a:pr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.</a:t>
            </a:r>
            <a:endParaRPr kumimoji="0" lang="ru-RU" alt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540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/>
            </a:r>
            <a:br>
              <a:rPr kumimoji="0" lang="ru-RU" altLang="ru-RU" sz="900" b="1" i="0" u="none" strike="noStrike" cap="none" normalizeH="0" baseline="0" dirty="0" smtClean="0">
                <a:ln>
                  <a:noFill/>
                </a:ln>
                <a:solidFill>
                  <a:srgbClr val="54035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</a:br>
            <a:endParaRPr kumimoji="0" lang="ru-RU" altLang="ru-RU" sz="900" b="1" i="0" u="none" strike="noStrike" cap="none" normalizeH="0" baseline="0" dirty="0" smtClean="0">
              <a:ln>
                <a:noFill/>
              </a:ln>
              <a:solidFill>
                <a:srgbClr val="13740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 descr="https://favicon.yandex.net/favicon/puzzle-english.com">
            <a:hlinkClick r:id="rId2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479550"/>
            <a:ext cx="1524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valente-shop.ru/wp-content/uploads/2018/06/38b1a40a22d3297b8a45929419760633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518" y="451262"/>
            <a:ext cx="10972801" cy="585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46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11042"/>
          </a:xfrm>
        </p:spPr>
        <p:txBody>
          <a:bodyPr>
            <a:normAutofit fontScale="90000"/>
          </a:bodyPr>
          <a:lstStyle/>
          <a:p>
            <a:r>
              <a:rPr lang="en-US" sz="5400" b="1" i="1" dirty="0">
                <a:solidFill>
                  <a:srgbClr val="FF0000"/>
                </a:solidFill>
              </a:rPr>
              <a:t>Is there…? Are there…?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://blog.englishvoyage.com/wp-content/uploads/2014/11/there-is-pre-inte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5403" y="2106201"/>
            <a:ext cx="9601195" cy="404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519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3 Complete  the questions with Is there \ Are there. Give short answers.  p95 (practicing )</a:t>
            </a:r>
            <a:endParaRPr lang="ru-RU" sz="3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 ___ a park or a garden in your town?</a:t>
            </a:r>
          </a:p>
          <a:p>
            <a:r>
              <a:rPr lang="en-US" dirty="0" smtClean="0"/>
              <a:t>2 ___ any old buildings in your town?</a:t>
            </a:r>
          </a:p>
          <a:p>
            <a:r>
              <a:rPr lang="en-US" dirty="0" smtClean="0"/>
              <a:t>3 ___ any mountains near your town?</a:t>
            </a:r>
          </a:p>
          <a:p>
            <a:r>
              <a:rPr lang="en-US" dirty="0" smtClean="0"/>
              <a:t>4 ___ a river in your town?</a:t>
            </a:r>
          </a:p>
          <a:p>
            <a:r>
              <a:rPr lang="en-US" dirty="0" smtClean="0"/>
              <a:t>5 ___ any shops near your school?</a:t>
            </a:r>
          </a:p>
          <a:p>
            <a:r>
              <a:rPr lang="en-US" dirty="0" smtClean="0"/>
              <a:t>6 How many restaurants ___ in your town?</a:t>
            </a:r>
          </a:p>
          <a:p>
            <a:r>
              <a:rPr lang="en-US" dirty="0" smtClean="0"/>
              <a:t>7 How many houses ___ in your street?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</TotalTime>
  <Words>361</Words>
  <Application>Microsoft Office PowerPoint</Application>
  <PresentationFormat>Произвольный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Натуральные материалы</vt:lpstr>
      <vt:lpstr> Almaty region  Talgar district village Erkin school № 26 Subject :English language Teacher: Minyazheva Zhadyra</vt:lpstr>
      <vt:lpstr>Слайд 2</vt:lpstr>
      <vt:lpstr>Lesson objectives: </vt:lpstr>
      <vt:lpstr>Assessment criteria</vt:lpstr>
      <vt:lpstr>We are going to:</vt:lpstr>
      <vt:lpstr>Слайд 6</vt:lpstr>
      <vt:lpstr>Слайд 7</vt:lpstr>
      <vt:lpstr>Is there…? Are there…?</vt:lpstr>
      <vt:lpstr>Ex 3 Complete  the questions with Is there \ Are there. Give short answers.  p95 (practicing )</vt:lpstr>
      <vt:lpstr>Слайд 10</vt:lpstr>
      <vt:lpstr>Слайд 11</vt:lpstr>
      <vt:lpstr>Homework:</vt:lpstr>
      <vt:lpstr>Student Self-assessment Checklist Reflection.</vt:lpstr>
      <vt:lpstr>The lesson is over!!!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Almaty region  Talgar district village Erkin school № 26 Subject :English language Teacher: Kengesbek B</dc:title>
  <dc:creator>А 555</dc:creator>
  <cp:lastModifiedBy>777</cp:lastModifiedBy>
  <cp:revision>18</cp:revision>
  <dcterms:created xsi:type="dcterms:W3CDTF">2020-04-03T07:27:01Z</dcterms:created>
  <dcterms:modified xsi:type="dcterms:W3CDTF">2020-04-21T14:26:00Z</dcterms:modified>
</cp:coreProperties>
</file>