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6" r:id="rId2"/>
    <p:sldId id="257" r:id="rId3"/>
    <p:sldId id="267" r:id="rId4"/>
    <p:sldId id="269" r:id="rId5"/>
    <p:sldId id="270" r:id="rId6"/>
    <p:sldId id="258" r:id="rId7"/>
    <p:sldId id="266" r:id="rId8"/>
    <p:sldId id="259" r:id="rId9"/>
    <p:sldId id="271" r:id="rId10"/>
    <p:sldId id="272" r:id="rId11"/>
    <p:sldId id="265" r:id="rId12"/>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CC"/>
    <a:srgbClr val="71254B"/>
    <a:srgbClr val="993366"/>
    <a:srgbClr val="5D7391"/>
    <a:srgbClr val="9900CC"/>
    <a:srgbClr val="CC3399"/>
    <a:srgbClr val="DBF8F9"/>
    <a:srgbClr val="EAF2FA"/>
    <a:srgbClr val="00FFFF"/>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Сред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221" autoAdjust="0"/>
    <p:restoredTop sz="94799" autoAdjust="0"/>
  </p:normalViewPr>
  <p:slideViewPr>
    <p:cSldViewPr snapToGrid="0">
      <p:cViewPr>
        <p:scale>
          <a:sx n="79" d="100"/>
          <a:sy n="79" d="100"/>
        </p:scale>
        <p:origin x="-96" y="-2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1A33A0E-E5F7-4160-9EDF-8ABAB1BA229C}" type="datetimeFigureOut">
              <a:rPr lang="ru-RU" smtClean="0"/>
              <a:t>20.04.2020</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D6094A7-92F1-4ADD-8C52-CDCCB5FB95BD}" type="slidenum">
              <a:rPr lang="ru-RU" smtClean="0"/>
              <a:t>‹#›</a:t>
            </a:fld>
            <a:endParaRPr lang="ru-RU"/>
          </a:p>
        </p:txBody>
      </p:sp>
    </p:spTree>
    <p:extLst>
      <p:ext uri="{BB962C8B-B14F-4D97-AF65-F5344CB8AC3E}">
        <p14:creationId xmlns:p14="http://schemas.microsoft.com/office/powerpoint/2010/main" val="13713094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3B457C84-72E2-444A-91AA-99E3107E393E}" type="datetimeFigureOut">
              <a:rPr lang="ru-RU" smtClean="0"/>
              <a:t>20.04.2020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74B5942-3389-4832-ACC6-D15E9EDADE2A}" type="slidenum">
              <a:rPr lang="ru-RU" smtClean="0"/>
              <a:t>‹#›</a:t>
            </a:fld>
            <a:endParaRPr lang="ru-RU"/>
          </a:p>
        </p:txBody>
      </p:sp>
    </p:spTree>
    <p:extLst>
      <p:ext uri="{BB962C8B-B14F-4D97-AF65-F5344CB8AC3E}">
        <p14:creationId xmlns:p14="http://schemas.microsoft.com/office/powerpoint/2010/main" val="4861173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B457C84-72E2-444A-91AA-99E3107E393E}" type="datetimeFigureOut">
              <a:rPr lang="ru-RU" smtClean="0"/>
              <a:t>20.04.2020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74B5942-3389-4832-ACC6-D15E9EDADE2A}" type="slidenum">
              <a:rPr lang="ru-RU" smtClean="0"/>
              <a:t>‹#›</a:t>
            </a:fld>
            <a:endParaRPr lang="ru-RU"/>
          </a:p>
        </p:txBody>
      </p:sp>
    </p:spTree>
    <p:extLst>
      <p:ext uri="{BB962C8B-B14F-4D97-AF65-F5344CB8AC3E}">
        <p14:creationId xmlns:p14="http://schemas.microsoft.com/office/powerpoint/2010/main" val="8736660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B457C84-72E2-444A-91AA-99E3107E393E}" type="datetimeFigureOut">
              <a:rPr lang="ru-RU" smtClean="0"/>
              <a:t>20.04.2020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74B5942-3389-4832-ACC6-D15E9EDADE2A}" type="slidenum">
              <a:rPr lang="ru-RU" smtClean="0"/>
              <a:t>‹#›</a:t>
            </a:fld>
            <a:endParaRPr lang="ru-RU"/>
          </a:p>
        </p:txBody>
      </p:sp>
    </p:spTree>
    <p:extLst>
      <p:ext uri="{BB962C8B-B14F-4D97-AF65-F5344CB8AC3E}">
        <p14:creationId xmlns:p14="http://schemas.microsoft.com/office/powerpoint/2010/main" val="37080387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B457C84-72E2-444A-91AA-99E3107E393E}" type="datetimeFigureOut">
              <a:rPr lang="ru-RU" smtClean="0"/>
              <a:t>20.04.2020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74B5942-3389-4832-ACC6-D15E9EDADE2A}" type="slidenum">
              <a:rPr lang="ru-RU" smtClean="0"/>
              <a:t>‹#›</a:t>
            </a:fld>
            <a:endParaRPr lang="ru-RU"/>
          </a:p>
        </p:txBody>
      </p:sp>
    </p:spTree>
    <p:extLst>
      <p:ext uri="{BB962C8B-B14F-4D97-AF65-F5344CB8AC3E}">
        <p14:creationId xmlns:p14="http://schemas.microsoft.com/office/powerpoint/2010/main" val="35742909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3B457C84-72E2-444A-91AA-99E3107E393E}" type="datetimeFigureOut">
              <a:rPr lang="ru-RU" smtClean="0"/>
              <a:t>20.04.2020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74B5942-3389-4832-ACC6-D15E9EDADE2A}" type="slidenum">
              <a:rPr lang="ru-RU" smtClean="0"/>
              <a:t>‹#›</a:t>
            </a:fld>
            <a:endParaRPr lang="ru-RU"/>
          </a:p>
        </p:txBody>
      </p:sp>
    </p:spTree>
    <p:extLst>
      <p:ext uri="{BB962C8B-B14F-4D97-AF65-F5344CB8AC3E}">
        <p14:creationId xmlns:p14="http://schemas.microsoft.com/office/powerpoint/2010/main" val="29567026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3B457C84-72E2-444A-91AA-99E3107E393E}" type="datetimeFigureOut">
              <a:rPr lang="ru-RU" smtClean="0"/>
              <a:t>20.04.2020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74B5942-3389-4832-ACC6-D15E9EDADE2A}" type="slidenum">
              <a:rPr lang="ru-RU" smtClean="0"/>
              <a:t>‹#›</a:t>
            </a:fld>
            <a:endParaRPr lang="ru-RU"/>
          </a:p>
        </p:txBody>
      </p:sp>
    </p:spTree>
    <p:extLst>
      <p:ext uri="{BB962C8B-B14F-4D97-AF65-F5344CB8AC3E}">
        <p14:creationId xmlns:p14="http://schemas.microsoft.com/office/powerpoint/2010/main" val="28525857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3B457C84-72E2-444A-91AA-99E3107E393E}" type="datetimeFigureOut">
              <a:rPr lang="ru-RU" smtClean="0"/>
              <a:t>20.04.2020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074B5942-3389-4832-ACC6-D15E9EDADE2A}" type="slidenum">
              <a:rPr lang="ru-RU" smtClean="0"/>
              <a:t>‹#›</a:t>
            </a:fld>
            <a:endParaRPr lang="ru-RU"/>
          </a:p>
        </p:txBody>
      </p:sp>
    </p:spTree>
    <p:extLst>
      <p:ext uri="{BB962C8B-B14F-4D97-AF65-F5344CB8AC3E}">
        <p14:creationId xmlns:p14="http://schemas.microsoft.com/office/powerpoint/2010/main" val="34513594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3B457C84-72E2-444A-91AA-99E3107E393E}" type="datetimeFigureOut">
              <a:rPr lang="ru-RU" smtClean="0"/>
              <a:t>20.04.2020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074B5942-3389-4832-ACC6-D15E9EDADE2A}" type="slidenum">
              <a:rPr lang="ru-RU" smtClean="0"/>
              <a:t>‹#›</a:t>
            </a:fld>
            <a:endParaRPr lang="ru-RU"/>
          </a:p>
        </p:txBody>
      </p:sp>
    </p:spTree>
    <p:extLst>
      <p:ext uri="{BB962C8B-B14F-4D97-AF65-F5344CB8AC3E}">
        <p14:creationId xmlns:p14="http://schemas.microsoft.com/office/powerpoint/2010/main" val="39368386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3B457C84-72E2-444A-91AA-99E3107E393E}" type="datetimeFigureOut">
              <a:rPr lang="ru-RU" smtClean="0"/>
              <a:t>20.04.2020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074B5942-3389-4832-ACC6-D15E9EDADE2A}" type="slidenum">
              <a:rPr lang="ru-RU" smtClean="0"/>
              <a:t>‹#›</a:t>
            </a:fld>
            <a:endParaRPr lang="ru-RU"/>
          </a:p>
        </p:txBody>
      </p:sp>
    </p:spTree>
    <p:extLst>
      <p:ext uri="{BB962C8B-B14F-4D97-AF65-F5344CB8AC3E}">
        <p14:creationId xmlns:p14="http://schemas.microsoft.com/office/powerpoint/2010/main" val="41255425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3B457C84-72E2-444A-91AA-99E3107E393E}" type="datetimeFigureOut">
              <a:rPr lang="ru-RU" smtClean="0"/>
              <a:t>20.04.2020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74B5942-3389-4832-ACC6-D15E9EDADE2A}" type="slidenum">
              <a:rPr lang="ru-RU" smtClean="0"/>
              <a:t>‹#›</a:t>
            </a:fld>
            <a:endParaRPr lang="ru-RU"/>
          </a:p>
        </p:txBody>
      </p:sp>
    </p:spTree>
    <p:extLst>
      <p:ext uri="{BB962C8B-B14F-4D97-AF65-F5344CB8AC3E}">
        <p14:creationId xmlns:p14="http://schemas.microsoft.com/office/powerpoint/2010/main" val="31300475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3B457C84-72E2-444A-91AA-99E3107E393E}" type="datetimeFigureOut">
              <a:rPr lang="ru-RU" smtClean="0"/>
              <a:t>20.04.2020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74B5942-3389-4832-ACC6-D15E9EDADE2A}" type="slidenum">
              <a:rPr lang="ru-RU" smtClean="0"/>
              <a:t>‹#›</a:t>
            </a:fld>
            <a:endParaRPr lang="ru-RU"/>
          </a:p>
        </p:txBody>
      </p:sp>
    </p:spTree>
    <p:extLst>
      <p:ext uri="{BB962C8B-B14F-4D97-AF65-F5344CB8AC3E}">
        <p14:creationId xmlns:p14="http://schemas.microsoft.com/office/powerpoint/2010/main" val="16844228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B457C84-72E2-444A-91AA-99E3107E393E}" type="datetimeFigureOut">
              <a:rPr lang="ru-RU" smtClean="0"/>
              <a:t>20.04.2020</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74B5942-3389-4832-ACC6-D15E9EDADE2A}" type="slidenum">
              <a:rPr lang="ru-RU" smtClean="0"/>
              <a:t>‹#›</a:t>
            </a:fld>
            <a:endParaRPr lang="ru-RU"/>
          </a:p>
        </p:txBody>
      </p:sp>
    </p:spTree>
    <p:extLst>
      <p:ext uri="{BB962C8B-B14F-4D97-AF65-F5344CB8AC3E}">
        <p14:creationId xmlns:p14="http://schemas.microsoft.com/office/powerpoint/2010/main" val="875966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Рамка 3"/>
          <p:cNvSpPr/>
          <p:nvPr/>
        </p:nvSpPr>
        <p:spPr>
          <a:xfrm>
            <a:off x="0" y="0"/>
            <a:ext cx="12192000" cy="6858000"/>
          </a:xfrm>
          <a:prstGeom prst="frame">
            <a:avLst>
              <a:gd name="adj1" fmla="val 4722"/>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accent6">
                  <a:lumMod val="75000"/>
                </a:schemeClr>
              </a:solidFill>
            </a:endParaRPr>
          </a:p>
        </p:txBody>
      </p:sp>
      <p:sp>
        <p:nvSpPr>
          <p:cNvPr id="5" name="Прямоугольник 4"/>
          <p:cNvSpPr/>
          <p:nvPr/>
        </p:nvSpPr>
        <p:spPr>
          <a:xfrm>
            <a:off x="813135" y="1237472"/>
            <a:ext cx="10782300" cy="3046988"/>
          </a:xfrm>
          <a:prstGeom prst="rect">
            <a:avLst/>
          </a:prstGeom>
          <a:noFill/>
        </p:spPr>
        <p:txBody>
          <a:bodyPr wrap="square" lIns="91440" tIns="45720" rIns="91440" bIns="45720">
            <a:spAutoFit/>
          </a:bodyPr>
          <a:lstStyle/>
          <a:p>
            <a:pPr algn="ctr"/>
            <a:r>
              <a:rPr lang="ru-RU" sz="4800" b="1" cap="none" spc="0" dirty="0" smtClean="0">
                <a:ln w="0"/>
                <a:solidFill>
                  <a:schemeClr val="accent6">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Алматы </a:t>
            </a:r>
            <a:r>
              <a:rPr lang="ru-RU" sz="4800" b="1" cap="none" spc="0" dirty="0" err="1" smtClean="0">
                <a:ln w="0"/>
                <a:solidFill>
                  <a:schemeClr val="accent6">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облысы</a:t>
            </a:r>
            <a:r>
              <a:rPr lang="ru-RU" sz="4800" b="1" cap="none" spc="0" dirty="0" smtClean="0">
                <a:ln w="0"/>
                <a:solidFill>
                  <a:schemeClr val="accent6">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4800" b="1" cap="none" spc="0" dirty="0" err="1" smtClean="0">
                <a:ln w="0"/>
                <a:solidFill>
                  <a:schemeClr val="accent6">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Қапшағай</a:t>
            </a:r>
            <a:r>
              <a:rPr lang="ru-RU" sz="4800" b="1" cap="none" spc="0" dirty="0" smtClean="0">
                <a:ln w="0"/>
                <a:solidFill>
                  <a:schemeClr val="accent6">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4800" b="1" cap="none" spc="0" dirty="0" err="1" smtClean="0">
                <a:ln w="0"/>
                <a:solidFill>
                  <a:schemeClr val="accent6">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қаласы</a:t>
            </a:r>
            <a:r>
              <a:rPr lang="ru-RU" sz="4800" b="1" cap="none" spc="0" dirty="0" smtClean="0">
                <a:ln w="0"/>
                <a:solidFill>
                  <a:schemeClr val="accent6">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4800" b="1" dirty="0" smtClean="0">
                <a:ln w="0"/>
                <a:solidFill>
                  <a:schemeClr val="accent6">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«Орта </a:t>
            </a:r>
            <a:r>
              <a:rPr lang="ru-RU" sz="4800" b="1" dirty="0" err="1" smtClean="0">
                <a:ln w="0"/>
                <a:solidFill>
                  <a:schemeClr val="accent6">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мектеп</a:t>
            </a:r>
            <a:r>
              <a:rPr lang="ru-RU" sz="4800" b="1" dirty="0" smtClean="0">
                <a:ln w="0"/>
                <a:solidFill>
                  <a:schemeClr val="accent6">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-гимназия» МКМ</a:t>
            </a:r>
          </a:p>
          <a:p>
            <a:pPr algn="ctr"/>
            <a:r>
              <a:rPr lang="kk-KZ" sz="4800" b="1" dirty="0" smtClean="0">
                <a:ln w="0"/>
                <a:solidFill>
                  <a:schemeClr val="accent6">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Пәні: </a:t>
            </a:r>
            <a:r>
              <a:rPr lang="kk-KZ" sz="4800" b="1" i="1" dirty="0" smtClean="0">
                <a:ln w="0"/>
                <a:solidFill>
                  <a:schemeClr val="accent6">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Биология</a:t>
            </a:r>
          </a:p>
          <a:p>
            <a:pPr algn="ctr"/>
            <a:r>
              <a:rPr lang="kk-KZ" sz="4800" b="1" cap="none" spc="0" dirty="0" smtClean="0">
                <a:ln w="0"/>
                <a:solidFill>
                  <a:schemeClr val="accent6">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Сынып: 7</a:t>
            </a:r>
            <a:endParaRPr lang="ru-RU" sz="4800" b="1" cap="none" spc="0" dirty="0">
              <a:ln w="0"/>
              <a:solidFill>
                <a:schemeClr val="accent6">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pic>
        <p:nvPicPr>
          <p:cNvPr id="2" name="Рисунок 1"/>
          <p:cNvPicPr>
            <a:picLocks noChangeAspect="1"/>
          </p:cNvPicPr>
          <p:nvPr/>
        </p:nvPicPr>
        <p:blipFill rotWithShape="1">
          <a:blip r:embed="rId2" cstate="print">
            <a:extLst>
              <a:ext uri="{28A0092B-C50C-407E-A947-70E740481C1C}">
                <a14:useLocalDpi xmlns:a14="http://schemas.microsoft.com/office/drawing/2010/main" val="0"/>
              </a:ext>
            </a:extLst>
          </a:blip>
          <a:srcRect t="22632" b="23509"/>
          <a:stretch/>
        </p:blipFill>
        <p:spPr>
          <a:xfrm>
            <a:off x="9661358" y="3992055"/>
            <a:ext cx="1825792" cy="2038802"/>
          </a:xfrm>
          <a:prstGeom prst="rect">
            <a:avLst/>
          </a:prstGeom>
        </p:spPr>
      </p:pic>
    </p:spTree>
    <p:extLst>
      <p:ext uri="{BB962C8B-B14F-4D97-AF65-F5344CB8AC3E}">
        <p14:creationId xmlns:p14="http://schemas.microsoft.com/office/powerpoint/2010/main" val="39890646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71254B"/>
        </a:solidFill>
        <a:effectLst/>
      </p:bgPr>
    </p:bg>
    <p:spTree>
      <p:nvGrpSpPr>
        <p:cNvPr id="1" name=""/>
        <p:cNvGrpSpPr/>
        <p:nvPr/>
      </p:nvGrpSpPr>
      <p:grpSpPr>
        <a:xfrm>
          <a:off x="0" y="0"/>
          <a:ext cx="0" cy="0"/>
          <a:chOff x="0" y="0"/>
          <a:chExt cx="0" cy="0"/>
        </a:xfrm>
      </p:grpSpPr>
      <p:sp>
        <p:nvSpPr>
          <p:cNvPr id="5" name="Рамка 4"/>
          <p:cNvSpPr/>
          <p:nvPr/>
        </p:nvSpPr>
        <p:spPr>
          <a:xfrm>
            <a:off x="0" y="0"/>
            <a:ext cx="12192000" cy="6858000"/>
          </a:xfrm>
          <a:prstGeom prst="frame">
            <a:avLst>
              <a:gd name="adj1" fmla="val 3241"/>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6" name="Прямоугольник 5"/>
          <p:cNvSpPr/>
          <p:nvPr/>
        </p:nvSpPr>
        <p:spPr>
          <a:xfrm>
            <a:off x="190499" y="366623"/>
            <a:ext cx="11732796" cy="3108543"/>
          </a:xfrm>
          <a:prstGeom prst="rect">
            <a:avLst/>
          </a:prstGeom>
          <a:noFill/>
        </p:spPr>
        <p:txBody>
          <a:bodyPr wrap="square" lIns="91440" tIns="45720" rIns="91440" bIns="45720">
            <a:spAutoFit/>
          </a:bodyPr>
          <a:lstStyle/>
          <a:p>
            <a:pPr algn="ctr"/>
            <a:r>
              <a:rPr lang="ru-RU" sz="2800" b="0" cap="none" spc="0" dirty="0" err="1" smtClean="0">
                <a:ln w="0">
                  <a:solidFill>
                    <a:schemeClr val="bg1"/>
                  </a:solidFill>
                </a:ln>
                <a:solidFill>
                  <a:schemeClr val="bg1"/>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Адамның</a:t>
            </a:r>
            <a:r>
              <a:rPr lang="ru-RU" sz="2800" b="0" cap="none" spc="0" dirty="0" smtClean="0">
                <a:ln w="0">
                  <a:solidFill>
                    <a:schemeClr val="bg1"/>
                  </a:solidFill>
                </a:ln>
                <a:solidFill>
                  <a:schemeClr val="bg1"/>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800" b="0" cap="none" spc="0" dirty="0" err="1" smtClean="0">
                <a:ln w="0">
                  <a:solidFill>
                    <a:schemeClr val="bg1"/>
                  </a:solidFill>
                </a:ln>
                <a:solidFill>
                  <a:schemeClr val="bg1"/>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дене</a:t>
            </a:r>
            <a:r>
              <a:rPr lang="ru-RU" sz="2800" b="0" cap="none" spc="0" dirty="0" smtClean="0">
                <a:ln w="0">
                  <a:solidFill>
                    <a:schemeClr val="bg1"/>
                  </a:solidFill>
                </a:ln>
                <a:solidFill>
                  <a:schemeClr val="bg1"/>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800" b="0" cap="none" spc="0" dirty="0" err="1" smtClean="0">
                <a:ln w="0">
                  <a:solidFill>
                    <a:schemeClr val="bg1"/>
                  </a:solidFill>
                </a:ln>
                <a:solidFill>
                  <a:schemeClr val="bg1"/>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жасушаларында</a:t>
            </a:r>
            <a:r>
              <a:rPr lang="ru-RU" sz="2800" b="0" cap="none" spc="0" dirty="0" smtClean="0">
                <a:ln w="0">
                  <a:solidFill>
                    <a:schemeClr val="bg1"/>
                  </a:solidFill>
                </a:ln>
                <a:solidFill>
                  <a:schemeClr val="bg1"/>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46 хромосома бар, ал </a:t>
            </a:r>
            <a:r>
              <a:rPr lang="ru-RU" sz="2800" b="0" cap="none" spc="0" dirty="0" err="1" smtClean="0">
                <a:ln w="0">
                  <a:solidFill>
                    <a:schemeClr val="bg1"/>
                  </a:solidFill>
                </a:ln>
                <a:solidFill>
                  <a:schemeClr val="bg1"/>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жыныс</a:t>
            </a:r>
            <a:r>
              <a:rPr lang="ru-RU" sz="2800" b="0" cap="none" spc="0" dirty="0" smtClean="0">
                <a:ln w="0">
                  <a:solidFill>
                    <a:schemeClr val="bg1"/>
                  </a:solidFill>
                </a:ln>
                <a:solidFill>
                  <a:schemeClr val="bg1"/>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800" b="0" cap="none" spc="0" dirty="0" err="1" smtClean="0">
                <a:ln w="0">
                  <a:solidFill>
                    <a:schemeClr val="bg1"/>
                  </a:solidFill>
                </a:ln>
                <a:solidFill>
                  <a:schemeClr val="bg1"/>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жасушаларында</a:t>
            </a:r>
            <a:r>
              <a:rPr lang="ru-RU" sz="2800" b="0" cap="none" spc="0" dirty="0" smtClean="0">
                <a:ln w="0">
                  <a:solidFill>
                    <a:schemeClr val="bg1"/>
                  </a:solidFill>
                </a:ln>
                <a:solidFill>
                  <a:schemeClr val="bg1"/>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23 </a:t>
            </a:r>
            <a:r>
              <a:rPr lang="ru-RU" sz="2800" b="0" cap="none" spc="0" dirty="0" err="1" smtClean="0">
                <a:ln w="0">
                  <a:solidFill>
                    <a:schemeClr val="bg1"/>
                  </a:solidFill>
                </a:ln>
                <a:solidFill>
                  <a:schemeClr val="bg1"/>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хромосомадан</a:t>
            </a:r>
            <a:r>
              <a:rPr lang="ru-RU" sz="2800" b="0" cap="none" spc="0" dirty="0" smtClean="0">
                <a:ln w="0">
                  <a:solidFill>
                    <a:schemeClr val="bg1"/>
                  </a:solidFill>
                </a:ln>
                <a:solidFill>
                  <a:schemeClr val="bg1"/>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бар. Бала </a:t>
            </a:r>
            <a:r>
              <a:rPr lang="ru-RU" sz="2800" b="0" cap="none" spc="0" dirty="0" err="1" smtClean="0">
                <a:ln w="0">
                  <a:solidFill>
                    <a:schemeClr val="bg1"/>
                  </a:solidFill>
                </a:ln>
                <a:solidFill>
                  <a:schemeClr val="bg1"/>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әкесінен</a:t>
            </a:r>
            <a:r>
              <a:rPr lang="ru-RU" sz="2800" b="0" cap="none" spc="0" dirty="0" smtClean="0">
                <a:ln w="0">
                  <a:solidFill>
                    <a:schemeClr val="bg1"/>
                  </a:solidFill>
                </a:ln>
                <a:solidFill>
                  <a:schemeClr val="bg1"/>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23 </a:t>
            </a:r>
            <a:r>
              <a:rPr lang="ru-RU" sz="2800" b="0" cap="none" spc="0" dirty="0" err="1" smtClean="0">
                <a:ln w="0">
                  <a:solidFill>
                    <a:schemeClr val="bg1"/>
                  </a:solidFill>
                </a:ln>
                <a:solidFill>
                  <a:schemeClr val="bg1"/>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хромосомасы</a:t>
            </a:r>
            <a:r>
              <a:rPr lang="ru-RU" sz="2800" b="0" cap="none" spc="0" dirty="0" smtClean="0">
                <a:ln w="0">
                  <a:solidFill>
                    <a:schemeClr val="bg1"/>
                  </a:solidFill>
                </a:ln>
                <a:solidFill>
                  <a:schemeClr val="bg1"/>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сперматозоид </a:t>
            </a:r>
            <a:r>
              <a:rPr lang="ru-RU" sz="2800" b="0" cap="none" spc="0" dirty="0" err="1" smtClean="0">
                <a:ln w="0">
                  <a:solidFill>
                    <a:schemeClr val="bg1"/>
                  </a:solidFill>
                </a:ln>
                <a:solidFill>
                  <a:schemeClr val="bg1"/>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ядросынан</a:t>
            </a:r>
            <a:r>
              <a:rPr lang="ru-RU" sz="2800" b="0" cap="none" spc="0" dirty="0" smtClean="0">
                <a:ln w="0">
                  <a:solidFill>
                    <a:schemeClr val="bg1"/>
                  </a:solidFill>
                </a:ln>
                <a:solidFill>
                  <a:schemeClr val="bg1"/>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800" b="0" cap="none" spc="0" dirty="0" err="1" smtClean="0">
                <a:ln w="0">
                  <a:solidFill>
                    <a:schemeClr val="bg1"/>
                  </a:solidFill>
                </a:ln>
                <a:solidFill>
                  <a:schemeClr val="bg1"/>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және</a:t>
            </a:r>
            <a:r>
              <a:rPr lang="ru-RU" sz="2800" b="0" cap="none" spc="0" dirty="0" smtClean="0">
                <a:ln w="0">
                  <a:solidFill>
                    <a:schemeClr val="bg1"/>
                  </a:solidFill>
                </a:ln>
                <a:solidFill>
                  <a:schemeClr val="bg1"/>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800" b="0" cap="none" spc="0" dirty="0" err="1" smtClean="0">
                <a:ln w="0">
                  <a:solidFill>
                    <a:schemeClr val="bg1"/>
                  </a:solidFill>
                </a:ln>
                <a:solidFill>
                  <a:schemeClr val="bg1"/>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анасының</a:t>
            </a:r>
            <a:r>
              <a:rPr lang="ru-RU" sz="2800" b="0" cap="none" spc="0" dirty="0" smtClean="0">
                <a:ln w="0">
                  <a:solidFill>
                    <a:schemeClr val="bg1"/>
                  </a:solidFill>
                </a:ln>
                <a:solidFill>
                  <a:schemeClr val="bg1"/>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23 </a:t>
            </a:r>
            <a:r>
              <a:rPr lang="ru-RU" sz="2800" b="0" cap="none" spc="0" dirty="0" err="1" smtClean="0">
                <a:ln w="0">
                  <a:solidFill>
                    <a:schemeClr val="bg1"/>
                  </a:solidFill>
                </a:ln>
                <a:solidFill>
                  <a:schemeClr val="bg1"/>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хромосомасы</a:t>
            </a:r>
            <a:r>
              <a:rPr lang="ru-RU" sz="2800" b="0" cap="none" spc="0" dirty="0" smtClean="0">
                <a:ln w="0">
                  <a:solidFill>
                    <a:schemeClr val="bg1"/>
                  </a:solidFill>
                </a:ln>
                <a:solidFill>
                  <a:schemeClr val="bg1"/>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800" b="0" cap="none" spc="0" dirty="0" err="1" smtClean="0">
                <a:ln w="0">
                  <a:solidFill>
                    <a:schemeClr val="bg1"/>
                  </a:solidFill>
                </a:ln>
                <a:solidFill>
                  <a:schemeClr val="bg1"/>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жұмыртқа</a:t>
            </a:r>
            <a:r>
              <a:rPr lang="ru-RU" sz="2800" b="0" cap="none" spc="0" dirty="0" smtClean="0">
                <a:ln w="0">
                  <a:solidFill>
                    <a:schemeClr val="bg1"/>
                  </a:solidFill>
                </a:ln>
                <a:solidFill>
                  <a:schemeClr val="bg1"/>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800" b="0" cap="none" spc="0" dirty="0" err="1" smtClean="0">
                <a:ln w="0">
                  <a:solidFill>
                    <a:schemeClr val="bg1"/>
                  </a:solidFill>
                </a:ln>
                <a:solidFill>
                  <a:schemeClr val="bg1"/>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жасуша</a:t>
            </a:r>
            <a:r>
              <a:rPr lang="ru-RU" sz="2800" b="0" cap="none" spc="0" dirty="0" smtClean="0">
                <a:ln w="0">
                  <a:solidFill>
                    <a:schemeClr val="bg1"/>
                  </a:solidFill>
                </a:ln>
                <a:solidFill>
                  <a:schemeClr val="bg1"/>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800" b="0" cap="none" spc="0" dirty="0" err="1" smtClean="0">
                <a:ln w="0">
                  <a:solidFill>
                    <a:schemeClr val="bg1"/>
                  </a:solidFill>
                </a:ln>
                <a:solidFill>
                  <a:schemeClr val="bg1"/>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ядросында</a:t>
            </a:r>
            <a:r>
              <a:rPr lang="ru-RU" sz="2800" b="0" cap="none" spc="0" dirty="0" smtClean="0">
                <a:ln w="0">
                  <a:solidFill>
                    <a:schemeClr val="bg1"/>
                  </a:solidFill>
                </a:ln>
                <a:solidFill>
                  <a:schemeClr val="bg1"/>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бар </a:t>
            </a:r>
            <a:r>
              <a:rPr lang="ru-RU" sz="2800" b="0" cap="none" spc="0" dirty="0" err="1" smtClean="0">
                <a:ln w="0">
                  <a:solidFill>
                    <a:schemeClr val="bg1"/>
                  </a:solidFill>
                </a:ln>
                <a:solidFill>
                  <a:schemeClr val="bg1"/>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зиготадан</a:t>
            </a:r>
            <a:r>
              <a:rPr lang="ru-RU" sz="2800" b="0" cap="none" spc="0" dirty="0" smtClean="0">
                <a:ln w="0">
                  <a:solidFill>
                    <a:schemeClr val="bg1"/>
                  </a:solidFill>
                </a:ln>
                <a:solidFill>
                  <a:schemeClr val="bg1"/>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800" b="0" cap="none" spc="0" dirty="0" err="1" smtClean="0">
                <a:ln w="0">
                  <a:solidFill>
                    <a:schemeClr val="bg1"/>
                  </a:solidFill>
                </a:ln>
                <a:solidFill>
                  <a:schemeClr val="bg1"/>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пайда</a:t>
            </a:r>
            <a:r>
              <a:rPr lang="ru-RU" sz="2800" b="0" cap="none" spc="0" dirty="0" smtClean="0">
                <a:ln w="0">
                  <a:solidFill>
                    <a:schemeClr val="bg1"/>
                  </a:solidFill>
                </a:ln>
                <a:solidFill>
                  <a:schemeClr val="bg1"/>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800" b="0" cap="none" spc="0" dirty="0" err="1" smtClean="0">
                <a:ln w="0">
                  <a:solidFill>
                    <a:schemeClr val="bg1"/>
                  </a:solidFill>
                </a:ln>
                <a:solidFill>
                  <a:schemeClr val="bg1"/>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болады</a:t>
            </a:r>
            <a:r>
              <a:rPr lang="ru-RU" sz="2800" b="0" cap="none" spc="0" dirty="0" smtClean="0">
                <a:ln w="0">
                  <a:solidFill>
                    <a:schemeClr val="bg1"/>
                  </a:solidFill>
                </a:ln>
                <a:solidFill>
                  <a:schemeClr val="bg1"/>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800" b="0" cap="none" spc="0" dirty="0" err="1" smtClean="0">
                <a:ln w="0">
                  <a:solidFill>
                    <a:schemeClr val="bg1"/>
                  </a:solidFill>
                </a:ln>
                <a:solidFill>
                  <a:schemeClr val="bg1"/>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Сондықтан</a:t>
            </a:r>
            <a:r>
              <a:rPr lang="ru-RU" sz="2800" b="0" cap="none" spc="0" dirty="0" smtClean="0">
                <a:ln w="0">
                  <a:solidFill>
                    <a:schemeClr val="bg1"/>
                  </a:solidFill>
                </a:ln>
                <a:solidFill>
                  <a:schemeClr val="bg1"/>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46 хромосома </a:t>
            </a:r>
            <a:r>
              <a:rPr lang="ru-RU" sz="2800" b="0" cap="none" spc="0" dirty="0" err="1" smtClean="0">
                <a:ln w="0">
                  <a:solidFill>
                    <a:schemeClr val="bg1"/>
                  </a:solidFill>
                </a:ln>
                <a:solidFill>
                  <a:schemeClr val="bg1"/>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жиынын</a:t>
            </a:r>
            <a:r>
              <a:rPr lang="ru-RU" sz="2800" b="0" cap="none" spc="0" dirty="0" smtClean="0">
                <a:ln w="0">
                  <a:solidFill>
                    <a:schemeClr val="bg1"/>
                  </a:solidFill>
                </a:ln>
                <a:solidFill>
                  <a:schemeClr val="bg1"/>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800" b="0" cap="none" spc="0" dirty="0" err="1" smtClean="0">
                <a:ln w="0">
                  <a:solidFill>
                    <a:schemeClr val="bg1"/>
                  </a:solidFill>
                </a:ln>
                <a:solidFill>
                  <a:schemeClr val="bg1"/>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қосарлы</a:t>
            </a:r>
            <a:r>
              <a:rPr lang="ru-RU" sz="2800" b="0" cap="none" spc="0" dirty="0" smtClean="0">
                <a:ln w="0">
                  <a:solidFill>
                    <a:schemeClr val="bg1"/>
                  </a:solidFill>
                </a:ln>
                <a:solidFill>
                  <a:schemeClr val="bg1"/>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800" b="0" cap="none" spc="0" dirty="0" err="1" smtClean="0">
                <a:ln w="0">
                  <a:solidFill>
                    <a:schemeClr val="bg1"/>
                  </a:solidFill>
                </a:ln>
                <a:solidFill>
                  <a:schemeClr val="bg1"/>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деп</a:t>
            </a:r>
            <a:r>
              <a:rPr lang="ru-RU" sz="2800" b="0" cap="none" spc="0" dirty="0" smtClean="0">
                <a:ln w="0">
                  <a:solidFill>
                    <a:schemeClr val="bg1"/>
                  </a:solidFill>
                </a:ln>
                <a:solidFill>
                  <a:schemeClr val="bg1"/>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800" b="0" cap="none" spc="0" dirty="0" err="1" smtClean="0">
                <a:ln w="0">
                  <a:solidFill>
                    <a:schemeClr val="bg1"/>
                  </a:solidFill>
                </a:ln>
                <a:solidFill>
                  <a:schemeClr val="bg1"/>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атайды</a:t>
            </a:r>
            <a:r>
              <a:rPr lang="ru-RU" sz="2800" b="0" cap="none" spc="0" dirty="0" smtClean="0">
                <a:ln w="0">
                  <a:solidFill>
                    <a:schemeClr val="bg1"/>
                  </a:solidFill>
                </a:ln>
                <a:solidFill>
                  <a:schemeClr val="bg1"/>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800" dirty="0" err="1" smtClean="0">
                <a:ln w="0">
                  <a:solidFill>
                    <a:schemeClr val="bg1"/>
                  </a:solidFill>
                </a:ln>
                <a:solidFill>
                  <a:schemeClr val="bg1"/>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Жыныстық</a:t>
            </a:r>
            <a:r>
              <a:rPr lang="ru-RU" sz="2800" dirty="0" smtClean="0">
                <a:ln w="0">
                  <a:solidFill>
                    <a:schemeClr val="bg1"/>
                  </a:solidFill>
                </a:ln>
                <a:solidFill>
                  <a:schemeClr val="bg1"/>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800" dirty="0" err="1" smtClean="0">
                <a:ln w="0">
                  <a:solidFill>
                    <a:schemeClr val="bg1"/>
                  </a:solidFill>
                </a:ln>
                <a:solidFill>
                  <a:schemeClr val="bg1"/>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жетілу</a:t>
            </a:r>
            <a:r>
              <a:rPr lang="ru-RU" sz="2800" dirty="0" smtClean="0">
                <a:ln w="0">
                  <a:solidFill>
                    <a:schemeClr val="bg1"/>
                  </a:solidFill>
                </a:ln>
                <a:solidFill>
                  <a:schemeClr val="bg1"/>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800" dirty="0" err="1" smtClean="0">
                <a:ln w="0">
                  <a:solidFill>
                    <a:schemeClr val="bg1"/>
                  </a:solidFill>
                </a:ln>
                <a:solidFill>
                  <a:schemeClr val="bg1"/>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сәті</a:t>
            </a:r>
            <a:r>
              <a:rPr lang="ru-RU" sz="2800" dirty="0" smtClean="0">
                <a:ln w="0">
                  <a:solidFill>
                    <a:schemeClr val="bg1"/>
                  </a:solidFill>
                </a:ln>
                <a:solidFill>
                  <a:schemeClr val="bg1"/>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800" dirty="0" err="1" smtClean="0">
                <a:ln w="0">
                  <a:solidFill>
                    <a:schemeClr val="bg1"/>
                  </a:solidFill>
                </a:ln>
                <a:solidFill>
                  <a:schemeClr val="bg1"/>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туған</a:t>
            </a:r>
            <a:r>
              <a:rPr lang="ru-RU" sz="2800" dirty="0" smtClean="0">
                <a:ln w="0">
                  <a:solidFill>
                    <a:schemeClr val="bg1"/>
                  </a:solidFill>
                </a:ln>
                <a:solidFill>
                  <a:schemeClr val="bg1"/>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800" dirty="0" err="1" smtClean="0">
                <a:ln w="0">
                  <a:solidFill>
                    <a:schemeClr val="bg1"/>
                  </a:solidFill>
                </a:ln>
                <a:solidFill>
                  <a:schemeClr val="bg1"/>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кезде</a:t>
            </a:r>
            <a:r>
              <a:rPr lang="ru-RU" sz="2800" dirty="0" smtClean="0">
                <a:ln w="0">
                  <a:solidFill>
                    <a:schemeClr val="bg1"/>
                  </a:solidFill>
                </a:ln>
                <a:solidFill>
                  <a:schemeClr val="bg1"/>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800" dirty="0" err="1" smtClean="0">
                <a:ln w="0">
                  <a:solidFill>
                    <a:schemeClr val="bg1"/>
                  </a:solidFill>
                </a:ln>
                <a:solidFill>
                  <a:schemeClr val="bg1"/>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ересек</a:t>
            </a:r>
            <a:r>
              <a:rPr lang="ru-RU" sz="2800" dirty="0" smtClean="0">
                <a:ln w="0">
                  <a:solidFill>
                    <a:schemeClr val="bg1"/>
                  </a:solidFill>
                </a:ln>
                <a:solidFill>
                  <a:schemeClr val="bg1"/>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800" dirty="0" err="1" smtClean="0">
                <a:ln w="0">
                  <a:solidFill>
                    <a:schemeClr val="bg1"/>
                  </a:solidFill>
                </a:ln>
                <a:solidFill>
                  <a:schemeClr val="bg1"/>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адамда</a:t>
            </a:r>
            <a:r>
              <a:rPr lang="ru-RU" sz="2800" dirty="0" smtClean="0">
                <a:ln w="0">
                  <a:solidFill>
                    <a:schemeClr val="bg1"/>
                  </a:solidFill>
                </a:ln>
                <a:solidFill>
                  <a:schemeClr val="bg1"/>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800" dirty="0" err="1" smtClean="0">
                <a:ln w="0">
                  <a:solidFill>
                    <a:schemeClr val="bg1"/>
                  </a:solidFill>
                </a:ln>
                <a:solidFill>
                  <a:schemeClr val="bg1"/>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жыныс</a:t>
            </a:r>
            <a:r>
              <a:rPr lang="ru-RU" sz="2800" dirty="0" smtClean="0">
                <a:ln w="0">
                  <a:solidFill>
                    <a:schemeClr val="bg1"/>
                  </a:solidFill>
                </a:ln>
                <a:solidFill>
                  <a:schemeClr val="bg1"/>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800" dirty="0" err="1" smtClean="0">
                <a:ln w="0">
                  <a:solidFill>
                    <a:schemeClr val="bg1"/>
                  </a:solidFill>
                </a:ln>
                <a:solidFill>
                  <a:schemeClr val="bg1"/>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жасушалары</a:t>
            </a:r>
            <a:r>
              <a:rPr lang="ru-RU" sz="2800" dirty="0" smtClean="0">
                <a:ln w="0">
                  <a:solidFill>
                    <a:schemeClr val="bg1"/>
                  </a:solidFill>
                </a:ln>
                <a:solidFill>
                  <a:schemeClr val="bg1"/>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800" dirty="0" err="1" smtClean="0">
                <a:ln w="0">
                  <a:solidFill>
                    <a:schemeClr val="bg1"/>
                  </a:solidFill>
                </a:ln>
                <a:solidFill>
                  <a:schemeClr val="bg1"/>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түзілу</a:t>
            </a:r>
            <a:r>
              <a:rPr lang="ru-RU" sz="2800" dirty="0" smtClean="0">
                <a:ln w="0">
                  <a:solidFill>
                    <a:schemeClr val="bg1"/>
                  </a:solidFill>
                </a:ln>
                <a:solidFill>
                  <a:schemeClr val="bg1"/>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800" dirty="0" err="1" smtClean="0">
                <a:ln w="0">
                  <a:solidFill>
                    <a:schemeClr val="bg1"/>
                  </a:solidFill>
                </a:ln>
                <a:solidFill>
                  <a:schemeClr val="bg1"/>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керек</a:t>
            </a:r>
            <a:r>
              <a:rPr lang="ru-RU" sz="2800" dirty="0" smtClean="0">
                <a:ln w="0">
                  <a:solidFill>
                    <a:schemeClr val="bg1"/>
                  </a:solidFill>
                </a:ln>
                <a:solidFill>
                  <a:schemeClr val="bg1"/>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800" dirty="0" err="1" smtClean="0">
                <a:ln w="0">
                  <a:solidFill>
                    <a:schemeClr val="bg1"/>
                  </a:solidFill>
                </a:ln>
                <a:solidFill>
                  <a:schemeClr val="bg1"/>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Бойжеткендерде</a:t>
            </a:r>
            <a:r>
              <a:rPr lang="ru-RU" sz="2800" dirty="0" smtClean="0">
                <a:ln w="0">
                  <a:solidFill>
                    <a:schemeClr val="bg1"/>
                  </a:solidFill>
                </a:ln>
                <a:solidFill>
                  <a:schemeClr val="bg1"/>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800" dirty="0" err="1" smtClean="0">
                <a:ln w="0">
                  <a:solidFill>
                    <a:schemeClr val="bg1"/>
                  </a:solidFill>
                </a:ln>
                <a:solidFill>
                  <a:schemeClr val="bg1"/>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жұмыртқа</a:t>
            </a:r>
            <a:r>
              <a:rPr lang="ru-RU" sz="2800" dirty="0" smtClean="0">
                <a:ln w="0">
                  <a:solidFill>
                    <a:schemeClr val="bg1"/>
                  </a:solidFill>
                </a:ln>
                <a:solidFill>
                  <a:schemeClr val="bg1"/>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800" dirty="0" err="1" smtClean="0">
                <a:ln w="0">
                  <a:solidFill>
                    <a:schemeClr val="bg1"/>
                  </a:solidFill>
                </a:ln>
                <a:solidFill>
                  <a:schemeClr val="bg1"/>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жасушасы</a:t>
            </a:r>
            <a:r>
              <a:rPr lang="ru-RU" sz="2800" dirty="0" smtClean="0">
                <a:ln w="0">
                  <a:solidFill>
                    <a:schemeClr val="bg1"/>
                  </a:solidFill>
                </a:ln>
                <a:solidFill>
                  <a:schemeClr val="bg1"/>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800" dirty="0" err="1" smtClean="0">
                <a:ln w="0">
                  <a:solidFill>
                    <a:schemeClr val="bg1"/>
                  </a:solidFill>
                </a:ln>
                <a:solidFill>
                  <a:schemeClr val="bg1"/>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бозбалаларда</a:t>
            </a:r>
            <a:r>
              <a:rPr lang="ru-RU" sz="2800" dirty="0" smtClean="0">
                <a:ln w="0">
                  <a:solidFill>
                    <a:schemeClr val="bg1"/>
                  </a:solidFill>
                </a:ln>
                <a:solidFill>
                  <a:schemeClr val="bg1"/>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800" dirty="0" err="1" smtClean="0">
                <a:ln w="0">
                  <a:solidFill>
                    <a:schemeClr val="bg1"/>
                  </a:solidFill>
                </a:ln>
                <a:solidFill>
                  <a:schemeClr val="bg1"/>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сперматозоидтер</a:t>
            </a:r>
            <a:r>
              <a:rPr lang="ru-RU" sz="2800" dirty="0" smtClean="0">
                <a:ln w="0">
                  <a:solidFill>
                    <a:schemeClr val="bg1"/>
                  </a:solidFill>
                </a:ln>
                <a:solidFill>
                  <a:schemeClr val="bg1"/>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800" dirty="0" err="1" smtClean="0">
                <a:ln w="0">
                  <a:solidFill>
                    <a:schemeClr val="bg1"/>
                  </a:solidFill>
                </a:ln>
                <a:solidFill>
                  <a:schemeClr val="bg1"/>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түзіледі</a:t>
            </a:r>
            <a:r>
              <a:rPr lang="ru-RU" sz="2800" dirty="0" smtClean="0">
                <a:ln w="0">
                  <a:solidFill>
                    <a:schemeClr val="bg1"/>
                  </a:solidFill>
                </a:ln>
                <a:solidFill>
                  <a:schemeClr val="bg1"/>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endParaRPr lang="ru-RU" sz="2800" b="0" cap="none" spc="0" dirty="0">
              <a:ln w="0">
                <a:solidFill>
                  <a:schemeClr val="bg1"/>
                </a:solidFill>
              </a:ln>
              <a:solidFill>
                <a:schemeClr val="bg1"/>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7" name="Прямоугольник 6"/>
          <p:cNvSpPr/>
          <p:nvPr/>
        </p:nvSpPr>
        <p:spPr>
          <a:xfrm>
            <a:off x="3765884" y="5197642"/>
            <a:ext cx="998621" cy="30079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02568" y="3475166"/>
            <a:ext cx="6545179" cy="2999622"/>
          </a:xfrm>
          <a:prstGeom prst="rect">
            <a:avLst/>
          </a:prstGeom>
          <a:ln>
            <a:noFill/>
          </a:ln>
          <a:effectLst>
            <a:softEdge rad="112500"/>
          </a:effectLst>
        </p:spPr>
      </p:pic>
    </p:spTree>
    <p:extLst>
      <p:ext uri="{BB962C8B-B14F-4D97-AF65-F5344CB8AC3E}">
        <p14:creationId xmlns:p14="http://schemas.microsoft.com/office/powerpoint/2010/main" val="33276154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Рамка 3"/>
          <p:cNvSpPr/>
          <p:nvPr/>
        </p:nvSpPr>
        <p:spPr>
          <a:xfrm>
            <a:off x="0" y="0"/>
            <a:ext cx="12192000" cy="6858000"/>
          </a:xfrm>
          <a:prstGeom prst="frame">
            <a:avLst>
              <a:gd name="adj1" fmla="val 2763"/>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5" name="Прямоугольник 4"/>
          <p:cNvSpPr/>
          <p:nvPr/>
        </p:nvSpPr>
        <p:spPr>
          <a:xfrm>
            <a:off x="235240" y="168957"/>
            <a:ext cx="11721519" cy="5663089"/>
          </a:xfrm>
          <a:prstGeom prst="rect">
            <a:avLst/>
          </a:prstGeom>
          <a:noFill/>
        </p:spPr>
        <p:txBody>
          <a:bodyPr wrap="square" lIns="91440" tIns="45720" rIns="91440" bIns="45720">
            <a:spAutoFit/>
          </a:bodyPr>
          <a:lstStyle/>
          <a:p>
            <a:r>
              <a:rPr lang="ru-RU" sz="3200" b="1" dirty="0" err="1" smtClean="0">
                <a:ln w="0"/>
                <a:solidFill>
                  <a:schemeClr val="accent5">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Тапсырма</a:t>
            </a:r>
            <a:endParaRPr lang="ru-RU" sz="3200" b="1" dirty="0" smtClean="0">
              <a:ln w="0"/>
              <a:solidFill>
                <a:schemeClr val="accent5">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a:p>
            <a:pPr marL="914400" indent="-914400">
              <a:buAutoNum type="arabicPeriod"/>
            </a:pPr>
            <a:r>
              <a:rPr lang="kk-KZ" sz="3200" b="1" dirty="0" smtClean="0">
                <a:ln w="0"/>
                <a:solidFill>
                  <a:schemeClr val="accent5">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Тірі ағзалар үшін көбеюдің, митоз бен мейоздың биологиялық маңызын көрсет.</a:t>
            </a:r>
          </a:p>
          <a:p>
            <a:pPr marL="914400" indent="-914400">
              <a:buAutoNum type="arabicPeriod"/>
            </a:pPr>
            <a:r>
              <a:rPr lang="kk-KZ" sz="3200" b="1" dirty="0" smtClean="0">
                <a:ln w="0"/>
                <a:solidFill>
                  <a:schemeClr val="accent5">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Биология кітабы, 182- 183 беттегі тест тапсырмалары.</a:t>
            </a:r>
          </a:p>
          <a:p>
            <a:pPr marL="914400" indent="-914400">
              <a:buAutoNum type="arabicPeriod"/>
            </a:pPr>
            <a:r>
              <a:rPr lang="en-US" sz="3200" b="1" dirty="0" err="1" smtClean="0">
                <a:ln w="0"/>
                <a:solidFill>
                  <a:schemeClr val="accent5">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Daryn</a:t>
            </a:r>
            <a:r>
              <a:rPr lang="ru-RU" sz="3200" b="1" dirty="0" smtClean="0">
                <a:ln w="0"/>
                <a:solidFill>
                  <a:schemeClr val="accent5">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t>
            </a:r>
            <a:r>
              <a:rPr lang="en-US" sz="3200" b="1" dirty="0" smtClean="0">
                <a:ln w="0"/>
                <a:solidFill>
                  <a:schemeClr val="accent5">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online </a:t>
            </a:r>
            <a:r>
              <a:rPr lang="kk-KZ" sz="3200" b="1" dirty="0" smtClean="0">
                <a:ln w="0"/>
                <a:solidFill>
                  <a:schemeClr val="accent5">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платформасы, 10-тарау, Көбею үдерісі және хромосома саны тақырыбының видеосын қарап, тапсырмаларды орындау.</a:t>
            </a:r>
          </a:p>
          <a:p>
            <a:endParaRPr lang="kk-KZ" sz="4800" dirty="0" smtClean="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a:p>
            <a:endParaRPr lang="ru-RU" sz="4800" dirty="0" smtClean="0">
              <a:ln w="0"/>
              <a:solidFill>
                <a:srgbClr val="FF00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a:p>
            <a:endParaRPr lang="ru-RU" dirty="0">
              <a:ln w="0"/>
              <a:solidFill>
                <a:srgbClr val="FF00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a:p>
            <a:endParaRPr lang="kk-KZ" sz="2400" dirty="0" smtClean="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rotWithShape="1">
          <a:blip r:embed="rId2" cstate="print">
            <a:extLst>
              <a:ext uri="{28A0092B-C50C-407E-A947-70E740481C1C}">
                <a14:useLocalDpi xmlns:a14="http://schemas.microsoft.com/office/drawing/2010/main" val="0"/>
              </a:ext>
            </a:extLst>
          </a:blip>
          <a:srcRect l="17181" t="10555" r="16691" b="7645"/>
          <a:stretch/>
        </p:blipFill>
        <p:spPr>
          <a:xfrm>
            <a:off x="8145379" y="3200399"/>
            <a:ext cx="3092116" cy="3272589"/>
          </a:xfrm>
          <a:prstGeom prst="rect">
            <a:avLst/>
          </a:prstGeom>
        </p:spPr>
      </p:pic>
      <p:pic>
        <p:nvPicPr>
          <p:cNvPr id="6" name="Рисунок 5"/>
          <p:cNvPicPr>
            <a:picLocks noChangeAspect="1"/>
          </p:cNvPicPr>
          <p:nvPr/>
        </p:nvPicPr>
        <p:blipFill rotWithShape="1">
          <a:blip r:embed="rId3" cstate="print">
            <a:extLst>
              <a:ext uri="{28A0092B-C50C-407E-A947-70E740481C1C}">
                <a14:useLocalDpi xmlns:a14="http://schemas.microsoft.com/office/drawing/2010/main" val="0"/>
              </a:ext>
            </a:extLst>
          </a:blip>
          <a:srcRect t="22983" b="23859"/>
          <a:stretch/>
        </p:blipFill>
        <p:spPr>
          <a:xfrm>
            <a:off x="5605531" y="3818647"/>
            <a:ext cx="2304607" cy="2654341"/>
          </a:xfrm>
          <a:prstGeom prst="rect">
            <a:avLst/>
          </a:prstGeom>
        </p:spPr>
      </p:pic>
    </p:spTree>
    <p:extLst>
      <p:ext uri="{BB962C8B-B14F-4D97-AF65-F5344CB8AC3E}">
        <p14:creationId xmlns:p14="http://schemas.microsoft.com/office/powerpoint/2010/main" val="5984327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4" name="Прямоугольник 3"/>
          <p:cNvSpPr/>
          <p:nvPr/>
        </p:nvSpPr>
        <p:spPr>
          <a:xfrm>
            <a:off x="389689" y="1166842"/>
            <a:ext cx="11629858" cy="4524315"/>
          </a:xfrm>
          <a:prstGeom prst="rect">
            <a:avLst/>
          </a:prstGeom>
          <a:noFill/>
        </p:spPr>
        <p:txBody>
          <a:bodyPr wrap="square" lIns="91440" tIns="45720" rIns="91440" bIns="45720">
            <a:spAutoFit/>
          </a:bodyPr>
          <a:lstStyle/>
          <a:p>
            <a:r>
              <a:rPr lang="ru-RU" sz="3200" b="1" cap="none" spc="0" dirty="0" err="1" smtClean="0">
                <a:ln w="0"/>
                <a:solidFill>
                  <a:srgbClr val="FF00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Саба</a:t>
            </a:r>
            <a:r>
              <a:rPr lang="kk-KZ" sz="3200" b="1" cap="none" spc="0" dirty="0" smtClean="0">
                <a:ln w="0"/>
                <a:solidFill>
                  <a:srgbClr val="FF00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қтың тақырыбы:</a:t>
            </a:r>
            <a:r>
              <a:rPr lang="kk-KZ" sz="3200" b="1" cap="none" spc="0"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3200" b="1" dirty="0" smtClean="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t>
            </a:r>
            <a:r>
              <a:rPr lang="kk-KZ" sz="3200" b="1" dirty="0" smtClean="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Әртүрлі ағзалар түрлерінің хромосомалар саны. Соматикалық және жыныс жасушалар. Гаплоидты және диплоидты хромосомалар жиыны</a:t>
            </a:r>
            <a:r>
              <a:rPr lang="ru-RU" sz="3200" b="1" dirty="0" smtClean="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t>
            </a:r>
            <a:endParaRPr lang="kk-KZ" sz="3200" b="1" cap="none" spc="0"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a:p>
            <a:endParaRPr lang="kk-KZ" sz="3200" b="1" cap="none" spc="0"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a:p>
            <a:r>
              <a:rPr lang="kk-KZ" sz="3200" b="1" dirty="0" smtClean="0">
                <a:ln w="0"/>
                <a:solidFill>
                  <a:srgbClr val="FF00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Сабақтың мақсаты: </a:t>
            </a:r>
            <a:r>
              <a:rPr lang="kk-KZ" sz="3200" b="1" dirty="0" smtClean="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7.2.2.1 – әртүрлі ағзалардағы хромосомалардың санын салыстыру</a:t>
            </a:r>
          </a:p>
          <a:p>
            <a:r>
              <a:rPr lang="kk-KZ" sz="3200" b="1" dirty="0" smtClean="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7.2.2.2 </a:t>
            </a:r>
            <a:r>
              <a:rPr lang="kk-KZ" sz="3200" b="1"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kk-KZ" sz="3200" b="1" dirty="0" smtClean="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соматикалық және жыныс хромосомаларындағы хромосомалар сандарын атау</a:t>
            </a:r>
          </a:p>
          <a:p>
            <a:endParaRPr lang="kk-KZ" sz="3200" dirty="0" smtClean="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5" name="Рамка 4"/>
          <p:cNvSpPr/>
          <p:nvPr/>
        </p:nvSpPr>
        <p:spPr>
          <a:xfrm>
            <a:off x="0" y="0"/>
            <a:ext cx="12192000" cy="6858000"/>
          </a:xfrm>
          <a:prstGeom prst="frame">
            <a:avLst>
              <a:gd name="adj1" fmla="val 4167"/>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Tree>
    <p:extLst>
      <p:ext uri="{BB962C8B-B14F-4D97-AF65-F5344CB8AC3E}">
        <p14:creationId xmlns:p14="http://schemas.microsoft.com/office/powerpoint/2010/main" val="24724173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32347" y="198735"/>
            <a:ext cx="11899232" cy="3108543"/>
          </a:xfrm>
          <a:prstGeom prst="rect">
            <a:avLst/>
          </a:prstGeom>
          <a:noFill/>
        </p:spPr>
        <p:txBody>
          <a:bodyPr wrap="square" lIns="91440" tIns="45720" rIns="91440" bIns="45720">
            <a:spAutoFit/>
          </a:bodyPr>
          <a:lstStyle/>
          <a:p>
            <a:pPr algn="ctr"/>
            <a:r>
              <a:rPr lang="kk-KZ" sz="2800" dirty="0" smtClean="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Жасушаның пайда болуынан келесі жас жасушалардың түзілуіне дейінгі тіршілігін </a:t>
            </a:r>
            <a:r>
              <a:rPr lang="ru-RU" sz="2800" b="1" dirty="0" smtClean="0">
                <a:ln w="0"/>
                <a:solidFill>
                  <a:srgbClr val="7030A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ж</a:t>
            </a:r>
            <a:r>
              <a:rPr lang="kk-KZ" sz="2800" b="1" dirty="0" smtClean="0">
                <a:ln w="0"/>
                <a:solidFill>
                  <a:srgbClr val="7030A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асуша циклі </a:t>
            </a:r>
            <a:r>
              <a:rPr lang="kk-KZ" sz="2800" dirty="0" smtClean="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деп атаймыз. Жасушаның бүкіл тіршілігін шартты түрде екі кезеңге бөлуге болады: бөлінуге дайындық – интерфаза және жасушаның бөліну үдерісінің өзі. Жасушаның әрбір бөлінуінің алдында хромосома саны екі еселенеді. Бұл үдеріс негізінде ДНҚ молекуласының екі еселену, өзін-өзі көшіру қабілеті жатыр. Нәтижиесінде жас жасушаларда бастапқы жасушалардағы сияқты хромосома саны болады. </a:t>
            </a:r>
            <a:endParaRPr lang="ru-RU" sz="2800" b="0"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8" name="Рамка 7"/>
          <p:cNvSpPr/>
          <p:nvPr/>
        </p:nvSpPr>
        <p:spPr>
          <a:xfrm>
            <a:off x="0" y="0"/>
            <a:ext cx="12192000" cy="6858000"/>
          </a:xfrm>
          <a:prstGeom prst="frame">
            <a:avLst>
              <a:gd name="adj1" fmla="val 1944"/>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46108" y="3240598"/>
            <a:ext cx="8271710" cy="3187264"/>
          </a:xfrm>
          <a:prstGeom prst="rect">
            <a:avLst/>
          </a:prstGeom>
          <a:ln>
            <a:noFill/>
          </a:ln>
          <a:effectLst>
            <a:softEdge rad="112500"/>
          </a:effectLst>
        </p:spPr>
      </p:pic>
      <p:sp>
        <p:nvSpPr>
          <p:cNvPr id="3" name="Прямоугольник 2"/>
          <p:cNvSpPr/>
          <p:nvPr/>
        </p:nvSpPr>
        <p:spPr>
          <a:xfrm>
            <a:off x="8891337" y="3561347"/>
            <a:ext cx="1046747" cy="39704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Прямоугольник 6"/>
          <p:cNvSpPr/>
          <p:nvPr/>
        </p:nvSpPr>
        <p:spPr>
          <a:xfrm>
            <a:off x="8882072" y="3736926"/>
            <a:ext cx="938911" cy="369332"/>
          </a:xfrm>
          <a:prstGeom prst="rect">
            <a:avLst/>
          </a:prstGeom>
          <a:noFill/>
        </p:spPr>
        <p:txBody>
          <a:bodyPr wrap="none" lIns="91440" tIns="45720" rIns="91440" bIns="45720">
            <a:spAutoFit/>
          </a:bodyPr>
          <a:lstStyle/>
          <a:p>
            <a:pPr algn="ctr"/>
            <a:r>
              <a:rPr lang="ru-RU" b="1" cap="none" spc="0" dirty="0" err="1" smtClean="0">
                <a:ln w="0"/>
                <a:solidFill>
                  <a:schemeClr val="tx1"/>
                </a:solidFill>
                <a:effectLst>
                  <a:outerShdw blurRad="38100" dist="19050" dir="2700000" algn="tl" rotWithShape="0">
                    <a:schemeClr val="dk1">
                      <a:alpha val="40000"/>
                    </a:schemeClr>
                  </a:outerShdw>
                </a:effectLst>
              </a:rPr>
              <a:t>Нәруыз</a:t>
            </a:r>
            <a:endParaRPr lang="ru-RU" b="1" cap="none" spc="0" dirty="0">
              <a:ln w="0"/>
              <a:solidFill>
                <a:schemeClr val="tx1"/>
              </a:solidFill>
              <a:effectLst>
                <a:outerShdw blurRad="38100" dist="19050" dir="2700000" algn="tl" rotWithShape="0">
                  <a:schemeClr val="dk1">
                    <a:alpha val="40000"/>
                  </a:schemeClr>
                </a:outerShdw>
              </a:effectLst>
            </a:endParaRPr>
          </a:p>
        </p:txBody>
      </p:sp>
      <p:sp>
        <p:nvSpPr>
          <p:cNvPr id="10" name="Прямоугольник 9"/>
          <p:cNvSpPr/>
          <p:nvPr/>
        </p:nvSpPr>
        <p:spPr>
          <a:xfrm>
            <a:off x="2065421" y="4592052"/>
            <a:ext cx="1046747" cy="39704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Прямоугольник 10"/>
          <p:cNvSpPr/>
          <p:nvPr/>
        </p:nvSpPr>
        <p:spPr>
          <a:xfrm>
            <a:off x="2000197" y="4619762"/>
            <a:ext cx="1177194" cy="369332"/>
          </a:xfrm>
          <a:prstGeom prst="rect">
            <a:avLst/>
          </a:prstGeom>
          <a:noFill/>
        </p:spPr>
        <p:txBody>
          <a:bodyPr wrap="square" lIns="91440" tIns="45720" rIns="91440" bIns="45720">
            <a:spAutoFit/>
          </a:bodyPr>
          <a:lstStyle/>
          <a:p>
            <a:pPr algn="ctr"/>
            <a:r>
              <a:rPr lang="ru-RU" b="1" cap="none" spc="0" dirty="0" err="1" smtClean="0">
                <a:ln w="0"/>
                <a:solidFill>
                  <a:schemeClr val="tx1"/>
                </a:solidFill>
                <a:effectLst>
                  <a:outerShdw blurRad="38100" dist="19050" dir="2700000" algn="tl" rotWithShape="0">
                    <a:schemeClr val="dk1">
                      <a:alpha val="40000"/>
                    </a:schemeClr>
                  </a:outerShdw>
                </a:effectLst>
              </a:rPr>
              <a:t>Жасуша</a:t>
            </a:r>
            <a:endParaRPr lang="ru-RU" b="1" cap="none" spc="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10714096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47721" y="84221"/>
            <a:ext cx="11896558" cy="4524315"/>
          </a:xfrm>
          <a:prstGeom prst="rect">
            <a:avLst/>
          </a:prstGeom>
          <a:solidFill>
            <a:schemeClr val="bg1"/>
          </a:solidFill>
        </p:spPr>
        <p:txBody>
          <a:bodyPr wrap="square" lIns="91440" tIns="45720" rIns="91440" bIns="45720">
            <a:spAutoFit/>
          </a:bodyPr>
          <a:lstStyle/>
          <a:p>
            <a:pPr algn="ctr"/>
            <a:r>
              <a:rPr lang="kk-KZ" sz="2800" b="1" dirty="0" smtClean="0">
                <a:ln w="0"/>
                <a:solidFill>
                  <a:schemeClr val="accent2">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Әртүрлі ағза түрлеріндегі хромосома саны</a:t>
            </a:r>
          </a:p>
          <a:p>
            <a:r>
              <a:rPr lang="kk-KZ" sz="2400" dirty="0" smtClean="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ДНҚ-сы жоқ жасушалар көбеюге қабілетті емес. Хромосома мөлшері, өлшемі, пішіні бір көпжасушалы ағзалардың барлық жасушаларында ғана емес, бір түр дараларының барлығында болады. Бұл – маңызды көрсеткіш, осы арқылы ғалымдар сыртқы түрі бірдей түрлерді ажыратады. Мысалы, сыртқы түрінде айырмашылық жоқ тоқалтіс </a:t>
            </a:r>
            <a:r>
              <a:rPr lang="en-US" sz="2400" dirty="0" smtClean="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t>
            </a:r>
            <a:r>
              <a:rPr lang="kk-KZ" sz="2400" dirty="0" smtClean="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полевка</a:t>
            </a:r>
            <a:r>
              <a:rPr lang="en-US" sz="2400" dirty="0" smtClean="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t>
            </a:r>
            <a:r>
              <a:rPr lang="kk-KZ" sz="2400" dirty="0" smtClean="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тышқандардың әртүрлі екі түрін ажыратты. Егер хромосома саны әртүрлі болса, демек, бұл әртүрлі түрлер және олардың арасында шағылыстыру жүруі мүмкін емес!  </a:t>
            </a:r>
            <a:endParaRPr lang="ru-RU" sz="2000" b="0" cap="none" spc="0"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a:p>
            <a:endParaRPr lang="ru-RU" sz="4800" b="0" cap="none" spc="0"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a:p>
            <a:pPr algn="ctr"/>
            <a:endParaRPr lang="ru-RU" sz="4400" b="0"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5" name="Рамка 4"/>
          <p:cNvSpPr/>
          <p:nvPr/>
        </p:nvSpPr>
        <p:spPr>
          <a:xfrm>
            <a:off x="0" y="0"/>
            <a:ext cx="12192000" cy="6858000"/>
          </a:xfrm>
          <a:prstGeom prst="frame">
            <a:avLst>
              <a:gd name="adj1" fmla="val 1759"/>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62313" y="3078611"/>
            <a:ext cx="2527634" cy="2392827"/>
          </a:xfrm>
          <a:prstGeom prst="rect">
            <a:avLst/>
          </a:prstGeom>
        </p:spPr>
      </p:pic>
      <p:pic>
        <p:nvPicPr>
          <p:cNvPr id="7" name="Рисунок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82454" y="2844112"/>
            <a:ext cx="7603956" cy="3328088"/>
          </a:xfrm>
          <a:prstGeom prst="rect">
            <a:avLst/>
          </a:prstGeom>
        </p:spPr>
      </p:pic>
      <p:sp>
        <p:nvSpPr>
          <p:cNvPr id="8" name="Прямоугольник 7"/>
          <p:cNvSpPr/>
          <p:nvPr/>
        </p:nvSpPr>
        <p:spPr>
          <a:xfrm>
            <a:off x="147721" y="6205157"/>
            <a:ext cx="11896558" cy="400110"/>
          </a:xfrm>
          <a:prstGeom prst="rect">
            <a:avLst/>
          </a:prstGeom>
          <a:noFill/>
        </p:spPr>
        <p:txBody>
          <a:bodyPr wrap="square" lIns="91440" tIns="45720" rIns="91440" bIns="45720">
            <a:spAutoFit/>
          </a:bodyPr>
          <a:lstStyle/>
          <a:p>
            <a:pPr algn="ctr"/>
            <a:r>
              <a:rPr lang="ru-RU" sz="2000" b="1" cap="none" spc="0" dirty="0" err="1" smtClean="0">
                <a:ln w="0"/>
                <a:solidFill>
                  <a:schemeClr val="tx1"/>
                </a:solidFill>
                <a:effectLst>
                  <a:outerShdw blurRad="38100" dist="19050" dir="2700000" algn="tl" rotWithShape="0">
                    <a:schemeClr val="dk1">
                      <a:alpha val="40000"/>
                    </a:schemeClr>
                  </a:outerShdw>
                </a:effectLst>
              </a:rPr>
              <a:t>Хромосомалықжиынтығы</a:t>
            </a:r>
            <a:r>
              <a:rPr lang="ru-RU" sz="2000" b="1" dirty="0" smtClean="0">
                <a:ln w="0"/>
                <a:effectLst>
                  <a:outerShdw blurRad="38100" dist="19050" dir="2700000" algn="tl" rotWithShape="0">
                    <a:schemeClr val="dk1">
                      <a:alpha val="40000"/>
                    </a:schemeClr>
                  </a:outerShdw>
                </a:effectLst>
              </a:rPr>
              <a:t>: </a:t>
            </a:r>
            <a:r>
              <a:rPr lang="ru-RU" sz="2000" b="1" dirty="0" err="1" smtClean="0">
                <a:ln w="0"/>
                <a:effectLst>
                  <a:outerShdw blurRad="38100" dist="19050" dir="2700000" algn="tl" rotWithShape="0">
                    <a:schemeClr val="dk1">
                      <a:alpha val="40000"/>
                    </a:schemeClr>
                  </a:outerShdw>
                </a:effectLst>
              </a:rPr>
              <a:t>шығыс</a:t>
            </a:r>
            <a:r>
              <a:rPr lang="ru-RU" sz="2000" b="1" dirty="0" smtClean="0">
                <a:ln w="0"/>
                <a:effectLst>
                  <a:outerShdw blurRad="38100" dist="19050" dir="2700000" algn="tl" rotWithShape="0">
                    <a:schemeClr val="dk1">
                      <a:alpha val="40000"/>
                    </a:schemeClr>
                  </a:outerShdw>
                </a:effectLst>
              </a:rPr>
              <a:t> </a:t>
            </a:r>
            <a:r>
              <a:rPr lang="ru-RU" sz="2000" b="1" dirty="0" err="1" smtClean="0">
                <a:ln w="0"/>
                <a:effectLst>
                  <a:outerShdw blurRad="38100" dist="19050" dir="2700000" algn="tl" rotWithShape="0">
                    <a:schemeClr val="dk1">
                      <a:alpha val="40000"/>
                    </a:schemeClr>
                  </a:outerShdw>
                </a:effectLst>
              </a:rPr>
              <a:t>еуропалық</a:t>
            </a:r>
            <a:r>
              <a:rPr lang="ru-RU" sz="2000" b="1" dirty="0" smtClean="0">
                <a:ln w="0"/>
                <a:effectLst>
                  <a:outerShdw blurRad="38100" dist="19050" dir="2700000" algn="tl" rotWithShape="0">
                    <a:schemeClr val="dk1">
                      <a:alpha val="40000"/>
                    </a:schemeClr>
                  </a:outerShdw>
                </a:effectLst>
              </a:rPr>
              <a:t> </a:t>
            </a:r>
            <a:r>
              <a:rPr lang="ru-RU" sz="2000" b="1" dirty="0" err="1" smtClean="0">
                <a:ln w="0"/>
                <a:effectLst>
                  <a:outerShdw blurRad="38100" dist="19050" dir="2700000" algn="tl" rotWithShape="0">
                    <a:schemeClr val="dk1">
                      <a:alpha val="40000"/>
                    </a:schemeClr>
                  </a:outerShdw>
                </a:effectLst>
              </a:rPr>
              <a:t>тоқалтіс</a:t>
            </a:r>
            <a:r>
              <a:rPr lang="ru-RU" sz="2000" b="1" dirty="0" smtClean="0">
                <a:ln w="0"/>
                <a:effectLst>
                  <a:outerShdw blurRad="38100" dist="19050" dir="2700000" algn="tl" rotWithShape="0">
                    <a:schemeClr val="dk1">
                      <a:alpha val="40000"/>
                    </a:schemeClr>
                  </a:outerShdw>
                </a:effectLst>
              </a:rPr>
              <a:t> </a:t>
            </a:r>
            <a:r>
              <a:rPr lang="en-US" sz="2000" b="1" dirty="0" smtClean="0">
                <a:ln w="0"/>
                <a:effectLst>
                  <a:outerShdw blurRad="38100" dist="19050" dir="2700000" algn="tl" rotWithShape="0">
                    <a:schemeClr val="dk1">
                      <a:alpha val="40000"/>
                    </a:schemeClr>
                  </a:outerShdw>
                </a:effectLst>
              </a:rPr>
              <a:t>(1) </a:t>
            </a:r>
            <a:r>
              <a:rPr lang="ru-RU" sz="2000" b="1" dirty="0" smtClean="0">
                <a:ln w="0"/>
                <a:effectLst>
                  <a:outerShdw blurRad="38100" dist="19050" dir="2700000" algn="tl" rotWithShape="0">
                    <a:schemeClr val="dk1">
                      <a:alpha val="40000"/>
                    </a:schemeClr>
                  </a:outerShdw>
                </a:effectLst>
              </a:rPr>
              <a:t>-</a:t>
            </a:r>
            <a:r>
              <a:rPr lang="kk-KZ" sz="2000" b="1" dirty="0" smtClean="0">
                <a:ln w="0"/>
                <a:effectLst>
                  <a:outerShdw blurRad="38100" dist="19050" dir="2700000" algn="tl" rotWithShape="0">
                    <a:schemeClr val="dk1">
                      <a:alpha val="40000"/>
                    </a:schemeClr>
                  </a:outerShdw>
                </a:effectLst>
              </a:rPr>
              <a:t> 2</a:t>
            </a:r>
            <a:r>
              <a:rPr lang="en-US" sz="2000" b="1" dirty="0" smtClean="0">
                <a:ln w="0"/>
                <a:effectLst>
                  <a:outerShdw blurRad="38100" dist="19050" dir="2700000" algn="tl" rotWithShape="0">
                    <a:schemeClr val="dk1">
                      <a:alpha val="40000"/>
                    </a:schemeClr>
                  </a:outerShdw>
                </a:effectLst>
              </a:rPr>
              <a:t>n=54 </a:t>
            </a:r>
            <a:r>
              <a:rPr lang="ru-RU" sz="2000" b="1" dirty="0" smtClean="0">
                <a:ln w="0"/>
                <a:effectLst>
                  <a:outerShdw blurRad="38100" dist="19050" dir="2700000" algn="tl" rotWithShape="0">
                    <a:schemeClr val="dk1">
                      <a:alpha val="40000"/>
                    </a:schemeClr>
                  </a:outerShdw>
                </a:effectLst>
              </a:rPr>
              <a:t>ж</a:t>
            </a:r>
            <a:r>
              <a:rPr lang="kk-KZ" sz="2000" b="1" dirty="0" smtClean="0">
                <a:ln w="0"/>
                <a:effectLst>
                  <a:outerShdw blurRad="38100" dist="19050" dir="2700000" algn="tl" rotWithShape="0">
                    <a:schemeClr val="dk1">
                      <a:alpha val="40000"/>
                    </a:schemeClr>
                  </a:outerShdw>
                </a:effectLst>
              </a:rPr>
              <a:t>әне кәдімгі тоқалтіс</a:t>
            </a:r>
            <a:r>
              <a:rPr lang="en-US" sz="2000" b="1" dirty="0" smtClean="0">
                <a:ln w="0"/>
                <a:effectLst>
                  <a:outerShdw blurRad="38100" dist="19050" dir="2700000" algn="tl" rotWithShape="0">
                    <a:schemeClr val="dk1">
                      <a:alpha val="40000"/>
                    </a:schemeClr>
                  </a:outerShdw>
                </a:effectLst>
              </a:rPr>
              <a:t> (2)</a:t>
            </a:r>
            <a:r>
              <a:rPr lang="kk-KZ" sz="2000" b="1" dirty="0" smtClean="0">
                <a:ln w="0"/>
                <a:effectLst>
                  <a:outerShdw blurRad="38100" dist="19050" dir="2700000" algn="tl" rotWithShape="0">
                    <a:schemeClr val="dk1">
                      <a:alpha val="40000"/>
                    </a:schemeClr>
                  </a:outerShdw>
                </a:effectLst>
              </a:rPr>
              <a:t> – 2</a:t>
            </a:r>
            <a:r>
              <a:rPr lang="en-US" sz="2000" b="1" dirty="0" smtClean="0">
                <a:ln w="0"/>
                <a:effectLst>
                  <a:outerShdw blurRad="38100" dist="19050" dir="2700000" algn="tl" rotWithShape="0">
                    <a:schemeClr val="dk1">
                      <a:alpha val="40000"/>
                    </a:schemeClr>
                  </a:outerShdw>
                </a:effectLst>
              </a:rPr>
              <a:t>n =46</a:t>
            </a:r>
            <a:endParaRPr lang="ru-RU" sz="2000" b="1" cap="none" spc="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1295877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4" name="Прямоугольник 3"/>
          <p:cNvSpPr/>
          <p:nvPr/>
        </p:nvSpPr>
        <p:spPr>
          <a:xfrm>
            <a:off x="228600" y="238758"/>
            <a:ext cx="11720763" cy="3046988"/>
          </a:xfrm>
          <a:prstGeom prst="rect">
            <a:avLst/>
          </a:prstGeom>
          <a:noFill/>
        </p:spPr>
        <p:txBody>
          <a:bodyPr wrap="square" lIns="91440" tIns="45720" rIns="91440" bIns="45720">
            <a:spAutoFit/>
          </a:bodyPr>
          <a:lstStyle/>
          <a:p>
            <a:pPr algn="ctr"/>
            <a:r>
              <a:rPr lang="kk-KZ" sz="3200" b="1" dirty="0" smtClean="0">
                <a:ln w="0"/>
                <a:latin typeface="Times New Roman" panose="02020603050405020304" pitchFamily="18" charset="0"/>
                <a:cs typeface="Times New Roman" panose="02020603050405020304" pitchFamily="18" charset="0"/>
              </a:rPr>
              <a:t>Әртүрлі түрлерде хромосома саны әртүрлі болады. Хромосомалардың санына ағзалардың қандай да бір қасиеті тәуелді деп ойлауға болмайды. Табиғатта хромосома саны аз жоғары құрылымды түрлердің болуы және керісінше, хромосома саны көп төменгі құрылымды түрлердің болуы оған мысал бола алады. </a:t>
            </a:r>
            <a:endParaRPr lang="ru-RU" sz="3200" b="1" cap="none" spc="0" dirty="0">
              <a:ln w="0"/>
              <a:latin typeface="Times New Roman" panose="02020603050405020304" pitchFamily="18" charset="0"/>
              <a:cs typeface="Times New Roman" panose="02020603050405020304" pitchFamily="18" charset="0"/>
            </a:endParaRPr>
          </a:p>
        </p:txBody>
      </p:sp>
      <p:sp>
        <p:nvSpPr>
          <p:cNvPr id="8" name="Рамка 7"/>
          <p:cNvSpPr/>
          <p:nvPr/>
        </p:nvSpPr>
        <p:spPr>
          <a:xfrm>
            <a:off x="1" y="0"/>
            <a:ext cx="12192000" cy="6858000"/>
          </a:xfrm>
          <a:prstGeom prst="frame">
            <a:avLst>
              <a:gd name="adj1" fmla="val 3241"/>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pic>
        <p:nvPicPr>
          <p:cNvPr id="5" name="Рисунок 4"/>
          <p:cNvPicPr>
            <a:picLocks noChangeAspect="1"/>
          </p:cNvPicPr>
          <p:nvPr/>
        </p:nvPicPr>
        <p:blipFill rotWithShape="1">
          <a:blip r:embed="rId2" cstate="print">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rcRect l="2870" t="29216" r="5144" b="26522"/>
          <a:stretch/>
        </p:blipFill>
        <p:spPr>
          <a:xfrm>
            <a:off x="697832" y="3285746"/>
            <a:ext cx="10539663" cy="3223338"/>
          </a:xfrm>
          <a:prstGeom prst="rect">
            <a:avLst/>
          </a:prstGeom>
        </p:spPr>
      </p:pic>
    </p:spTree>
    <p:extLst>
      <p:ext uri="{BB962C8B-B14F-4D97-AF65-F5344CB8AC3E}">
        <p14:creationId xmlns:p14="http://schemas.microsoft.com/office/powerpoint/2010/main" val="13588162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9E7"/>
        </a:solidFill>
        <a:effectLst/>
      </p:bgPr>
    </p:bg>
    <p:spTree>
      <p:nvGrpSpPr>
        <p:cNvPr id="1" name=""/>
        <p:cNvGrpSpPr/>
        <p:nvPr/>
      </p:nvGrpSpPr>
      <p:grpSpPr>
        <a:xfrm>
          <a:off x="0" y="0"/>
          <a:ext cx="0" cy="0"/>
          <a:chOff x="0" y="0"/>
          <a:chExt cx="0" cy="0"/>
        </a:xfrm>
      </p:grpSpPr>
      <p:sp>
        <p:nvSpPr>
          <p:cNvPr id="5" name="Рамка 4"/>
          <p:cNvSpPr/>
          <p:nvPr/>
        </p:nvSpPr>
        <p:spPr>
          <a:xfrm>
            <a:off x="0" y="0"/>
            <a:ext cx="12192000" cy="6858000"/>
          </a:xfrm>
          <a:prstGeom prst="frame">
            <a:avLst>
              <a:gd name="adj1" fmla="val 1642"/>
            </a:avLst>
          </a:prstGeom>
          <a:solidFill>
            <a:srgbClr val="FFCC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7" name="Прямоугольник 6"/>
          <p:cNvSpPr/>
          <p:nvPr/>
        </p:nvSpPr>
        <p:spPr>
          <a:xfrm>
            <a:off x="108284" y="106947"/>
            <a:ext cx="11935327" cy="3046988"/>
          </a:xfrm>
          <a:prstGeom prst="rect">
            <a:avLst/>
          </a:prstGeom>
        </p:spPr>
        <p:txBody>
          <a:bodyPr wrap="square">
            <a:spAutoFit/>
          </a:bodyPr>
          <a:lstStyle/>
          <a:p>
            <a:pPr algn="ctr"/>
            <a:r>
              <a:rPr lang="kk-KZ" sz="3200" b="1" dirty="0" smtClean="0">
                <a:ln w="0">
                  <a:solidFill>
                    <a:schemeClr val="accent6">
                      <a:lumMod val="50000"/>
                    </a:schemeClr>
                  </a:solidFill>
                </a:ln>
                <a:solidFill>
                  <a:schemeClr val="accent6">
                    <a:lumMod val="50000"/>
                  </a:schemeClr>
                </a:solidFill>
                <a:effectLst>
                  <a:glow rad="63500">
                    <a:schemeClr val="accent4">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Жасушалар мен ағзалардың көбею үдерісі</a:t>
            </a:r>
            <a:endParaRPr lang="ru-RU" sz="3200" b="1" dirty="0">
              <a:ln w="0">
                <a:solidFill>
                  <a:schemeClr val="accent6">
                    <a:lumMod val="50000"/>
                  </a:schemeClr>
                </a:solidFill>
              </a:ln>
              <a:solidFill>
                <a:schemeClr val="accent6">
                  <a:lumMod val="50000"/>
                </a:schemeClr>
              </a:solidFill>
              <a:effectLst>
                <a:glow rad="63500">
                  <a:schemeClr val="accent4">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a:p>
            <a:pPr algn="ctr"/>
            <a:r>
              <a:rPr lang="ru-RU" sz="3200" b="1" dirty="0" err="1" smtClean="0">
                <a:ln w="0">
                  <a:solidFill>
                    <a:schemeClr val="accent6">
                      <a:lumMod val="50000"/>
                    </a:schemeClr>
                  </a:solidFill>
                </a:ln>
                <a:solidFill>
                  <a:schemeClr val="accent6">
                    <a:lumMod val="50000"/>
                  </a:schemeClr>
                </a:solidFill>
                <a:effectLst>
                  <a:glow rad="63500">
                    <a:schemeClr val="accent4">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Жасушалар</a:t>
            </a:r>
            <a:r>
              <a:rPr lang="ru-RU" sz="3200" b="1" dirty="0" smtClean="0">
                <a:ln w="0">
                  <a:solidFill>
                    <a:schemeClr val="accent6">
                      <a:lumMod val="50000"/>
                    </a:schemeClr>
                  </a:solidFill>
                </a:ln>
                <a:solidFill>
                  <a:schemeClr val="accent6">
                    <a:lumMod val="50000"/>
                  </a:schemeClr>
                </a:solidFill>
                <a:effectLst>
                  <a:glow rad="63500">
                    <a:schemeClr val="accent4">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3200" b="1" dirty="0" err="1" smtClean="0">
                <a:ln w="0">
                  <a:solidFill>
                    <a:schemeClr val="accent6">
                      <a:lumMod val="50000"/>
                    </a:schemeClr>
                  </a:solidFill>
                </a:ln>
                <a:solidFill>
                  <a:schemeClr val="accent6">
                    <a:lumMod val="50000"/>
                  </a:schemeClr>
                </a:solidFill>
                <a:effectLst>
                  <a:glow rad="63500">
                    <a:schemeClr val="accent4">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бөліну</a:t>
            </a:r>
            <a:r>
              <a:rPr lang="ru-RU" sz="3200" b="1" dirty="0" smtClean="0">
                <a:ln w="0">
                  <a:solidFill>
                    <a:schemeClr val="accent6">
                      <a:lumMod val="50000"/>
                    </a:schemeClr>
                  </a:solidFill>
                </a:ln>
                <a:solidFill>
                  <a:schemeClr val="accent6">
                    <a:lumMod val="50000"/>
                  </a:schemeClr>
                </a:solidFill>
                <a:effectLst>
                  <a:glow rad="63500">
                    <a:schemeClr val="accent4">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3200" b="1" dirty="0" err="1" smtClean="0">
                <a:ln w="0">
                  <a:solidFill>
                    <a:schemeClr val="accent6">
                      <a:lumMod val="50000"/>
                    </a:schemeClr>
                  </a:solidFill>
                </a:ln>
                <a:solidFill>
                  <a:schemeClr val="accent6">
                    <a:lumMod val="50000"/>
                  </a:schemeClr>
                </a:solidFill>
                <a:effectLst>
                  <a:glow rad="63500">
                    <a:schemeClr val="accent4">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арқылы</a:t>
            </a:r>
            <a:r>
              <a:rPr lang="ru-RU" sz="3200" b="1" dirty="0" smtClean="0">
                <a:ln w="0">
                  <a:solidFill>
                    <a:schemeClr val="accent6">
                      <a:lumMod val="50000"/>
                    </a:schemeClr>
                  </a:solidFill>
                </a:ln>
                <a:solidFill>
                  <a:schemeClr val="accent6">
                    <a:lumMod val="50000"/>
                  </a:schemeClr>
                </a:solidFill>
                <a:effectLst>
                  <a:glow rad="63500">
                    <a:schemeClr val="accent4">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3200" b="1" dirty="0" err="1" smtClean="0">
                <a:ln w="0">
                  <a:solidFill>
                    <a:schemeClr val="accent6">
                      <a:lumMod val="50000"/>
                    </a:schemeClr>
                  </a:solidFill>
                </a:ln>
                <a:solidFill>
                  <a:schemeClr val="accent6">
                    <a:lumMod val="50000"/>
                  </a:schemeClr>
                </a:solidFill>
                <a:effectLst>
                  <a:glow rad="63500">
                    <a:schemeClr val="accent4">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көбейеді</a:t>
            </a:r>
            <a:r>
              <a:rPr lang="ru-RU" sz="3200" b="1" dirty="0" smtClean="0">
                <a:ln w="0">
                  <a:solidFill>
                    <a:schemeClr val="accent6">
                      <a:lumMod val="50000"/>
                    </a:schemeClr>
                  </a:solidFill>
                </a:ln>
                <a:solidFill>
                  <a:schemeClr val="accent6">
                    <a:lumMod val="50000"/>
                  </a:schemeClr>
                </a:solidFill>
                <a:effectLst>
                  <a:glow rad="63500">
                    <a:schemeClr val="accent4">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3200" b="1" dirty="0" err="1" smtClean="0">
                <a:ln w="0">
                  <a:solidFill>
                    <a:schemeClr val="accent6">
                      <a:lumMod val="50000"/>
                    </a:schemeClr>
                  </a:solidFill>
                </a:ln>
                <a:solidFill>
                  <a:schemeClr val="accent6">
                    <a:lumMod val="50000"/>
                  </a:schemeClr>
                </a:solidFill>
                <a:effectLst>
                  <a:glow rad="63500">
                    <a:schemeClr val="accent4">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Барлық</a:t>
            </a:r>
            <a:r>
              <a:rPr lang="ru-RU" sz="3200" b="1" dirty="0" smtClean="0">
                <a:ln w="0">
                  <a:solidFill>
                    <a:schemeClr val="accent6">
                      <a:lumMod val="50000"/>
                    </a:schemeClr>
                  </a:solidFill>
                </a:ln>
                <a:solidFill>
                  <a:schemeClr val="accent6">
                    <a:lumMod val="50000"/>
                  </a:schemeClr>
                </a:solidFill>
                <a:effectLst>
                  <a:glow rad="63500">
                    <a:schemeClr val="accent4">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3200" b="1" dirty="0" err="1" smtClean="0">
                <a:ln w="0">
                  <a:solidFill>
                    <a:schemeClr val="accent6">
                      <a:lumMod val="50000"/>
                    </a:schemeClr>
                  </a:solidFill>
                </a:ln>
                <a:solidFill>
                  <a:schemeClr val="accent6">
                    <a:lumMod val="50000"/>
                  </a:schemeClr>
                </a:solidFill>
                <a:effectLst>
                  <a:glow rad="63500">
                    <a:schemeClr val="accent4">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ағзалардың</a:t>
            </a:r>
            <a:r>
              <a:rPr lang="ru-RU" sz="3200" b="1" dirty="0" smtClean="0">
                <a:ln w="0">
                  <a:solidFill>
                    <a:schemeClr val="accent6">
                      <a:lumMod val="50000"/>
                    </a:schemeClr>
                  </a:solidFill>
                </a:ln>
                <a:solidFill>
                  <a:schemeClr val="accent6">
                    <a:lumMod val="50000"/>
                  </a:schemeClr>
                </a:solidFill>
                <a:effectLst>
                  <a:glow rad="63500">
                    <a:schemeClr val="accent4">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3200" b="1" dirty="0" err="1" smtClean="0">
                <a:ln w="0">
                  <a:solidFill>
                    <a:schemeClr val="accent6">
                      <a:lumMod val="50000"/>
                    </a:schemeClr>
                  </a:solidFill>
                </a:ln>
                <a:solidFill>
                  <a:schemeClr val="accent6">
                    <a:lumMod val="50000"/>
                  </a:schemeClr>
                </a:solidFill>
                <a:effectLst>
                  <a:glow rad="63500">
                    <a:schemeClr val="accent4">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жасушалары</a:t>
            </a:r>
            <a:r>
              <a:rPr lang="ru-RU" sz="3200" b="1" dirty="0" smtClean="0">
                <a:ln w="0">
                  <a:solidFill>
                    <a:schemeClr val="accent6">
                      <a:lumMod val="50000"/>
                    </a:schemeClr>
                  </a:solidFill>
                </a:ln>
                <a:solidFill>
                  <a:schemeClr val="accent6">
                    <a:lumMod val="50000"/>
                  </a:schemeClr>
                </a:solidFill>
                <a:effectLst>
                  <a:glow rad="63500">
                    <a:schemeClr val="accent4">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3200" b="1" dirty="0" err="1" smtClean="0">
                <a:ln w="0">
                  <a:solidFill>
                    <a:schemeClr val="accent6">
                      <a:lumMod val="50000"/>
                    </a:schemeClr>
                  </a:solidFill>
                </a:ln>
                <a:solidFill>
                  <a:schemeClr val="accent6">
                    <a:lumMod val="50000"/>
                  </a:schemeClr>
                </a:solidFill>
                <a:effectLst>
                  <a:glow rad="63500">
                    <a:schemeClr val="accent4">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көбеюге</a:t>
            </a:r>
            <a:r>
              <a:rPr lang="ru-RU" sz="3200" b="1" dirty="0" smtClean="0">
                <a:ln w="0">
                  <a:solidFill>
                    <a:schemeClr val="accent6">
                      <a:lumMod val="50000"/>
                    </a:schemeClr>
                  </a:solidFill>
                </a:ln>
                <a:solidFill>
                  <a:schemeClr val="accent6">
                    <a:lumMod val="50000"/>
                  </a:schemeClr>
                </a:solidFill>
                <a:effectLst>
                  <a:glow rad="63500">
                    <a:schemeClr val="accent4">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3200" b="1" dirty="0" err="1" smtClean="0">
                <a:ln w="0">
                  <a:solidFill>
                    <a:schemeClr val="accent6">
                      <a:lumMod val="50000"/>
                    </a:schemeClr>
                  </a:solidFill>
                </a:ln>
                <a:solidFill>
                  <a:schemeClr val="accent6">
                    <a:lumMod val="50000"/>
                  </a:schemeClr>
                </a:solidFill>
                <a:effectLst>
                  <a:glow rad="63500">
                    <a:schemeClr val="accent4">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яғни</a:t>
            </a:r>
            <a:r>
              <a:rPr lang="ru-RU" sz="3200" b="1" dirty="0" smtClean="0">
                <a:ln w="0">
                  <a:solidFill>
                    <a:schemeClr val="accent6">
                      <a:lumMod val="50000"/>
                    </a:schemeClr>
                  </a:solidFill>
                </a:ln>
                <a:solidFill>
                  <a:schemeClr val="accent6">
                    <a:lumMod val="50000"/>
                  </a:schemeClr>
                </a:solidFill>
                <a:effectLst>
                  <a:glow rad="63500">
                    <a:schemeClr val="accent4">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3200" b="1" dirty="0" err="1" smtClean="0">
                <a:ln w="0">
                  <a:solidFill>
                    <a:schemeClr val="accent6">
                      <a:lumMod val="50000"/>
                    </a:schemeClr>
                  </a:solidFill>
                </a:ln>
                <a:solidFill>
                  <a:schemeClr val="accent6">
                    <a:lumMod val="50000"/>
                  </a:schemeClr>
                </a:solidFill>
                <a:effectLst>
                  <a:glow rad="63500">
                    <a:schemeClr val="accent4">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бөлінуге</a:t>
            </a:r>
            <a:r>
              <a:rPr lang="ru-RU" sz="3200" b="1" dirty="0" smtClean="0">
                <a:ln w="0">
                  <a:solidFill>
                    <a:schemeClr val="accent6">
                      <a:lumMod val="50000"/>
                    </a:schemeClr>
                  </a:solidFill>
                </a:ln>
                <a:solidFill>
                  <a:schemeClr val="accent6">
                    <a:lumMod val="50000"/>
                  </a:schemeClr>
                </a:solidFill>
                <a:effectLst>
                  <a:glow rad="63500">
                    <a:schemeClr val="accent4">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3200" b="1" dirty="0" err="1" smtClean="0">
                <a:ln w="0">
                  <a:solidFill>
                    <a:schemeClr val="accent6">
                      <a:lumMod val="50000"/>
                    </a:schemeClr>
                  </a:solidFill>
                </a:ln>
                <a:solidFill>
                  <a:schemeClr val="accent6">
                    <a:lumMod val="50000"/>
                  </a:schemeClr>
                </a:solidFill>
                <a:effectLst>
                  <a:glow rad="63500">
                    <a:schemeClr val="accent4">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қабілетті</a:t>
            </a:r>
            <a:r>
              <a:rPr lang="ru-RU" sz="3200" b="1" dirty="0" smtClean="0">
                <a:ln w="0">
                  <a:solidFill>
                    <a:schemeClr val="accent6">
                      <a:lumMod val="50000"/>
                    </a:schemeClr>
                  </a:solidFill>
                </a:ln>
                <a:solidFill>
                  <a:schemeClr val="accent6">
                    <a:lumMod val="50000"/>
                  </a:schemeClr>
                </a:solidFill>
                <a:effectLst>
                  <a:glow rad="63500">
                    <a:schemeClr val="accent4">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t>
            </a:r>
            <a:r>
              <a:rPr lang="ru-RU" sz="3200" b="1" dirty="0">
                <a:ln w="0">
                  <a:solidFill>
                    <a:schemeClr val="accent6">
                      <a:lumMod val="50000"/>
                    </a:schemeClr>
                  </a:solidFill>
                </a:ln>
                <a:solidFill>
                  <a:schemeClr val="accent6">
                    <a:lumMod val="50000"/>
                  </a:schemeClr>
                </a:solidFill>
                <a:effectLst>
                  <a:glow rad="63500">
                    <a:schemeClr val="accent4">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3200" b="1" dirty="0" err="1" smtClean="0">
                <a:ln w="0">
                  <a:solidFill>
                    <a:schemeClr val="accent6">
                      <a:lumMod val="50000"/>
                    </a:schemeClr>
                  </a:solidFill>
                </a:ln>
                <a:solidFill>
                  <a:schemeClr val="accent6">
                    <a:lumMod val="50000"/>
                  </a:schemeClr>
                </a:solidFill>
                <a:effectLst>
                  <a:glow rad="63500">
                    <a:schemeClr val="accent4">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Жасушаның</a:t>
            </a:r>
            <a:r>
              <a:rPr lang="ru-RU" sz="3200" b="1" dirty="0" smtClean="0">
                <a:ln w="0">
                  <a:solidFill>
                    <a:schemeClr val="accent6">
                      <a:lumMod val="50000"/>
                    </a:schemeClr>
                  </a:solidFill>
                </a:ln>
                <a:solidFill>
                  <a:schemeClr val="accent6">
                    <a:lumMod val="50000"/>
                  </a:schemeClr>
                </a:solidFill>
                <a:effectLst>
                  <a:glow rad="63500">
                    <a:schemeClr val="accent4">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3200" b="1" dirty="0" err="1" smtClean="0">
                <a:ln w="0">
                  <a:solidFill>
                    <a:schemeClr val="accent6">
                      <a:lumMod val="50000"/>
                    </a:schemeClr>
                  </a:solidFill>
                </a:ln>
                <a:solidFill>
                  <a:schemeClr val="accent6">
                    <a:lumMod val="50000"/>
                  </a:schemeClr>
                </a:solidFill>
                <a:effectLst>
                  <a:glow rad="63500">
                    <a:schemeClr val="accent4">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бөлінуінің</a:t>
            </a:r>
            <a:r>
              <a:rPr lang="ru-RU" sz="3200" b="1" dirty="0" smtClean="0">
                <a:ln w="0">
                  <a:solidFill>
                    <a:schemeClr val="accent6">
                      <a:lumMod val="50000"/>
                    </a:schemeClr>
                  </a:solidFill>
                </a:ln>
                <a:solidFill>
                  <a:schemeClr val="accent6">
                    <a:lumMod val="50000"/>
                  </a:schemeClr>
                </a:solidFill>
                <a:effectLst>
                  <a:glow rad="63500">
                    <a:schemeClr val="accent4">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3200" b="1" dirty="0" err="1" smtClean="0">
                <a:ln w="0">
                  <a:solidFill>
                    <a:schemeClr val="accent6">
                      <a:lumMod val="50000"/>
                    </a:schemeClr>
                  </a:solidFill>
                </a:ln>
                <a:solidFill>
                  <a:schemeClr val="accent6">
                    <a:lumMod val="50000"/>
                  </a:schemeClr>
                </a:solidFill>
                <a:effectLst>
                  <a:glow rad="63500">
                    <a:schemeClr val="accent4">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негізгі</a:t>
            </a:r>
            <a:r>
              <a:rPr lang="ru-RU" sz="3200" b="1" dirty="0" smtClean="0">
                <a:ln w="0">
                  <a:solidFill>
                    <a:schemeClr val="accent6">
                      <a:lumMod val="50000"/>
                    </a:schemeClr>
                  </a:solidFill>
                </a:ln>
                <a:solidFill>
                  <a:schemeClr val="accent6">
                    <a:lumMod val="50000"/>
                  </a:schemeClr>
                </a:solidFill>
                <a:effectLst>
                  <a:glow rad="63500">
                    <a:schemeClr val="accent4">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2 </a:t>
            </a:r>
            <a:r>
              <a:rPr lang="ru-RU" sz="3200" b="1" dirty="0" err="1" smtClean="0">
                <a:ln w="0">
                  <a:solidFill>
                    <a:schemeClr val="accent6">
                      <a:lumMod val="50000"/>
                    </a:schemeClr>
                  </a:solidFill>
                </a:ln>
                <a:solidFill>
                  <a:schemeClr val="accent6">
                    <a:lumMod val="50000"/>
                  </a:schemeClr>
                </a:solidFill>
                <a:effectLst>
                  <a:glow rad="63500">
                    <a:schemeClr val="accent4">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әдісі</a:t>
            </a:r>
            <a:r>
              <a:rPr lang="ru-RU" sz="3200" b="1" dirty="0" smtClean="0">
                <a:ln w="0">
                  <a:solidFill>
                    <a:schemeClr val="accent6">
                      <a:lumMod val="50000"/>
                    </a:schemeClr>
                  </a:solidFill>
                </a:ln>
                <a:solidFill>
                  <a:schemeClr val="accent6">
                    <a:lumMod val="50000"/>
                  </a:schemeClr>
                </a:solidFill>
                <a:effectLst>
                  <a:glow rad="63500">
                    <a:schemeClr val="accent4">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бар: митоз </a:t>
            </a:r>
            <a:r>
              <a:rPr lang="ru-RU" sz="3200" b="1" dirty="0" err="1" smtClean="0">
                <a:ln w="0">
                  <a:solidFill>
                    <a:schemeClr val="accent6">
                      <a:lumMod val="50000"/>
                    </a:schemeClr>
                  </a:solidFill>
                </a:ln>
                <a:solidFill>
                  <a:schemeClr val="accent6">
                    <a:lumMod val="50000"/>
                  </a:schemeClr>
                </a:solidFill>
                <a:effectLst>
                  <a:glow rad="63500">
                    <a:schemeClr val="accent4">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және</a:t>
            </a:r>
            <a:r>
              <a:rPr lang="ru-RU" sz="3200" b="1" dirty="0" smtClean="0">
                <a:ln w="0">
                  <a:solidFill>
                    <a:schemeClr val="accent6">
                      <a:lumMod val="50000"/>
                    </a:schemeClr>
                  </a:solidFill>
                </a:ln>
                <a:solidFill>
                  <a:schemeClr val="accent6">
                    <a:lumMod val="50000"/>
                  </a:schemeClr>
                </a:solidFill>
                <a:effectLst>
                  <a:glow rad="63500">
                    <a:schemeClr val="accent4">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мейоз. </a:t>
            </a:r>
            <a:r>
              <a:rPr lang="ru-RU" sz="3200" b="1" dirty="0" err="1" smtClean="0">
                <a:ln w="0">
                  <a:solidFill>
                    <a:schemeClr val="accent6">
                      <a:lumMod val="50000"/>
                    </a:schemeClr>
                  </a:solidFill>
                </a:ln>
                <a:solidFill>
                  <a:schemeClr val="accent6">
                    <a:lumMod val="50000"/>
                  </a:schemeClr>
                </a:solidFill>
                <a:effectLst>
                  <a:glow rad="63500">
                    <a:schemeClr val="accent4">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Сондай-ақ</a:t>
            </a:r>
            <a:r>
              <a:rPr lang="ru-RU" sz="3200" b="1" dirty="0" smtClean="0">
                <a:ln w="0">
                  <a:solidFill>
                    <a:schemeClr val="accent6">
                      <a:lumMod val="50000"/>
                    </a:schemeClr>
                  </a:solidFill>
                </a:ln>
                <a:solidFill>
                  <a:schemeClr val="accent6">
                    <a:lumMod val="50000"/>
                  </a:schemeClr>
                </a:solidFill>
                <a:effectLst>
                  <a:glow rad="63500">
                    <a:schemeClr val="accent4">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3200" b="1" dirty="0" err="1" smtClean="0">
                <a:ln w="0">
                  <a:solidFill>
                    <a:schemeClr val="accent6">
                      <a:lumMod val="50000"/>
                    </a:schemeClr>
                  </a:solidFill>
                </a:ln>
                <a:solidFill>
                  <a:schemeClr val="accent6">
                    <a:lumMod val="50000"/>
                  </a:schemeClr>
                </a:solidFill>
                <a:effectLst>
                  <a:glow rad="63500">
                    <a:schemeClr val="accent4">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ағзалардың</a:t>
            </a:r>
            <a:r>
              <a:rPr lang="ru-RU" sz="3200" b="1" dirty="0" smtClean="0">
                <a:ln w="0">
                  <a:solidFill>
                    <a:schemeClr val="accent6">
                      <a:lumMod val="50000"/>
                    </a:schemeClr>
                  </a:solidFill>
                </a:ln>
                <a:solidFill>
                  <a:schemeClr val="accent6">
                    <a:lumMod val="50000"/>
                  </a:schemeClr>
                </a:solidFill>
                <a:effectLst>
                  <a:glow rad="63500">
                    <a:schemeClr val="accent4">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3200" b="1" dirty="0" err="1" smtClean="0">
                <a:ln w="0">
                  <a:solidFill>
                    <a:schemeClr val="accent6">
                      <a:lumMod val="50000"/>
                    </a:schemeClr>
                  </a:solidFill>
                </a:ln>
                <a:solidFill>
                  <a:schemeClr val="accent6">
                    <a:lumMod val="50000"/>
                  </a:schemeClr>
                </a:solidFill>
                <a:effectLst>
                  <a:glow rad="63500">
                    <a:schemeClr val="accent4">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көбеюінің</a:t>
            </a:r>
            <a:r>
              <a:rPr lang="ru-RU" sz="3200" b="1" dirty="0" smtClean="0">
                <a:ln w="0">
                  <a:solidFill>
                    <a:schemeClr val="accent6">
                      <a:lumMod val="50000"/>
                    </a:schemeClr>
                  </a:solidFill>
                </a:ln>
                <a:solidFill>
                  <a:schemeClr val="accent6">
                    <a:lumMod val="50000"/>
                  </a:schemeClr>
                </a:solidFill>
                <a:effectLst>
                  <a:glow rad="63500">
                    <a:schemeClr val="accent4">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3200" b="1" dirty="0" err="1" smtClean="0">
                <a:ln w="0">
                  <a:solidFill>
                    <a:schemeClr val="accent6">
                      <a:lumMod val="50000"/>
                    </a:schemeClr>
                  </a:solidFill>
                </a:ln>
                <a:solidFill>
                  <a:schemeClr val="accent6">
                    <a:lumMod val="50000"/>
                  </a:schemeClr>
                </a:solidFill>
                <a:effectLst>
                  <a:glow rad="63500">
                    <a:schemeClr val="accent4">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негізгі</a:t>
            </a:r>
            <a:r>
              <a:rPr lang="ru-RU" sz="3200" b="1" dirty="0" smtClean="0">
                <a:ln w="0">
                  <a:solidFill>
                    <a:schemeClr val="accent6">
                      <a:lumMod val="50000"/>
                    </a:schemeClr>
                  </a:solidFill>
                </a:ln>
                <a:solidFill>
                  <a:schemeClr val="accent6">
                    <a:lumMod val="50000"/>
                  </a:schemeClr>
                </a:solidFill>
                <a:effectLst>
                  <a:glow rad="63500">
                    <a:schemeClr val="accent4">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2 </a:t>
            </a:r>
            <a:r>
              <a:rPr lang="ru-RU" sz="3200" b="1" dirty="0" err="1" smtClean="0">
                <a:ln w="0">
                  <a:solidFill>
                    <a:schemeClr val="accent6">
                      <a:lumMod val="50000"/>
                    </a:schemeClr>
                  </a:solidFill>
                </a:ln>
                <a:solidFill>
                  <a:schemeClr val="accent6">
                    <a:lumMod val="50000"/>
                  </a:schemeClr>
                </a:solidFill>
                <a:effectLst>
                  <a:glow rad="63500">
                    <a:schemeClr val="accent4">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әдісі</a:t>
            </a:r>
            <a:r>
              <a:rPr lang="ru-RU" sz="3200" b="1" dirty="0" smtClean="0">
                <a:ln w="0">
                  <a:solidFill>
                    <a:schemeClr val="accent6">
                      <a:lumMod val="50000"/>
                    </a:schemeClr>
                  </a:solidFill>
                </a:ln>
                <a:solidFill>
                  <a:schemeClr val="accent6">
                    <a:lumMod val="50000"/>
                  </a:schemeClr>
                </a:solidFill>
                <a:effectLst>
                  <a:glow rad="63500">
                    <a:schemeClr val="accent4">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бар: </a:t>
            </a:r>
            <a:r>
              <a:rPr lang="ru-RU" sz="3200" b="1" dirty="0" err="1" smtClean="0">
                <a:ln w="0">
                  <a:solidFill>
                    <a:schemeClr val="accent6">
                      <a:lumMod val="50000"/>
                    </a:schemeClr>
                  </a:solidFill>
                </a:ln>
                <a:solidFill>
                  <a:schemeClr val="accent6">
                    <a:lumMod val="50000"/>
                  </a:schemeClr>
                </a:solidFill>
                <a:effectLst>
                  <a:glow rad="63500">
                    <a:schemeClr val="accent4">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жынысты</a:t>
            </a:r>
            <a:r>
              <a:rPr lang="ru-RU" sz="3200" b="1" dirty="0" smtClean="0">
                <a:ln w="0">
                  <a:solidFill>
                    <a:schemeClr val="accent6">
                      <a:lumMod val="50000"/>
                    </a:schemeClr>
                  </a:solidFill>
                </a:ln>
                <a:solidFill>
                  <a:schemeClr val="accent6">
                    <a:lumMod val="50000"/>
                  </a:schemeClr>
                </a:solidFill>
                <a:effectLst>
                  <a:glow rad="63500">
                    <a:schemeClr val="accent4">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3200" b="1" dirty="0" err="1" smtClean="0">
                <a:ln w="0">
                  <a:solidFill>
                    <a:schemeClr val="accent6">
                      <a:lumMod val="50000"/>
                    </a:schemeClr>
                  </a:solidFill>
                </a:ln>
                <a:solidFill>
                  <a:schemeClr val="accent6">
                    <a:lumMod val="50000"/>
                  </a:schemeClr>
                </a:solidFill>
                <a:effectLst>
                  <a:glow rad="63500">
                    <a:schemeClr val="accent4">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және</a:t>
            </a:r>
            <a:r>
              <a:rPr lang="ru-RU" sz="3200" b="1" dirty="0" smtClean="0">
                <a:ln w="0">
                  <a:solidFill>
                    <a:schemeClr val="accent6">
                      <a:lumMod val="50000"/>
                    </a:schemeClr>
                  </a:solidFill>
                </a:ln>
                <a:solidFill>
                  <a:schemeClr val="accent6">
                    <a:lumMod val="50000"/>
                  </a:schemeClr>
                </a:solidFill>
                <a:effectLst>
                  <a:glow rad="63500">
                    <a:schemeClr val="accent4">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3200" b="1" dirty="0" err="1" smtClean="0">
                <a:ln w="0">
                  <a:solidFill>
                    <a:schemeClr val="accent6">
                      <a:lumMod val="50000"/>
                    </a:schemeClr>
                  </a:solidFill>
                </a:ln>
                <a:solidFill>
                  <a:schemeClr val="accent6">
                    <a:lumMod val="50000"/>
                  </a:schemeClr>
                </a:solidFill>
                <a:effectLst>
                  <a:glow rad="63500">
                    <a:schemeClr val="accent4">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жыныссыз</a:t>
            </a:r>
            <a:r>
              <a:rPr lang="ru-RU" sz="3200" b="1" dirty="0" smtClean="0">
                <a:ln w="0">
                  <a:solidFill>
                    <a:schemeClr val="accent6">
                      <a:lumMod val="50000"/>
                    </a:schemeClr>
                  </a:solidFill>
                </a:ln>
                <a:solidFill>
                  <a:schemeClr val="accent6">
                    <a:lumMod val="50000"/>
                  </a:schemeClr>
                </a:solidFill>
                <a:effectLst>
                  <a:glow rad="63500">
                    <a:schemeClr val="accent4">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t>
            </a:r>
            <a:endParaRPr lang="ru-RU" sz="3200" b="1" dirty="0">
              <a:ln w="0">
                <a:solidFill>
                  <a:schemeClr val="accent6">
                    <a:lumMod val="50000"/>
                  </a:schemeClr>
                </a:solidFill>
              </a:ln>
              <a:solidFill>
                <a:schemeClr val="accent6">
                  <a:lumMod val="50000"/>
                </a:schemeClr>
              </a:solidFill>
              <a:effectLst>
                <a:glow rad="63500">
                  <a:schemeClr val="accent4">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pic>
        <p:nvPicPr>
          <p:cNvPr id="2" name="Рисунок 1"/>
          <p:cNvPicPr>
            <a:picLocks noChangeAspect="1"/>
          </p:cNvPicPr>
          <p:nvPr/>
        </p:nvPicPr>
        <p:blipFill rotWithShape="1">
          <a:blip r:embed="rId2" cstate="print">
            <a:extLst>
              <a:ext uri="{BEBA8EAE-BF5A-486C-A8C5-ECC9F3942E4B}">
                <a14:imgProps xmlns:a14="http://schemas.microsoft.com/office/drawing/2010/main">
                  <a14:imgLayer r:embed="rId3">
                    <a14:imgEffect>
                      <a14:brightnessContrast bright="40000" contrast="20000"/>
                    </a14:imgEffect>
                  </a14:imgLayer>
                </a14:imgProps>
              </a:ext>
              <a:ext uri="{28A0092B-C50C-407E-A947-70E740481C1C}">
                <a14:useLocalDpi xmlns:a14="http://schemas.microsoft.com/office/drawing/2010/main" val="0"/>
              </a:ext>
            </a:extLst>
          </a:blip>
          <a:srcRect l="2990" t="4289" r="3947" b="8300"/>
          <a:stretch/>
        </p:blipFill>
        <p:spPr>
          <a:xfrm>
            <a:off x="1534026" y="3153935"/>
            <a:ext cx="9083842" cy="3542490"/>
          </a:xfrm>
          <a:prstGeom prst="rect">
            <a:avLst/>
          </a:prstGeom>
          <a:ln>
            <a:noFill/>
          </a:ln>
          <a:effectLst>
            <a:softEdge rad="112500"/>
          </a:effectLst>
        </p:spPr>
      </p:pic>
    </p:spTree>
    <p:extLst>
      <p:ext uri="{BB962C8B-B14F-4D97-AF65-F5344CB8AC3E}">
        <p14:creationId xmlns:p14="http://schemas.microsoft.com/office/powerpoint/2010/main" val="1405916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Рамка 4"/>
          <p:cNvSpPr/>
          <p:nvPr/>
        </p:nvSpPr>
        <p:spPr>
          <a:xfrm>
            <a:off x="0" y="0"/>
            <a:ext cx="12192000" cy="6858000"/>
          </a:xfrm>
          <a:prstGeom prst="frame">
            <a:avLst>
              <a:gd name="adj1" fmla="val 3241"/>
            </a:avLst>
          </a:prstGeom>
          <a:solidFill>
            <a:srgbClr val="0033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6" name="Прямоугольник 5"/>
          <p:cNvSpPr/>
          <p:nvPr/>
        </p:nvSpPr>
        <p:spPr>
          <a:xfrm>
            <a:off x="190499" y="366623"/>
            <a:ext cx="11732796" cy="3108543"/>
          </a:xfrm>
          <a:prstGeom prst="rect">
            <a:avLst/>
          </a:prstGeom>
          <a:noFill/>
        </p:spPr>
        <p:txBody>
          <a:bodyPr wrap="square" lIns="91440" tIns="45720" rIns="91440" bIns="45720">
            <a:spAutoFit/>
          </a:bodyPr>
          <a:lstStyle/>
          <a:p>
            <a:pPr algn="ctr"/>
            <a:r>
              <a:rPr lang="ru-RU" sz="2800" b="0" cap="none" spc="0" dirty="0" err="1" smtClean="0">
                <a:ln w="0">
                  <a:solidFill>
                    <a:srgbClr val="003399"/>
                  </a:solidFill>
                </a:ln>
                <a:solidFill>
                  <a:srgbClr val="003399"/>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Жыныссыз</a:t>
            </a:r>
            <a:r>
              <a:rPr lang="ru-RU" sz="2800" b="0" cap="none" spc="0" dirty="0" smtClean="0">
                <a:ln w="0">
                  <a:solidFill>
                    <a:srgbClr val="003399"/>
                  </a:solidFill>
                </a:ln>
                <a:solidFill>
                  <a:srgbClr val="003399"/>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800" b="0" cap="none" spc="0" dirty="0" err="1" smtClean="0">
                <a:ln w="0">
                  <a:solidFill>
                    <a:srgbClr val="003399"/>
                  </a:solidFill>
                </a:ln>
                <a:solidFill>
                  <a:srgbClr val="003399"/>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көбею</a:t>
            </a:r>
            <a:r>
              <a:rPr lang="ru-RU" sz="2800" b="0" cap="none" spc="0" dirty="0" smtClean="0">
                <a:ln w="0">
                  <a:solidFill>
                    <a:srgbClr val="003399"/>
                  </a:solidFill>
                </a:ln>
                <a:solidFill>
                  <a:srgbClr val="003399"/>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800" b="0" cap="none" spc="0" dirty="0" err="1" smtClean="0">
                <a:ln w="0">
                  <a:solidFill>
                    <a:srgbClr val="003399"/>
                  </a:solidFill>
                </a:ln>
                <a:solidFill>
                  <a:srgbClr val="003399"/>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және</a:t>
            </a:r>
            <a:r>
              <a:rPr lang="ru-RU" sz="2800" b="0" cap="none" spc="0" dirty="0" smtClean="0">
                <a:ln w="0">
                  <a:solidFill>
                    <a:srgbClr val="003399"/>
                  </a:solidFill>
                </a:ln>
                <a:solidFill>
                  <a:srgbClr val="003399"/>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800" b="0" cap="none" spc="0" dirty="0" err="1" smtClean="0">
                <a:ln w="0">
                  <a:solidFill>
                    <a:srgbClr val="003399"/>
                  </a:solidFill>
                </a:ln>
                <a:solidFill>
                  <a:srgbClr val="003399"/>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ағзалардың</a:t>
            </a:r>
            <a:r>
              <a:rPr lang="ru-RU" sz="2800" b="0" cap="none" spc="0" dirty="0" smtClean="0">
                <a:ln w="0">
                  <a:solidFill>
                    <a:srgbClr val="003399"/>
                  </a:solidFill>
                </a:ln>
                <a:solidFill>
                  <a:srgbClr val="003399"/>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800" b="0" cap="none" spc="0" dirty="0" err="1" smtClean="0">
                <a:ln w="0">
                  <a:solidFill>
                    <a:srgbClr val="003399"/>
                  </a:solidFill>
                </a:ln>
                <a:solidFill>
                  <a:srgbClr val="003399"/>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өсу</a:t>
            </a:r>
            <a:r>
              <a:rPr lang="ru-RU" sz="2800" b="0" cap="none" spc="0" dirty="0" smtClean="0">
                <a:ln w="0">
                  <a:solidFill>
                    <a:srgbClr val="003399"/>
                  </a:solidFill>
                </a:ln>
                <a:solidFill>
                  <a:srgbClr val="003399"/>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800" b="0" cap="none" spc="0" dirty="0" err="1" smtClean="0">
                <a:ln w="0">
                  <a:solidFill>
                    <a:srgbClr val="003399"/>
                  </a:solidFill>
                </a:ln>
                <a:solidFill>
                  <a:srgbClr val="003399"/>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негізіне</a:t>
            </a:r>
            <a:r>
              <a:rPr lang="ru-RU" sz="2800" b="0" cap="none" spc="0" dirty="0" smtClean="0">
                <a:ln w="0">
                  <a:solidFill>
                    <a:srgbClr val="003399"/>
                  </a:solidFill>
                </a:ln>
                <a:solidFill>
                  <a:srgbClr val="003399"/>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митоз </a:t>
            </a:r>
            <a:r>
              <a:rPr lang="ru-RU" sz="2800" b="0" cap="none" spc="0" dirty="0" err="1" smtClean="0">
                <a:ln w="0">
                  <a:solidFill>
                    <a:srgbClr val="003399"/>
                  </a:solidFill>
                </a:ln>
                <a:solidFill>
                  <a:srgbClr val="003399"/>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алынады</a:t>
            </a:r>
            <a:r>
              <a:rPr lang="ru-RU" sz="2800" b="0" cap="none" spc="0" dirty="0" smtClean="0">
                <a:ln w="0">
                  <a:solidFill>
                    <a:srgbClr val="003399"/>
                  </a:solidFill>
                </a:ln>
                <a:solidFill>
                  <a:srgbClr val="003399"/>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800" b="0" cap="none" spc="0" dirty="0" err="1" smtClean="0">
                <a:ln w="0">
                  <a:solidFill>
                    <a:srgbClr val="003399"/>
                  </a:solidFill>
                </a:ln>
                <a:solidFill>
                  <a:srgbClr val="003399"/>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Ағзалардың</a:t>
            </a:r>
            <a:r>
              <a:rPr lang="ru-RU" sz="2800" b="0" cap="none" spc="0" dirty="0" smtClean="0">
                <a:ln w="0">
                  <a:solidFill>
                    <a:srgbClr val="003399"/>
                  </a:solidFill>
                </a:ln>
                <a:solidFill>
                  <a:srgbClr val="003399"/>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800" b="0" cap="none" spc="0" dirty="0" err="1" smtClean="0">
                <a:ln w="0">
                  <a:solidFill>
                    <a:srgbClr val="003399"/>
                  </a:solidFill>
                </a:ln>
                <a:solidFill>
                  <a:srgbClr val="003399"/>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жынысты</a:t>
            </a:r>
            <a:r>
              <a:rPr lang="ru-RU" sz="2800" b="0" cap="none" spc="0" dirty="0" smtClean="0">
                <a:ln w="0">
                  <a:solidFill>
                    <a:srgbClr val="003399"/>
                  </a:solidFill>
                </a:ln>
                <a:solidFill>
                  <a:srgbClr val="003399"/>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800" b="0" cap="none" spc="0" dirty="0" err="1" smtClean="0">
                <a:ln w="0">
                  <a:solidFill>
                    <a:srgbClr val="003399"/>
                  </a:solidFill>
                </a:ln>
                <a:solidFill>
                  <a:srgbClr val="003399"/>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көбею</a:t>
            </a:r>
            <a:r>
              <a:rPr lang="ru-RU" sz="2800" b="0" cap="none" spc="0" dirty="0" smtClean="0">
                <a:ln w="0">
                  <a:solidFill>
                    <a:srgbClr val="003399"/>
                  </a:solidFill>
                </a:ln>
                <a:solidFill>
                  <a:srgbClr val="003399"/>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800" b="0" cap="none" spc="0" dirty="0" err="1" smtClean="0">
                <a:ln w="0">
                  <a:solidFill>
                    <a:srgbClr val="003399"/>
                  </a:solidFill>
                </a:ln>
                <a:solidFill>
                  <a:srgbClr val="003399"/>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негізінде</a:t>
            </a:r>
            <a:r>
              <a:rPr lang="ru-RU" sz="2800" b="0" cap="none" spc="0" dirty="0" smtClean="0">
                <a:ln w="0">
                  <a:solidFill>
                    <a:srgbClr val="003399"/>
                  </a:solidFill>
                </a:ln>
                <a:solidFill>
                  <a:srgbClr val="003399"/>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мейоз </a:t>
            </a:r>
            <a:r>
              <a:rPr lang="ru-RU" sz="2800" b="0" cap="none" spc="0" dirty="0" err="1" smtClean="0">
                <a:ln w="0">
                  <a:solidFill>
                    <a:srgbClr val="003399"/>
                  </a:solidFill>
                </a:ln>
                <a:solidFill>
                  <a:srgbClr val="003399"/>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жатыр</a:t>
            </a:r>
            <a:r>
              <a:rPr lang="ru-RU" sz="2800" b="0" cap="none" spc="0" dirty="0" smtClean="0">
                <a:ln w="0">
                  <a:solidFill>
                    <a:srgbClr val="003399"/>
                  </a:solidFill>
                </a:ln>
                <a:solidFill>
                  <a:srgbClr val="003399"/>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Митоз </a:t>
            </a:r>
            <a:r>
              <a:rPr lang="ru-RU" sz="2800" b="0" cap="none" spc="0" dirty="0" err="1" smtClean="0">
                <a:ln w="0">
                  <a:solidFill>
                    <a:srgbClr val="003399"/>
                  </a:solidFill>
                </a:ln>
                <a:solidFill>
                  <a:srgbClr val="003399"/>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бастапқы</a:t>
            </a:r>
            <a:r>
              <a:rPr lang="ru-RU" sz="2800" b="0" cap="none" spc="0" dirty="0" smtClean="0">
                <a:ln w="0">
                  <a:solidFill>
                    <a:srgbClr val="003399"/>
                  </a:solidFill>
                </a:ln>
                <a:solidFill>
                  <a:srgbClr val="003399"/>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800" b="0" cap="none" spc="0" dirty="0" err="1" smtClean="0">
                <a:ln w="0">
                  <a:solidFill>
                    <a:srgbClr val="003399"/>
                  </a:solidFill>
                </a:ln>
                <a:solidFill>
                  <a:srgbClr val="003399"/>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жасушадан</a:t>
            </a:r>
            <a:r>
              <a:rPr lang="ru-RU" sz="2800" b="0" cap="none" spc="0" dirty="0" smtClean="0">
                <a:ln w="0">
                  <a:solidFill>
                    <a:srgbClr val="003399"/>
                  </a:solidFill>
                </a:ln>
                <a:solidFill>
                  <a:srgbClr val="003399"/>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2 </a:t>
            </a:r>
            <a:r>
              <a:rPr lang="ru-RU" sz="2800" b="0" cap="none" spc="0" dirty="0" err="1" smtClean="0">
                <a:ln w="0">
                  <a:solidFill>
                    <a:srgbClr val="003399"/>
                  </a:solidFill>
                </a:ln>
                <a:solidFill>
                  <a:srgbClr val="003399"/>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жас</a:t>
            </a:r>
            <a:r>
              <a:rPr lang="ru-RU" sz="2800" b="0" cap="none" spc="0" dirty="0" smtClean="0">
                <a:ln w="0">
                  <a:solidFill>
                    <a:srgbClr val="003399"/>
                  </a:solidFill>
                </a:ln>
                <a:solidFill>
                  <a:srgbClr val="003399"/>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800" b="0" cap="none" spc="0" dirty="0" err="1" smtClean="0">
                <a:ln w="0">
                  <a:solidFill>
                    <a:srgbClr val="003399"/>
                  </a:solidFill>
                </a:ln>
                <a:solidFill>
                  <a:srgbClr val="003399"/>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жасуша</a:t>
            </a:r>
            <a:r>
              <a:rPr lang="ru-RU" sz="2800" b="0" cap="none" spc="0" dirty="0" smtClean="0">
                <a:ln w="0">
                  <a:solidFill>
                    <a:srgbClr val="003399"/>
                  </a:solidFill>
                </a:ln>
                <a:solidFill>
                  <a:srgbClr val="003399"/>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800" b="0" cap="none" spc="0" dirty="0" err="1" smtClean="0">
                <a:ln w="0">
                  <a:solidFill>
                    <a:srgbClr val="003399"/>
                  </a:solidFill>
                </a:ln>
                <a:solidFill>
                  <a:srgbClr val="003399"/>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түзіліп</a:t>
            </a:r>
            <a:r>
              <a:rPr lang="ru-RU" sz="2800" b="0" cap="none" spc="0" dirty="0" smtClean="0">
                <a:ln w="0">
                  <a:solidFill>
                    <a:srgbClr val="003399"/>
                  </a:solidFill>
                </a:ln>
                <a:solidFill>
                  <a:srgbClr val="003399"/>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800" b="0" cap="none" spc="0" dirty="0" err="1" smtClean="0">
                <a:ln w="0">
                  <a:solidFill>
                    <a:srgbClr val="003399"/>
                  </a:solidFill>
                </a:ln>
                <a:solidFill>
                  <a:srgbClr val="003399"/>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оларда</a:t>
            </a:r>
            <a:r>
              <a:rPr lang="ru-RU" sz="2800" b="0" cap="none" spc="0" dirty="0" smtClean="0">
                <a:ln w="0">
                  <a:solidFill>
                    <a:srgbClr val="003399"/>
                  </a:solidFill>
                </a:ln>
                <a:solidFill>
                  <a:srgbClr val="003399"/>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хромосома </a:t>
            </a:r>
            <a:r>
              <a:rPr lang="ru-RU" sz="2800" b="0" cap="none" spc="0" dirty="0" err="1" smtClean="0">
                <a:ln w="0">
                  <a:solidFill>
                    <a:srgbClr val="003399"/>
                  </a:solidFill>
                </a:ln>
                <a:solidFill>
                  <a:srgbClr val="003399"/>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жиынтығы</a:t>
            </a:r>
            <a:r>
              <a:rPr lang="ru-RU" sz="2800" b="0" cap="none" spc="0" dirty="0" smtClean="0">
                <a:ln w="0">
                  <a:solidFill>
                    <a:srgbClr val="003399"/>
                  </a:solidFill>
                </a:ln>
                <a:solidFill>
                  <a:srgbClr val="003399"/>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800" b="0" cap="none" spc="0" dirty="0" err="1" smtClean="0">
                <a:ln w="0">
                  <a:solidFill>
                    <a:srgbClr val="003399"/>
                  </a:solidFill>
                </a:ln>
                <a:solidFill>
                  <a:srgbClr val="003399"/>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өзгермейтін</a:t>
            </a:r>
            <a:r>
              <a:rPr lang="ru-RU" sz="2800" b="0" cap="none" spc="0" dirty="0" smtClean="0">
                <a:ln w="0">
                  <a:solidFill>
                    <a:srgbClr val="003399"/>
                  </a:solidFill>
                </a:ln>
                <a:solidFill>
                  <a:srgbClr val="003399"/>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800" b="0" cap="none" spc="0" dirty="0" err="1" smtClean="0">
                <a:ln w="0">
                  <a:solidFill>
                    <a:srgbClr val="003399"/>
                  </a:solidFill>
                </a:ln>
                <a:solidFill>
                  <a:srgbClr val="003399"/>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жасушаның</a:t>
            </a:r>
            <a:r>
              <a:rPr lang="ru-RU" sz="2800" b="0" cap="none" spc="0" dirty="0" smtClean="0">
                <a:ln w="0">
                  <a:solidFill>
                    <a:srgbClr val="003399"/>
                  </a:solidFill>
                </a:ln>
                <a:solidFill>
                  <a:srgbClr val="003399"/>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800" b="0" cap="none" spc="0" dirty="0" err="1" smtClean="0">
                <a:ln w="0">
                  <a:solidFill>
                    <a:srgbClr val="003399"/>
                  </a:solidFill>
                </a:ln>
                <a:solidFill>
                  <a:srgbClr val="003399"/>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бөліну</a:t>
            </a:r>
            <a:r>
              <a:rPr lang="ru-RU" sz="2800" b="0" cap="none" spc="0" dirty="0" smtClean="0">
                <a:ln w="0">
                  <a:solidFill>
                    <a:srgbClr val="003399"/>
                  </a:solidFill>
                </a:ln>
                <a:solidFill>
                  <a:srgbClr val="003399"/>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800" b="0" cap="none" spc="0" dirty="0" err="1" smtClean="0">
                <a:ln w="0">
                  <a:solidFill>
                    <a:srgbClr val="003399"/>
                  </a:solidFill>
                </a:ln>
                <a:solidFill>
                  <a:srgbClr val="003399"/>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тәсілі</a:t>
            </a:r>
            <a:r>
              <a:rPr lang="ru-RU" sz="2800" b="0" cap="none" spc="0" dirty="0" smtClean="0">
                <a:ln w="0">
                  <a:solidFill>
                    <a:srgbClr val="003399"/>
                  </a:solidFill>
                </a:ln>
                <a:solidFill>
                  <a:srgbClr val="003399"/>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800" b="0" cap="none" spc="0" dirty="0" err="1" smtClean="0">
                <a:ln w="0">
                  <a:solidFill>
                    <a:srgbClr val="003399"/>
                  </a:solidFill>
                </a:ln>
                <a:solidFill>
                  <a:srgbClr val="003399"/>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Егер</a:t>
            </a:r>
            <a:r>
              <a:rPr lang="ru-RU" sz="2800" b="0" cap="none" spc="0" dirty="0" smtClean="0">
                <a:ln w="0">
                  <a:solidFill>
                    <a:srgbClr val="003399"/>
                  </a:solidFill>
                </a:ln>
                <a:solidFill>
                  <a:srgbClr val="003399"/>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10 хромосома бар </a:t>
            </a:r>
            <a:r>
              <a:rPr lang="ru-RU" sz="2800" b="0" cap="none" spc="0" dirty="0" err="1" smtClean="0">
                <a:ln w="0">
                  <a:solidFill>
                    <a:srgbClr val="003399"/>
                  </a:solidFill>
                </a:ln>
                <a:solidFill>
                  <a:srgbClr val="003399"/>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жасуша</a:t>
            </a:r>
            <a:r>
              <a:rPr lang="ru-RU" sz="2800" b="0" cap="none" spc="0" dirty="0" smtClean="0">
                <a:ln w="0">
                  <a:solidFill>
                    <a:srgbClr val="003399"/>
                  </a:solidFill>
                </a:ln>
                <a:solidFill>
                  <a:srgbClr val="003399"/>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митоз </a:t>
            </a:r>
            <a:r>
              <a:rPr lang="ru-RU" sz="2800" b="0" cap="none" spc="0" dirty="0" err="1" smtClean="0">
                <a:ln w="0">
                  <a:solidFill>
                    <a:srgbClr val="003399"/>
                  </a:solidFill>
                </a:ln>
                <a:solidFill>
                  <a:srgbClr val="003399"/>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арқылы</a:t>
            </a:r>
            <a:r>
              <a:rPr lang="ru-RU" sz="2800" b="0" cap="none" spc="0" dirty="0" smtClean="0">
                <a:ln w="0">
                  <a:solidFill>
                    <a:srgbClr val="003399"/>
                  </a:solidFill>
                </a:ln>
                <a:solidFill>
                  <a:srgbClr val="003399"/>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800" b="0" cap="none" spc="0" dirty="0" err="1" smtClean="0">
                <a:ln w="0">
                  <a:solidFill>
                    <a:srgbClr val="003399"/>
                  </a:solidFill>
                </a:ln>
                <a:solidFill>
                  <a:srgbClr val="003399"/>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бөлінсе</a:t>
            </a:r>
            <a:r>
              <a:rPr lang="ru-RU" sz="2800" b="0" cap="none" spc="0" dirty="0" smtClean="0">
                <a:ln w="0">
                  <a:solidFill>
                    <a:srgbClr val="003399"/>
                  </a:solidFill>
                </a:ln>
                <a:solidFill>
                  <a:srgbClr val="003399"/>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осы </a:t>
            </a:r>
            <a:r>
              <a:rPr lang="ru-RU" sz="2800" b="0" cap="none" spc="0" dirty="0" err="1" smtClean="0">
                <a:ln w="0">
                  <a:solidFill>
                    <a:srgbClr val="003399"/>
                  </a:solidFill>
                </a:ln>
                <a:solidFill>
                  <a:srgbClr val="003399"/>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үдеріс</a:t>
            </a:r>
            <a:r>
              <a:rPr lang="ru-RU" sz="2800" b="0" cap="none" spc="0" dirty="0" smtClean="0">
                <a:ln w="0">
                  <a:solidFill>
                    <a:srgbClr val="003399"/>
                  </a:solidFill>
                </a:ln>
                <a:solidFill>
                  <a:srgbClr val="003399"/>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800" b="0" cap="none" spc="0" dirty="0" err="1" smtClean="0">
                <a:ln w="0">
                  <a:solidFill>
                    <a:srgbClr val="003399"/>
                  </a:solidFill>
                </a:ln>
                <a:solidFill>
                  <a:srgbClr val="003399"/>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нәтижиесінде</a:t>
            </a:r>
            <a:r>
              <a:rPr lang="ru-RU" sz="2800" b="0" cap="none" spc="0" dirty="0" smtClean="0">
                <a:ln w="0">
                  <a:solidFill>
                    <a:srgbClr val="003399"/>
                  </a:solidFill>
                </a:ln>
                <a:solidFill>
                  <a:srgbClr val="003399"/>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800" b="0" cap="none" spc="0" dirty="0" err="1" smtClean="0">
                <a:ln w="0">
                  <a:solidFill>
                    <a:srgbClr val="003399"/>
                  </a:solidFill>
                </a:ln>
                <a:solidFill>
                  <a:srgbClr val="003399"/>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әрқайсында</a:t>
            </a:r>
            <a:r>
              <a:rPr lang="ru-RU" sz="2800" b="0" cap="none" spc="0" dirty="0" smtClean="0">
                <a:ln w="0">
                  <a:solidFill>
                    <a:srgbClr val="003399"/>
                  </a:solidFill>
                </a:ln>
                <a:solidFill>
                  <a:srgbClr val="003399"/>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10 </a:t>
            </a:r>
            <a:r>
              <a:rPr lang="ru-RU" sz="2800" b="0" cap="none" spc="0" dirty="0" err="1" smtClean="0">
                <a:ln w="0">
                  <a:solidFill>
                    <a:srgbClr val="003399"/>
                  </a:solidFill>
                </a:ln>
                <a:solidFill>
                  <a:srgbClr val="003399"/>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хромосомасы</a:t>
            </a:r>
            <a:r>
              <a:rPr lang="ru-RU" sz="2800" b="0" cap="none" spc="0" dirty="0" smtClean="0">
                <a:ln w="0">
                  <a:solidFill>
                    <a:srgbClr val="003399"/>
                  </a:solidFill>
                </a:ln>
                <a:solidFill>
                  <a:srgbClr val="003399"/>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бар 2 </a:t>
            </a:r>
            <a:r>
              <a:rPr lang="ru-RU" sz="2800" b="0" cap="none" spc="0" dirty="0" err="1" smtClean="0">
                <a:ln w="0">
                  <a:solidFill>
                    <a:srgbClr val="003399"/>
                  </a:solidFill>
                </a:ln>
                <a:solidFill>
                  <a:srgbClr val="003399"/>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жас</a:t>
            </a:r>
            <a:r>
              <a:rPr lang="ru-RU" sz="2800" b="0" cap="none" spc="0" dirty="0" smtClean="0">
                <a:ln w="0">
                  <a:solidFill>
                    <a:srgbClr val="003399"/>
                  </a:solidFill>
                </a:ln>
                <a:solidFill>
                  <a:srgbClr val="003399"/>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800" b="0" cap="none" spc="0" dirty="0" err="1" smtClean="0">
                <a:ln w="0">
                  <a:solidFill>
                    <a:srgbClr val="003399"/>
                  </a:solidFill>
                </a:ln>
                <a:solidFill>
                  <a:srgbClr val="003399"/>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жасуша</a:t>
            </a:r>
            <a:r>
              <a:rPr lang="ru-RU" sz="2800" b="0" cap="none" spc="0" dirty="0" smtClean="0">
                <a:ln w="0">
                  <a:solidFill>
                    <a:srgbClr val="003399"/>
                  </a:solidFill>
                </a:ln>
                <a:solidFill>
                  <a:srgbClr val="003399"/>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800" b="0" cap="none" spc="0" dirty="0" err="1" smtClean="0">
                <a:ln w="0">
                  <a:solidFill>
                    <a:srgbClr val="003399"/>
                  </a:solidFill>
                </a:ln>
                <a:solidFill>
                  <a:srgbClr val="003399"/>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түзіледі</a:t>
            </a:r>
            <a:r>
              <a:rPr lang="ru-RU" sz="2800" b="0" cap="none" spc="0" dirty="0" smtClean="0">
                <a:ln w="0">
                  <a:solidFill>
                    <a:srgbClr val="003399"/>
                  </a:solidFill>
                </a:ln>
                <a:solidFill>
                  <a:srgbClr val="003399"/>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800" b="0" cap="none" spc="0" dirty="0" err="1" smtClean="0">
                <a:ln w="0">
                  <a:solidFill>
                    <a:srgbClr val="003399"/>
                  </a:solidFill>
                </a:ln>
                <a:solidFill>
                  <a:srgbClr val="003399"/>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Өсу</a:t>
            </a:r>
            <a:r>
              <a:rPr lang="ru-RU" sz="2800" b="0" cap="none" spc="0" dirty="0" smtClean="0">
                <a:ln w="0">
                  <a:solidFill>
                    <a:srgbClr val="003399"/>
                  </a:solidFill>
                </a:ln>
                <a:solidFill>
                  <a:srgbClr val="003399"/>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800" b="0" cap="none" spc="0" dirty="0" err="1" smtClean="0">
                <a:ln w="0">
                  <a:solidFill>
                    <a:srgbClr val="003399"/>
                  </a:solidFill>
                </a:ln>
                <a:solidFill>
                  <a:srgbClr val="003399"/>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кезінде</a:t>
            </a:r>
            <a:r>
              <a:rPr lang="ru-RU" sz="2800" b="0" cap="none" spc="0" dirty="0" smtClean="0">
                <a:ln w="0">
                  <a:solidFill>
                    <a:srgbClr val="003399"/>
                  </a:solidFill>
                </a:ln>
                <a:solidFill>
                  <a:srgbClr val="003399"/>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800" b="0" cap="none" spc="0" dirty="0" err="1" smtClean="0">
                <a:ln w="0">
                  <a:solidFill>
                    <a:srgbClr val="003399"/>
                  </a:solidFill>
                </a:ln>
                <a:solidFill>
                  <a:srgbClr val="003399"/>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өсімдік</a:t>
            </a:r>
            <a:r>
              <a:rPr lang="ru-RU" sz="2800" b="0" cap="none" spc="0" dirty="0" smtClean="0">
                <a:ln w="0">
                  <a:solidFill>
                    <a:srgbClr val="003399"/>
                  </a:solidFill>
                </a:ln>
                <a:solidFill>
                  <a:srgbClr val="003399"/>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800" b="0" cap="none" spc="0" dirty="0" err="1" smtClean="0">
                <a:ln w="0">
                  <a:solidFill>
                    <a:srgbClr val="003399"/>
                  </a:solidFill>
                </a:ln>
                <a:solidFill>
                  <a:srgbClr val="003399"/>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және</a:t>
            </a:r>
            <a:r>
              <a:rPr lang="ru-RU" sz="2800" b="0" cap="none" spc="0" dirty="0" smtClean="0">
                <a:ln w="0">
                  <a:solidFill>
                    <a:srgbClr val="003399"/>
                  </a:solidFill>
                </a:ln>
                <a:solidFill>
                  <a:srgbClr val="003399"/>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800" b="0" cap="none" spc="0" dirty="0" err="1" smtClean="0">
                <a:ln w="0">
                  <a:solidFill>
                    <a:srgbClr val="003399"/>
                  </a:solidFill>
                </a:ln>
                <a:solidFill>
                  <a:srgbClr val="003399"/>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жануарлардың</a:t>
            </a:r>
            <a:r>
              <a:rPr lang="ru-RU" sz="2800" b="0" cap="none" spc="0" dirty="0" smtClean="0">
                <a:ln w="0">
                  <a:solidFill>
                    <a:srgbClr val="003399"/>
                  </a:solidFill>
                </a:ln>
                <a:solidFill>
                  <a:srgbClr val="003399"/>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800" b="0" cap="none" spc="0" dirty="0" err="1" smtClean="0">
                <a:ln w="0">
                  <a:solidFill>
                    <a:srgbClr val="003399"/>
                  </a:solidFill>
                </a:ln>
                <a:solidFill>
                  <a:srgbClr val="003399"/>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барлық</a:t>
            </a:r>
            <a:r>
              <a:rPr lang="ru-RU" sz="2800" b="0" cap="none" spc="0" dirty="0" smtClean="0">
                <a:ln w="0">
                  <a:solidFill>
                    <a:srgbClr val="003399"/>
                  </a:solidFill>
                </a:ln>
                <a:solidFill>
                  <a:srgbClr val="003399"/>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800" b="0" cap="none" spc="0" dirty="0" err="1" smtClean="0">
                <a:ln w="0">
                  <a:solidFill>
                    <a:srgbClr val="003399"/>
                  </a:solidFill>
                </a:ln>
                <a:solidFill>
                  <a:srgbClr val="003399"/>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жасушалары</a:t>
            </a:r>
            <a:r>
              <a:rPr lang="ru-RU" sz="2800" b="0" cap="none" spc="0" dirty="0" smtClean="0">
                <a:ln w="0">
                  <a:solidFill>
                    <a:srgbClr val="003399"/>
                  </a:solidFill>
                </a:ln>
                <a:solidFill>
                  <a:srgbClr val="003399"/>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да митоз </a:t>
            </a:r>
            <a:r>
              <a:rPr lang="ru-RU" sz="2800" b="0" cap="none" spc="0" dirty="0" err="1" smtClean="0">
                <a:ln w="0">
                  <a:solidFill>
                    <a:srgbClr val="003399"/>
                  </a:solidFill>
                </a:ln>
                <a:solidFill>
                  <a:srgbClr val="003399"/>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арқылы</a:t>
            </a:r>
            <a:r>
              <a:rPr lang="ru-RU" sz="2800" b="0" cap="none" spc="0" dirty="0" smtClean="0">
                <a:ln w="0">
                  <a:solidFill>
                    <a:srgbClr val="003399"/>
                  </a:solidFill>
                </a:ln>
                <a:solidFill>
                  <a:srgbClr val="003399"/>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800" b="0" cap="none" spc="0" dirty="0" err="1" smtClean="0">
                <a:ln w="0">
                  <a:solidFill>
                    <a:srgbClr val="003399"/>
                  </a:solidFill>
                </a:ln>
                <a:solidFill>
                  <a:srgbClr val="003399"/>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көбейеді</a:t>
            </a:r>
            <a:r>
              <a:rPr lang="ru-RU" sz="2800" b="0" cap="none" spc="0" dirty="0" smtClean="0">
                <a:ln w="0">
                  <a:solidFill>
                    <a:srgbClr val="003399"/>
                  </a:solidFill>
                </a:ln>
                <a:solidFill>
                  <a:srgbClr val="003399"/>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endParaRPr lang="ru-RU" sz="2800" b="0" cap="none" spc="0" dirty="0">
              <a:ln w="0">
                <a:solidFill>
                  <a:srgbClr val="003399"/>
                </a:solidFill>
              </a:ln>
              <a:solidFill>
                <a:srgbClr val="003399"/>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rotWithShape="1">
          <a:blip r:embed="rId2">
            <a:extLst>
              <a:ext uri="{28A0092B-C50C-407E-A947-70E740481C1C}">
                <a14:useLocalDpi xmlns:a14="http://schemas.microsoft.com/office/drawing/2010/main" val="0"/>
              </a:ext>
            </a:extLst>
          </a:blip>
          <a:srcRect l="910" t="3083" r="1955" b="3984"/>
          <a:stretch/>
        </p:blipFill>
        <p:spPr>
          <a:xfrm>
            <a:off x="1479884" y="3705726"/>
            <a:ext cx="9011653" cy="2478506"/>
          </a:xfrm>
          <a:prstGeom prst="rect">
            <a:avLst/>
          </a:prstGeom>
          <a:ln>
            <a:noFill/>
          </a:ln>
          <a:effectLst>
            <a:softEdge rad="112500"/>
          </a:effectLst>
        </p:spPr>
      </p:pic>
      <p:sp>
        <p:nvSpPr>
          <p:cNvPr id="4" name="Прямоугольник 3"/>
          <p:cNvSpPr/>
          <p:nvPr/>
        </p:nvSpPr>
        <p:spPr>
          <a:xfrm>
            <a:off x="1576137" y="3833083"/>
            <a:ext cx="1118937" cy="30578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Прямоугольник 6"/>
          <p:cNvSpPr/>
          <p:nvPr/>
        </p:nvSpPr>
        <p:spPr>
          <a:xfrm>
            <a:off x="3765884" y="5197642"/>
            <a:ext cx="998621" cy="30079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Прямоугольник 7"/>
          <p:cNvSpPr/>
          <p:nvPr/>
        </p:nvSpPr>
        <p:spPr>
          <a:xfrm>
            <a:off x="6232358" y="3841789"/>
            <a:ext cx="854242" cy="29707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Прямоугольник 8"/>
          <p:cNvSpPr/>
          <p:nvPr/>
        </p:nvSpPr>
        <p:spPr>
          <a:xfrm>
            <a:off x="8085221" y="5690937"/>
            <a:ext cx="1143000" cy="3248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1110832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DBF8F9"/>
        </a:solidFill>
        <a:effectLst/>
      </p:bgPr>
    </p:bg>
    <p:spTree>
      <p:nvGrpSpPr>
        <p:cNvPr id="1" name=""/>
        <p:cNvGrpSpPr/>
        <p:nvPr/>
      </p:nvGrpSpPr>
      <p:grpSpPr>
        <a:xfrm>
          <a:off x="0" y="0"/>
          <a:ext cx="0" cy="0"/>
          <a:chOff x="0" y="0"/>
          <a:chExt cx="0" cy="0"/>
        </a:xfrm>
      </p:grpSpPr>
      <p:sp>
        <p:nvSpPr>
          <p:cNvPr id="4" name="Прямоугольник 3"/>
          <p:cNvSpPr/>
          <p:nvPr/>
        </p:nvSpPr>
        <p:spPr>
          <a:xfrm>
            <a:off x="368300" y="392608"/>
            <a:ext cx="6429542" cy="6494085"/>
          </a:xfrm>
          <a:prstGeom prst="rect">
            <a:avLst/>
          </a:prstGeom>
          <a:noFill/>
        </p:spPr>
        <p:txBody>
          <a:bodyPr wrap="square" lIns="91440" tIns="45720" rIns="91440" bIns="45720">
            <a:spAutoFit/>
          </a:bodyPr>
          <a:lstStyle/>
          <a:p>
            <a:pPr algn="ctr"/>
            <a:r>
              <a:rPr lang="kk-KZ" sz="3200" b="1" dirty="0" smtClean="0">
                <a:ln w="0">
                  <a:solidFill>
                    <a:srgbClr val="9900CC"/>
                  </a:solidFill>
                </a:ln>
                <a:solidFill>
                  <a:srgbClr val="CC3399"/>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Мейоз- жас жасушада хромосома жиыны 2 есе азаятын, жасушаның бөліну тәсілі. Яғни бастапқы бір жасушадан хромосома жиыны 2 есе аз 4 жасуша түзіледі. Мейоз- жыныс жасушаларының – гаметалардың түзілу тәсілі. 10 хромосомасы бар жасуша мейоз жолымен бөлінсе, осы үдеріс нәтижиесінде әрқайсында 5 хромосомасы бар 4 жас жасуша түзіледі. </a:t>
            </a:r>
            <a:endParaRPr lang="ru-RU" sz="3200" b="1" dirty="0">
              <a:ln w="0">
                <a:solidFill>
                  <a:srgbClr val="9900CC"/>
                </a:solidFill>
              </a:ln>
              <a:solidFill>
                <a:srgbClr val="CC3399"/>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5" name="Рамка 4"/>
          <p:cNvSpPr/>
          <p:nvPr/>
        </p:nvSpPr>
        <p:spPr>
          <a:xfrm>
            <a:off x="0" y="0"/>
            <a:ext cx="12192000" cy="6858000"/>
          </a:xfrm>
          <a:prstGeom prst="frame">
            <a:avLst>
              <a:gd name="adj1" fmla="val 4352"/>
            </a:avLst>
          </a:prstGeom>
          <a:solidFill>
            <a:srgbClr val="CC3399"/>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ru-RU">
              <a:solidFill>
                <a:schemeClr val="accent1">
                  <a:lumMod val="75000"/>
                </a:schemeClr>
              </a:solidFill>
            </a:endParaRPr>
          </a:p>
        </p:txBody>
      </p:sp>
      <p:sp>
        <p:nvSpPr>
          <p:cNvPr id="14" name="Прямоугольник 13"/>
          <p:cNvSpPr/>
          <p:nvPr/>
        </p:nvSpPr>
        <p:spPr>
          <a:xfrm rot="20401741">
            <a:off x="7804686" y="4929835"/>
            <a:ext cx="1612900" cy="26501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2" name="Рисунок 1"/>
          <p:cNvPicPr>
            <a:picLocks noChangeAspect="1"/>
          </p:cNvPicPr>
          <p:nvPr/>
        </p:nvPicPr>
        <p:blipFill rotWithShape="1">
          <a:blip r:embed="rId2" cstate="print">
            <a:extLst>
              <a:ext uri="{28A0092B-C50C-407E-A947-70E740481C1C}">
                <a14:useLocalDpi xmlns:a14="http://schemas.microsoft.com/office/drawing/2010/main" val="0"/>
              </a:ext>
            </a:extLst>
          </a:blip>
          <a:srcRect r="50000"/>
          <a:stretch/>
        </p:blipFill>
        <p:spPr>
          <a:xfrm>
            <a:off x="6797842" y="392608"/>
            <a:ext cx="4920916" cy="5719957"/>
          </a:xfrm>
          <a:prstGeom prst="rect">
            <a:avLst/>
          </a:prstGeom>
          <a:ln>
            <a:noFill/>
          </a:ln>
          <a:effectLst>
            <a:softEdge rad="112500"/>
          </a:effectLst>
        </p:spPr>
      </p:pic>
    </p:spTree>
    <p:extLst>
      <p:ext uri="{BB962C8B-B14F-4D97-AF65-F5344CB8AC3E}">
        <p14:creationId xmlns:p14="http://schemas.microsoft.com/office/powerpoint/2010/main" val="36860464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5D7391"/>
        </a:solidFill>
        <a:effectLst/>
      </p:bgPr>
    </p:bg>
    <p:spTree>
      <p:nvGrpSpPr>
        <p:cNvPr id="1" name=""/>
        <p:cNvGrpSpPr/>
        <p:nvPr/>
      </p:nvGrpSpPr>
      <p:grpSpPr>
        <a:xfrm>
          <a:off x="0" y="0"/>
          <a:ext cx="0" cy="0"/>
          <a:chOff x="0" y="0"/>
          <a:chExt cx="0" cy="0"/>
        </a:xfrm>
      </p:grpSpPr>
      <p:sp>
        <p:nvSpPr>
          <p:cNvPr id="5" name="Рамка 4"/>
          <p:cNvSpPr/>
          <p:nvPr/>
        </p:nvSpPr>
        <p:spPr>
          <a:xfrm>
            <a:off x="0" y="0"/>
            <a:ext cx="12192000" cy="6858000"/>
          </a:xfrm>
          <a:prstGeom prst="frame">
            <a:avLst>
              <a:gd name="adj1" fmla="val 3241"/>
            </a:avLst>
          </a:prstGeom>
          <a:solidFill>
            <a:srgbClr val="0033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6" name="Прямоугольник 5"/>
          <p:cNvSpPr/>
          <p:nvPr/>
        </p:nvSpPr>
        <p:spPr>
          <a:xfrm>
            <a:off x="190499" y="366623"/>
            <a:ext cx="11732796" cy="2677656"/>
          </a:xfrm>
          <a:prstGeom prst="rect">
            <a:avLst/>
          </a:prstGeom>
          <a:noFill/>
        </p:spPr>
        <p:txBody>
          <a:bodyPr wrap="square" lIns="91440" tIns="45720" rIns="91440" bIns="45720">
            <a:spAutoFit/>
          </a:bodyPr>
          <a:lstStyle/>
          <a:p>
            <a:pPr algn="ctr"/>
            <a:r>
              <a:rPr lang="ru-RU" sz="2800" b="0" cap="none" spc="0" dirty="0" err="1" smtClean="0">
                <a:ln w="0">
                  <a:solidFill>
                    <a:srgbClr val="FFC000"/>
                  </a:solidFill>
                </a:ln>
                <a:solidFill>
                  <a:srgbClr val="FFFF00"/>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Ағзалардың</a:t>
            </a:r>
            <a:r>
              <a:rPr lang="ru-RU" sz="2800" b="0" cap="none" spc="0" dirty="0" smtClean="0">
                <a:ln w="0">
                  <a:solidFill>
                    <a:srgbClr val="FFC000"/>
                  </a:solidFill>
                </a:ln>
                <a:solidFill>
                  <a:srgbClr val="FFFF00"/>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800" b="0" cap="none" spc="0" dirty="0" err="1" smtClean="0">
                <a:ln w="0">
                  <a:solidFill>
                    <a:srgbClr val="FFC000"/>
                  </a:solidFill>
                </a:ln>
                <a:solidFill>
                  <a:srgbClr val="FFFF00"/>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көбею</a:t>
            </a:r>
            <a:r>
              <a:rPr lang="ru-RU" sz="2800" b="0" cap="none" spc="0" dirty="0" smtClean="0">
                <a:ln w="0">
                  <a:solidFill>
                    <a:srgbClr val="FFC000"/>
                  </a:solidFill>
                </a:ln>
                <a:solidFill>
                  <a:srgbClr val="FFFF00"/>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800" b="0" cap="none" spc="0" dirty="0" err="1" smtClean="0">
                <a:ln w="0">
                  <a:solidFill>
                    <a:srgbClr val="FFC000"/>
                  </a:solidFill>
                </a:ln>
                <a:solidFill>
                  <a:srgbClr val="FFFF00"/>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типтері</a:t>
            </a:r>
            <a:endParaRPr lang="ru-RU" sz="2800" b="0" cap="none" spc="0" dirty="0" smtClean="0">
              <a:ln w="0">
                <a:solidFill>
                  <a:srgbClr val="FFC000"/>
                </a:solidFill>
              </a:ln>
              <a:solidFill>
                <a:srgbClr val="FFFF00"/>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a:p>
            <a:pPr algn="ctr"/>
            <a:r>
              <a:rPr lang="kk-KZ" sz="2800" dirty="0" smtClean="0">
                <a:ln w="0">
                  <a:solidFill>
                    <a:srgbClr val="FFC000"/>
                  </a:solidFill>
                </a:ln>
                <a:solidFill>
                  <a:srgbClr val="FFFF00"/>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Эукариоттарға көбею үшін жыныстық үдеріс тән: жаңа дара екі жыныс жасушасы – гаметалық, яғни аналық жұмыртқа жасушасы мен аталық сперматозоид қосылу нәтижиесінде түзіледі. Өсімдіктерде спермий түзіледі. Гаметалардың осылай қосылуын </a:t>
            </a:r>
            <a:r>
              <a:rPr lang="kk-KZ" sz="2800" dirty="0" smtClean="0">
                <a:ln w="0">
                  <a:solidFill>
                    <a:schemeClr val="bg1"/>
                  </a:solidFill>
                </a:ln>
                <a:solidFill>
                  <a:schemeClr val="bg1"/>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ұрықтану</a:t>
            </a:r>
            <a:r>
              <a:rPr lang="kk-KZ" sz="2800" dirty="0" smtClean="0">
                <a:ln w="0">
                  <a:solidFill>
                    <a:srgbClr val="FFC000"/>
                  </a:solidFill>
                </a:ln>
                <a:solidFill>
                  <a:srgbClr val="FFFF00"/>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деп аталады. Нәтижиесінде зигота – ұрықтанған жұмыртқа жасушасы түзіледі.  </a:t>
            </a:r>
            <a:endParaRPr lang="ru-RU" sz="2800" b="0" cap="none" spc="0" dirty="0">
              <a:ln w="0">
                <a:solidFill>
                  <a:srgbClr val="FFC000"/>
                </a:solidFill>
              </a:ln>
              <a:solidFill>
                <a:srgbClr val="FFFF00"/>
              </a:solidFill>
              <a:effectLst>
                <a:glow rad="63500">
                  <a:schemeClr val="accent2">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7" name="Прямоугольник 6"/>
          <p:cNvSpPr/>
          <p:nvPr/>
        </p:nvSpPr>
        <p:spPr>
          <a:xfrm>
            <a:off x="3765884" y="5197642"/>
            <a:ext cx="998621" cy="30079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Прямоугольник 7"/>
          <p:cNvSpPr/>
          <p:nvPr/>
        </p:nvSpPr>
        <p:spPr>
          <a:xfrm>
            <a:off x="6232358" y="3841789"/>
            <a:ext cx="854242" cy="29707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Прямоугольник 8"/>
          <p:cNvSpPr/>
          <p:nvPr/>
        </p:nvSpPr>
        <p:spPr>
          <a:xfrm>
            <a:off x="8085221" y="5690937"/>
            <a:ext cx="1143000" cy="3248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2" name="Рисунок 1"/>
          <p:cNvPicPr>
            <a:picLocks noChangeAspect="1"/>
          </p:cNvPicPr>
          <p:nvPr/>
        </p:nvPicPr>
        <p:blipFill rotWithShape="1">
          <a:blip r:embed="rId2">
            <a:extLst>
              <a:ext uri="{28A0092B-C50C-407E-A947-70E740481C1C}">
                <a14:useLocalDpi xmlns:a14="http://schemas.microsoft.com/office/drawing/2010/main" val="0"/>
              </a:ext>
            </a:extLst>
          </a:blip>
          <a:srcRect t="13249" b="13142"/>
          <a:stretch/>
        </p:blipFill>
        <p:spPr>
          <a:xfrm>
            <a:off x="1195663" y="3097384"/>
            <a:ext cx="10073390" cy="3311551"/>
          </a:xfrm>
          <a:prstGeom prst="rect">
            <a:avLst/>
          </a:prstGeom>
          <a:ln>
            <a:noFill/>
          </a:ln>
          <a:effectLst>
            <a:softEdge rad="112500"/>
          </a:effectLst>
        </p:spPr>
      </p:pic>
      <p:sp>
        <p:nvSpPr>
          <p:cNvPr id="10" name="Прямоугольник 9"/>
          <p:cNvSpPr/>
          <p:nvPr/>
        </p:nvSpPr>
        <p:spPr>
          <a:xfrm>
            <a:off x="1687416" y="3094738"/>
            <a:ext cx="2976963" cy="400110"/>
          </a:xfrm>
          <a:prstGeom prst="rect">
            <a:avLst/>
          </a:prstGeom>
          <a:noFill/>
        </p:spPr>
        <p:txBody>
          <a:bodyPr wrap="square" lIns="91440" tIns="45720" rIns="91440" bIns="45720">
            <a:spAutoFit/>
          </a:bodyPr>
          <a:lstStyle/>
          <a:p>
            <a:pPr algn="ctr"/>
            <a:r>
              <a:rPr lang="ru-RU" sz="2000" b="1" cap="none" spc="0" dirty="0" err="1" smtClean="0">
                <a:ln w="0"/>
                <a:solidFill>
                  <a:schemeClr val="bg1"/>
                </a:solidFill>
                <a:effectLst>
                  <a:outerShdw blurRad="38100" dist="19050" dir="2700000" algn="tl" rotWithShape="0">
                    <a:schemeClr val="dk1">
                      <a:alpha val="40000"/>
                    </a:schemeClr>
                  </a:outerShdw>
                </a:effectLst>
              </a:rPr>
              <a:t>Жұмыртқа</a:t>
            </a:r>
            <a:r>
              <a:rPr lang="ru-RU" sz="2000" b="1" cap="none" spc="0" dirty="0" smtClean="0">
                <a:ln w="0"/>
                <a:solidFill>
                  <a:schemeClr val="bg1"/>
                </a:solidFill>
                <a:effectLst>
                  <a:outerShdw blurRad="38100" dist="19050" dir="2700000" algn="tl" rotWithShape="0">
                    <a:schemeClr val="dk1">
                      <a:alpha val="40000"/>
                    </a:schemeClr>
                  </a:outerShdw>
                </a:effectLst>
              </a:rPr>
              <a:t> </a:t>
            </a:r>
            <a:r>
              <a:rPr lang="ru-RU" sz="2000" b="1" cap="none" spc="0" dirty="0" err="1" smtClean="0">
                <a:ln w="0"/>
                <a:solidFill>
                  <a:schemeClr val="bg1"/>
                </a:solidFill>
                <a:effectLst>
                  <a:outerShdw blurRad="38100" dist="19050" dir="2700000" algn="tl" rotWithShape="0">
                    <a:schemeClr val="dk1">
                      <a:alpha val="40000"/>
                    </a:schemeClr>
                  </a:outerShdw>
                </a:effectLst>
              </a:rPr>
              <a:t>жасушасы</a:t>
            </a:r>
            <a:endParaRPr lang="ru-RU" sz="2000" b="1" cap="none" spc="0" dirty="0">
              <a:ln w="0"/>
              <a:solidFill>
                <a:schemeClr val="bg1"/>
              </a:solidFill>
              <a:effectLst>
                <a:outerShdw blurRad="38100" dist="19050" dir="2700000" algn="tl" rotWithShape="0">
                  <a:schemeClr val="dk1">
                    <a:alpha val="40000"/>
                  </a:schemeClr>
                </a:outerShdw>
              </a:effectLst>
            </a:endParaRPr>
          </a:p>
        </p:txBody>
      </p:sp>
      <p:sp>
        <p:nvSpPr>
          <p:cNvPr id="11" name="Прямоугольник 10"/>
          <p:cNvSpPr/>
          <p:nvPr/>
        </p:nvSpPr>
        <p:spPr>
          <a:xfrm>
            <a:off x="4371560" y="3142646"/>
            <a:ext cx="2976963" cy="400110"/>
          </a:xfrm>
          <a:prstGeom prst="rect">
            <a:avLst/>
          </a:prstGeom>
          <a:noFill/>
        </p:spPr>
        <p:txBody>
          <a:bodyPr wrap="square" lIns="91440" tIns="45720" rIns="91440" bIns="45720">
            <a:spAutoFit/>
          </a:bodyPr>
          <a:lstStyle/>
          <a:p>
            <a:pPr algn="ctr"/>
            <a:r>
              <a:rPr lang="ru-RU" sz="2000" b="1" cap="none" spc="0" dirty="0" smtClean="0">
                <a:ln w="0"/>
                <a:solidFill>
                  <a:schemeClr val="bg1"/>
                </a:solidFill>
                <a:effectLst>
                  <a:outerShdw blurRad="38100" dist="19050" dir="2700000" algn="tl" rotWithShape="0">
                    <a:schemeClr val="dk1">
                      <a:alpha val="40000"/>
                    </a:schemeClr>
                  </a:outerShdw>
                </a:effectLst>
              </a:rPr>
              <a:t>Сперматозоид</a:t>
            </a:r>
            <a:endParaRPr lang="ru-RU" sz="2000" b="1" cap="none" spc="0" dirty="0">
              <a:ln w="0"/>
              <a:solidFill>
                <a:schemeClr val="bg1"/>
              </a:solidFill>
              <a:effectLst>
                <a:outerShdw blurRad="38100" dist="19050" dir="2700000" algn="tl" rotWithShape="0">
                  <a:schemeClr val="dk1">
                    <a:alpha val="40000"/>
                  </a:schemeClr>
                </a:outerShdw>
              </a:effectLst>
            </a:endParaRPr>
          </a:p>
        </p:txBody>
      </p:sp>
      <p:sp>
        <p:nvSpPr>
          <p:cNvPr id="13" name="Прямоугольник 12"/>
          <p:cNvSpPr/>
          <p:nvPr/>
        </p:nvSpPr>
        <p:spPr>
          <a:xfrm>
            <a:off x="7840276" y="3060573"/>
            <a:ext cx="2976963" cy="400110"/>
          </a:xfrm>
          <a:prstGeom prst="rect">
            <a:avLst/>
          </a:prstGeom>
          <a:noFill/>
        </p:spPr>
        <p:txBody>
          <a:bodyPr wrap="square" lIns="91440" tIns="45720" rIns="91440" bIns="45720">
            <a:spAutoFit/>
          </a:bodyPr>
          <a:lstStyle/>
          <a:p>
            <a:pPr algn="ctr"/>
            <a:r>
              <a:rPr lang="kk-KZ" sz="2000" b="1" dirty="0" smtClean="0">
                <a:ln w="0"/>
                <a:solidFill>
                  <a:schemeClr val="bg1"/>
                </a:solidFill>
                <a:effectLst>
                  <a:outerShdw blurRad="38100" dist="19050" dir="2700000" algn="tl" rotWithShape="0">
                    <a:schemeClr val="dk1">
                      <a:alpha val="40000"/>
                    </a:schemeClr>
                  </a:outerShdw>
                </a:effectLst>
              </a:rPr>
              <a:t>Зигота</a:t>
            </a:r>
            <a:endParaRPr lang="ru-RU" sz="2000" b="1" cap="none" spc="0" dirty="0">
              <a:ln w="0"/>
              <a:solidFill>
                <a:schemeClr val="bg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574998267"/>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1448</TotalTime>
  <Words>585</Words>
  <Application>Microsoft Office PowerPoint</Application>
  <PresentationFormat>Произвольный</PresentationFormat>
  <Paragraphs>30</Paragraphs>
  <Slides>11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11</vt:i4>
      </vt:variant>
    </vt:vector>
  </HeadingPairs>
  <TitlesOfParts>
    <vt:vector size="12" baseType="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dc:creator>
  <cp:lastModifiedBy>rs354</cp:lastModifiedBy>
  <cp:revision>96</cp:revision>
  <dcterms:created xsi:type="dcterms:W3CDTF">2020-03-29T11:08:43Z</dcterms:created>
  <dcterms:modified xsi:type="dcterms:W3CDTF">2020-04-19T20:11:36Z</dcterms:modified>
</cp:coreProperties>
</file>