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8" r:id="rId2"/>
    <p:sldId id="276" r:id="rId3"/>
    <p:sldId id="275" r:id="rId4"/>
    <p:sldId id="274" r:id="rId5"/>
    <p:sldId id="277" r:id="rId6"/>
    <p:sldId id="268" r:id="rId7"/>
    <p:sldId id="269" r:id="rId8"/>
    <p:sldId id="257" r:id="rId9"/>
    <p:sldId id="258" r:id="rId10"/>
    <p:sldId id="273" r:id="rId11"/>
    <p:sldId id="259" r:id="rId12"/>
    <p:sldId id="261" r:id="rId13"/>
    <p:sldId id="264" r:id="rId14"/>
    <p:sldId id="265" r:id="rId15"/>
    <p:sldId id="266" r:id="rId16"/>
    <p:sldId id="263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15.02.2018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71451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827584" y="548680"/>
            <a:ext cx="72008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96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96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9600" i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286000" y="310583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395536" y="250777"/>
            <a:ext cx="8208912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   </a:t>
            </a:r>
            <a:r>
              <a:rPr kumimoji="0" lang="ru-RU" sz="7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Цель</a:t>
            </a:r>
            <a:r>
              <a:rPr kumimoji="0" lang="ru-RU" sz="7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урока:</a:t>
            </a:r>
            <a:endParaRPr kumimoji="0" lang="ru-RU" sz="8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17" name="Rectangle 1"/>
          <p:cNvSpPr>
            <a:spLocks noChangeArrowheads="1"/>
          </p:cNvSpPr>
          <p:nvPr/>
        </p:nvSpPr>
        <p:spPr bwMode="auto">
          <a:xfrm>
            <a:off x="251520" y="1876182"/>
            <a:ext cx="8424936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charset="-52"/>
                <a:cs typeface="Times New Roman" pitchFamily="18" charset="0"/>
              </a:rPr>
              <a:t>Познакомить с рассказом Е. Пермяка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charset="-52"/>
                <a:cs typeface="Times New Roman" pitchFamily="18" charset="0"/>
              </a:rPr>
              <a:t>«Чужая калитка».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200" dirty="0" smtClean="0">
                <a:latin typeface="Times New Roman" pitchFamily="18" charset="0"/>
                <a:ea typeface="Calibri" charset="-52"/>
                <a:cs typeface="Times New Roman" pitchFamily="18" charset="0"/>
              </a:rPr>
              <a:t>Р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charset="-52"/>
                <a:cs typeface="Times New Roman" pitchFamily="18" charset="0"/>
              </a:rPr>
              <a:t>асширить знания учащихся о профессиях; довести до сознания детей, что труд в нашей стране должен стать потребностью человека;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charset="-52"/>
                <a:cs typeface="Times New Roman" pitchFamily="18" charset="0"/>
              </a:rPr>
              <a:t>развивать память, внимание, речь учащихся.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ЧЕМУ МЫ НАУЧИМСЯ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Мы будем  смотреть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рассказ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Ч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ужая калитка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и мы научимся: </a:t>
            </a: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Понимать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содержание прослушанного и отвечать на простые вопросы.</a:t>
            </a:r>
          </a:p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39850"/>
          </a:xfrm>
        </p:spPr>
        <p:txBody>
          <a:bodyPr/>
          <a:lstStyle/>
          <a:p>
            <a:r>
              <a:rPr lang="ru-RU" b="1" dirty="0" smtClean="0">
                <a:solidFill>
                  <a:srgbClr val="663300"/>
                </a:solidFill>
                <a:latin typeface="Georgia" pitchFamily="18" charset="0"/>
              </a:rPr>
              <a:t> </a:t>
            </a:r>
            <a:endParaRPr lang="ru-RU" dirty="0"/>
          </a:p>
        </p:txBody>
      </p:sp>
      <p:pic>
        <p:nvPicPr>
          <p:cNvPr id="6" name="Содержимое 5" descr="Сказки Пермяка Евгения Андреевича - Сказки Е Пермяка -  Чужая калитка  Рис. 1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772816"/>
            <a:ext cx="3152238" cy="291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271571" y="-108394"/>
            <a:ext cx="8872429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Просмотр</a:t>
            </a:r>
            <a:r>
              <a:rPr kumimoji="0" lang="ru-RU" sz="5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рассказа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" Чужая калитка"</a:t>
            </a:r>
            <a:endParaRPr kumimoji="0" lang="ru-RU" sz="7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Содержимое 3" descr="Сказки Пермяка Евгения Андреевича - Сказки Е Пермяка -  Чужая калитка  Рис. 5"/>
          <p:cNvPicPr>
            <a:picLocks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59832" y="3645024"/>
            <a:ext cx="3072404" cy="2880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Содержимое 3" descr="Сказки Пермяка Евгения Андреевича - Сказки Е Пермяка -  Чужая калитка  Рис. 3"/>
          <p:cNvPicPr>
            <a:picLocks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56176" y="1700808"/>
            <a:ext cx="2736304" cy="3024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82792"/>
          </a:xfrm>
        </p:spPr>
        <p:txBody>
          <a:bodyPr>
            <a:normAutofit/>
          </a:bodyPr>
          <a:lstStyle/>
          <a:p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395536" y="908720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Вопросы:</a:t>
            </a:r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-Как дед воспитывал внука?</a:t>
            </a:r>
          </a:p>
          <a:p>
            <a:pPr>
              <a:buNone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-О чем он говорил с ним?</a:t>
            </a:r>
          </a:p>
          <a:p>
            <a:pPr>
              <a:buNone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-Каким человеком рос его внук?</a:t>
            </a:r>
          </a:p>
          <a:p>
            <a:pPr>
              <a:buNone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-Как дед догадался о добрых делах внука?</a:t>
            </a:r>
          </a:p>
          <a:p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5786478"/>
          </a:xfrm>
        </p:spPr>
        <p:txBody>
          <a:bodyPr>
            <a:normAutofit/>
          </a:bodyPr>
          <a:lstStyle/>
          <a:p>
            <a:r>
              <a:rPr lang="ru-RU" dirty="0" smtClean="0"/>
              <a:t>.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571612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ru-RU" sz="3500" b="1" dirty="0" smtClean="0">
                <a:latin typeface="Times New Roman" pitchFamily="18" charset="0"/>
                <a:cs typeface="Times New Roman" pitchFamily="18" charset="0"/>
              </a:rPr>
              <a:t>1 группа</a:t>
            </a:r>
          </a:p>
          <a:p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«Собери пословицу».</a:t>
            </a:r>
          </a:p>
          <a:p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Составить 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пословицы. Объяснить смысл.</a:t>
            </a:r>
          </a:p>
          <a:p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БЕЗ ТРУДОВ НЕТ И ПЛОДОВ»</a:t>
            </a:r>
          </a:p>
          <a:p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«БЕЗ ТРУДА, НЕ ВЫЛОВИШЬ И РЫБКУ ИЗ ПРУДА»</a:t>
            </a:r>
          </a:p>
          <a:p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«КОНЧИЛ ДЕЛО – ГУЛЯЙ СМЕЛО»</a:t>
            </a:r>
          </a:p>
          <a:p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«МАЛЕНЬКОЕ ДЕЛО ЛУЧШЕ БОЛЬШОГО БЕЗДЕЛЬЯ»</a:t>
            </a:r>
          </a:p>
          <a:p>
            <a:pPr>
              <a:buNone/>
            </a:pPr>
            <a:endParaRPr lang="ru-RU" dirty="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1259632" y="692696"/>
            <a:ext cx="75724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dirty="0" smtClean="0"/>
              <a:t>                                                  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611560" y="620688"/>
            <a:ext cx="74888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       Работа 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по группам</a:t>
            </a:r>
            <a:endParaRPr lang="ru-RU" sz="4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        </a:t>
            </a:r>
            <a:endParaRPr lang="ru-RU" sz="4000" dirty="0" smtClean="0"/>
          </a:p>
          <a:p>
            <a:endParaRPr lang="ru-RU" dirty="0"/>
          </a:p>
        </p:txBody>
      </p:sp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755576" y="1255130"/>
            <a:ext cx="7848872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 группа. Построй дом.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Загадка о семье.	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Без чего на белом свете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Взрослым не прожить и детям?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Кто поддержит вас, друзья?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Ваша дружная...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4525963"/>
          </a:xfrm>
        </p:spPr>
        <p:txBody>
          <a:bodyPr>
            <a:normAutofit fontScale="92500"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группа </a:t>
            </a:r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Составление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синквейн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со словом - "Труд"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Труд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2 прилагательных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3 глагола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Мое отношение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Синоним к слову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71451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5123" name="Picture 3" descr="C:\Users\WWW\Desktop\02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71451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827584" y="548680"/>
            <a:ext cx="72008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96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96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9600" i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286000" y="310583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8675" name="Picture 3" descr="C:\Users\WWW\Desktop\iACUH46N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71451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827584" y="548680"/>
            <a:ext cx="72008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96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96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9600" i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286000" y="310583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0" y="46166"/>
            <a:ext cx="9146094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charset="-52"/>
                <a:cs typeface="Times New Roman" pitchFamily="18" charset="0"/>
              </a:rPr>
              <a:t> </a:t>
            </a:r>
            <a:r>
              <a:rPr kumimoji="0" lang="ru-RU" sz="5400" b="0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charset="-52"/>
                <a:cs typeface="Times New Roman" pitchFamily="18" charset="0"/>
              </a:rPr>
              <a:t> </a:t>
            </a:r>
            <a:r>
              <a:rPr kumimoji="0" lang="ru-RU" sz="5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charset="-52"/>
                <a:cs typeface="Times New Roman" pitchFamily="18" charset="0"/>
              </a:rPr>
              <a:t>Организационный момент.</a:t>
            </a:r>
            <a:endParaRPr kumimoji="0" lang="ru-RU" sz="5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charset="-52"/>
                <a:cs typeface="Times New Roman" pitchFamily="18" charset="0"/>
              </a:rPr>
              <a:t> Тренинг «Добрый клубок»</a:t>
            </a:r>
            <a:endParaRPr kumimoji="0" lang="ru-RU" sz="6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9699" name="Picture 3" descr="C:\Users\WWW\Desktop\i6X6NOV0P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2492896"/>
            <a:ext cx="7920880" cy="4000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71451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827584" y="548680"/>
            <a:ext cx="72008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96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96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9600" i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286000" y="310583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22" name="Picture 2" descr="C:\Users\WWW\Desktop\iJ0SV0ME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71451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827584" y="548680"/>
            <a:ext cx="72008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96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96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9600" i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286000" y="310583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1745" name="Picture 1" descr="C:\Users\WWW\Desktop\imag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5" name="Picture 3" descr="C:\Users\WWW\Desktop\0001-001-Urok-izuchenija-novogo-material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916832"/>
            <a:ext cx="8229600" cy="1143000"/>
          </a:xfrm>
        </p:spPr>
        <p:txBody>
          <a:bodyPr>
            <a:noAutofit/>
          </a:bodyPr>
          <a:lstStyle/>
          <a:p>
            <a:r>
              <a:rPr lang="ru-RU" sz="8000" b="1" dirty="0" smtClean="0">
                <a:ln w="11430"/>
                <a:solidFill>
                  <a:srgbClr val="6633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«ЖИЗНЬ </a:t>
            </a:r>
            <a:r>
              <a:rPr lang="ru-RU" sz="8000" b="1" dirty="0" smtClean="0">
                <a:ln w="11430"/>
                <a:solidFill>
                  <a:srgbClr val="6633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ДАНА </a:t>
            </a:r>
            <a:br>
              <a:rPr lang="ru-RU" sz="8000" b="1" dirty="0" smtClean="0">
                <a:ln w="11430"/>
                <a:solidFill>
                  <a:srgbClr val="6633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8000" b="1" dirty="0" smtClean="0">
                <a:ln w="11430"/>
                <a:solidFill>
                  <a:srgbClr val="6633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  ДОБРЫЕ  </a:t>
            </a:r>
            <a:r>
              <a:rPr lang="ru-RU" sz="8000" b="1" dirty="0" smtClean="0">
                <a:ln w="11430"/>
                <a:solidFill>
                  <a:srgbClr val="6633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ДЕЛА»</a:t>
            </a:r>
            <a:endParaRPr lang="ru-RU" sz="8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692696"/>
            <a:ext cx="7920880" cy="18002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7200" b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« </a:t>
            </a:r>
            <a:r>
              <a:rPr lang="ru-RU" sz="7200" b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Чужая калитка»</a:t>
            </a:r>
          </a:p>
          <a:p>
            <a:pPr>
              <a:defRPr/>
            </a:pPr>
            <a:endParaRPr lang="ru-RU" b="1" dirty="0" smtClean="0">
              <a:ln w="11430"/>
              <a:solidFill>
                <a:srgbClr val="6633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Georgia" pitchFamily="18" charset="0"/>
            </a:endParaRPr>
          </a:p>
          <a:p>
            <a:endParaRPr lang="ru-RU" sz="2400" dirty="0" smtClean="0"/>
          </a:p>
        </p:txBody>
      </p:sp>
      <p:pic>
        <p:nvPicPr>
          <p:cNvPr id="4" name="Содержимое 5" descr="Сказки Пермяка Евгения Андреевича - Сказки Е Пермяка -  Чужая калитка  Рис. 1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1916832"/>
            <a:ext cx="6696744" cy="4464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>
            <a:normAutofit fontScale="85000" lnSpcReduction="10000"/>
          </a:bodyPr>
          <a:lstStyle/>
          <a:p>
            <a:pPr algn="ctr">
              <a:buNone/>
              <a:defRPr/>
            </a:pPr>
            <a:r>
              <a:rPr lang="ru-RU" b="1" dirty="0" smtClean="0">
                <a:ln w="11430"/>
                <a:solidFill>
                  <a:srgbClr val="6633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                          </a:t>
            </a:r>
            <a:r>
              <a:rPr lang="ru-RU" b="1" dirty="0" smtClean="0">
                <a:ln w="11430"/>
                <a:solidFill>
                  <a:srgbClr val="6633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        </a:t>
            </a:r>
            <a:r>
              <a:rPr lang="ru-RU" sz="5200" b="1" dirty="0" smtClean="0">
                <a:ln w="11430"/>
                <a:solidFill>
                  <a:srgbClr val="6633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ЕВГЕНИЙ </a:t>
            </a:r>
            <a:endParaRPr lang="ru-RU" sz="5200" b="1" dirty="0" smtClean="0">
              <a:ln w="11430"/>
              <a:solidFill>
                <a:srgbClr val="6633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ctr">
              <a:buNone/>
              <a:defRPr/>
            </a:pPr>
            <a:r>
              <a:rPr lang="ru-RU" sz="5200" b="1" dirty="0" smtClean="0">
                <a:ln w="11430"/>
                <a:solidFill>
                  <a:srgbClr val="6633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 АНДРЕЕВИЧ </a:t>
            </a:r>
          </a:p>
          <a:p>
            <a:pPr algn="ctr">
              <a:buNone/>
              <a:defRPr/>
            </a:pPr>
            <a:r>
              <a:rPr lang="ru-RU" sz="5200" b="1" dirty="0" smtClean="0">
                <a:ln w="11430"/>
                <a:solidFill>
                  <a:srgbClr val="6633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 </a:t>
            </a:r>
            <a:r>
              <a:rPr lang="ru-RU" sz="5200" b="1" dirty="0" smtClean="0">
                <a:ln w="11430"/>
                <a:solidFill>
                  <a:srgbClr val="6633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ВИСCОВ </a:t>
            </a:r>
            <a:endParaRPr lang="ru-RU" sz="5200" b="1" dirty="0" smtClean="0">
              <a:ln w="11430"/>
              <a:solidFill>
                <a:srgbClr val="6633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ctr">
              <a:buNone/>
              <a:defRPr/>
            </a:pPr>
            <a:r>
              <a:rPr lang="ru-RU" sz="5200" b="1" dirty="0" smtClean="0">
                <a:ln w="11430"/>
                <a:solidFill>
                  <a:srgbClr val="6633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</a:t>
            </a:r>
            <a:r>
              <a:rPr lang="ru-RU" sz="5200" b="1" dirty="0" smtClean="0">
                <a:ln w="11430"/>
                <a:solidFill>
                  <a:srgbClr val="6633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</a:t>
            </a:r>
            <a:r>
              <a:rPr lang="ru-RU" sz="5200" b="1" dirty="0" smtClean="0">
                <a:ln w="11430"/>
                <a:solidFill>
                  <a:srgbClr val="6633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ПЕРМЯК) </a:t>
            </a:r>
          </a:p>
          <a:p>
            <a:pPr algn="ctr">
              <a:buNone/>
              <a:defRPr/>
            </a:pPr>
            <a:r>
              <a:rPr lang="ru-RU" sz="5200" b="1" dirty="0" smtClean="0">
                <a:ln w="11430"/>
                <a:solidFill>
                  <a:srgbClr val="6633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 </a:t>
            </a:r>
            <a:r>
              <a:rPr lang="ru-RU" sz="5200" b="1" dirty="0" smtClean="0">
                <a:ln w="11430"/>
                <a:solidFill>
                  <a:srgbClr val="6633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1902 </a:t>
            </a:r>
            <a:r>
              <a:rPr lang="ru-RU" sz="5200" b="1" dirty="0" smtClean="0">
                <a:ln w="11430"/>
                <a:solidFill>
                  <a:srgbClr val="6633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- 1982</a:t>
            </a:r>
          </a:p>
          <a:p>
            <a:pPr algn="ctr">
              <a:buNone/>
              <a:defRPr/>
            </a:pPr>
            <a:endParaRPr lang="ru-RU" b="1" dirty="0">
              <a:ln w="11430"/>
              <a:solidFill>
                <a:srgbClr val="6633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Bookman Old Style" pitchFamily="18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email">
            <a:lum contrast="40000"/>
          </a:blip>
          <a:srcRect/>
          <a:stretch>
            <a:fillRect/>
          </a:stretch>
        </p:blipFill>
        <p:spPr bwMode="auto">
          <a:xfrm>
            <a:off x="395536" y="404664"/>
            <a:ext cx="4176464" cy="5832648"/>
          </a:xfrm>
          <a:prstGeom prst="roundRect">
            <a:avLst/>
          </a:prstGeom>
          <a:noFill/>
          <a:ln w="38100">
            <a:solidFill>
              <a:srgbClr val="6633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6700" b="1" dirty="0" smtClean="0">
                <a:latin typeface="Times New Roman" pitchFamily="18" charset="0"/>
                <a:cs typeface="Times New Roman" pitchFamily="18" charset="0"/>
              </a:rPr>
              <a:t>Биография </a:t>
            </a:r>
            <a:r>
              <a:rPr lang="ru-RU" sz="6700" b="1" dirty="0" smtClean="0">
                <a:latin typeface="Times New Roman" pitchFamily="18" charset="0"/>
                <a:cs typeface="Times New Roman" pitchFamily="18" charset="0"/>
              </a:rPr>
              <a:t>Е.Пермяка.</a:t>
            </a:r>
            <a:br>
              <a:rPr lang="ru-RU" sz="6700" b="1" dirty="0" smtClean="0">
                <a:latin typeface="Times New Roman" pitchFamily="18" charset="0"/>
                <a:cs typeface="Times New Roman" pitchFamily="18" charset="0"/>
              </a:rPr>
            </a:b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 fontScale="55000" lnSpcReduction="20000"/>
          </a:bodyPr>
          <a:lstStyle/>
          <a:p>
            <a:r>
              <a:rPr lang="ru-RU" b="1" dirty="0" smtClean="0"/>
              <a:t> 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 Евгений 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Андреевич Висов(Пермяк) родился 31 октября 1902 года в городе Перми на Урале. Этот город сыграл большую роль в его жизни: недаром писатель своей настоящей фамилии предпочел псевдоним Пермяк.</a:t>
            </a:r>
          </a:p>
          <a:p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Детские и юношеские годы прошли в маленьком городке Воткинске, где мальчик жил с бабушкой, дедушкой и тетей, которые его очень любили и заботились о нем.</a:t>
            </a:r>
          </a:p>
          <a:p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В Воткинске Женя учился в школе, прогимназии и гимназии. Там он освоил пять ремесел: столярное, слесарное, сапожное, кузнечное и токарное. </a:t>
            </a:r>
          </a:p>
          <a:p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В Воткинске стал писать свои первые заметки и стихи. Подписывал псевдонимом «Мастер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Непряхин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».</a:t>
            </a:r>
          </a:p>
          <a:p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В 1930 году Евгений Пермяк окончил педагогический факультет Пермского университета. Вскоре уехал в Москву и стал писателем.</a:t>
            </a:r>
          </a:p>
          <a:p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В годы Великой Отечественной войны Пермяк находился в Свердловске. </a:t>
            </a:r>
          </a:p>
          <a:p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Там он подружился с известным писателем Павлом Бажовым.</a:t>
            </a:r>
          </a:p>
          <a:p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Умер Евгений Пермяк в 1982 году.</a:t>
            </a:r>
          </a:p>
          <a:p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</TotalTime>
  <Words>225</Words>
  <Application>Microsoft Office PowerPoint</Application>
  <PresentationFormat>Экран (4:3)</PresentationFormat>
  <Paragraphs>77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         </vt:lpstr>
      <vt:lpstr>         </vt:lpstr>
      <vt:lpstr>         </vt:lpstr>
      <vt:lpstr>         </vt:lpstr>
      <vt:lpstr>Слайд 5</vt:lpstr>
      <vt:lpstr>«ЖИЗНЬ ДАНА  НА  ДОБРЫЕ  ДЕЛА»</vt:lpstr>
      <vt:lpstr>Слайд 7</vt:lpstr>
      <vt:lpstr>Слайд 8</vt:lpstr>
      <vt:lpstr> Биография Е.Пермяка. </vt:lpstr>
      <vt:lpstr>ЧЕМУ МЫ НАУЧИМСЯ</vt:lpstr>
      <vt:lpstr> </vt:lpstr>
      <vt:lpstr> </vt:lpstr>
      <vt:lpstr>.       </vt:lpstr>
      <vt:lpstr>Слайд 14</vt:lpstr>
      <vt:lpstr>Слайд 15</vt:lpstr>
      <vt:lpstr>         </vt:lpstr>
      <vt:lpstr>      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  ЛИТЕРАТУРНОГО ЧТЕНИЯ</dc:title>
  <dc:creator>WWW</dc:creator>
  <cp:lastModifiedBy>WWW</cp:lastModifiedBy>
  <cp:revision>40</cp:revision>
  <dcterms:modified xsi:type="dcterms:W3CDTF">2018-02-15T18:07:40Z</dcterms:modified>
</cp:coreProperties>
</file>