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26" r:id="rId2"/>
    <p:sldId id="277" r:id="rId3"/>
    <p:sldId id="260" r:id="rId4"/>
    <p:sldId id="323" r:id="rId5"/>
    <p:sldId id="278" r:id="rId6"/>
    <p:sldId id="281" r:id="rId7"/>
    <p:sldId id="283" r:id="rId8"/>
    <p:sldId id="284" r:id="rId9"/>
    <p:sldId id="285" r:id="rId10"/>
    <p:sldId id="280" r:id="rId11"/>
    <p:sldId id="298" r:id="rId12"/>
    <p:sldId id="300" r:id="rId13"/>
    <p:sldId id="308" r:id="rId14"/>
    <p:sldId id="309" r:id="rId15"/>
    <p:sldId id="310" r:id="rId16"/>
    <p:sldId id="325" r:id="rId17"/>
    <p:sldId id="32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uhengiz" initials="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 varScale="1">
        <p:scale>
          <a:sx n="70" d="100"/>
          <a:sy n="70" d="100"/>
        </p:scale>
        <p:origin x="14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145AE-43FD-4F1E-8ACE-D818D224AEF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91F99-9F9B-4A12-B11F-97C4B77BC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76EAA-F3F5-4545-BE6E-51E11CCC3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81AD1-BAF5-4DD5-BD80-87D38684C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C4C6D-BB35-4DE3-B6ED-750FF5DFDCC7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290AE-5C14-4F50-903C-9D71D74CF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816468"/>
            <a:ext cx="6480719" cy="44208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704" y="764704"/>
            <a:ext cx="55041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rgbClr val="C00000"/>
                </a:solidFill>
              </a:rPr>
              <a:t>SEASONS OF THE YEAR</a:t>
            </a:r>
            <a:endParaRPr lang="en-GB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204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Новый рисунок (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304800" y="152400"/>
            <a:ext cx="8391525" cy="1514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kern="10">
                <a:ln w="254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Назови месяцы</a:t>
            </a:r>
          </a:p>
          <a:p>
            <a:r>
              <a:rPr lang="ru-RU" kern="10">
                <a:ln w="254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в алфавитном порядке</a:t>
            </a:r>
          </a:p>
        </p:txBody>
      </p:sp>
      <p:sp>
        <p:nvSpPr>
          <p:cNvPr id="22538" name="WordArt 10"/>
          <p:cNvSpPr>
            <a:spLocks noChangeArrowheads="1" noChangeShapeType="1" noTextEdit="1"/>
          </p:cNvSpPr>
          <p:nvPr/>
        </p:nvSpPr>
        <p:spPr bwMode="auto">
          <a:xfrm>
            <a:off x="304800" y="1828800"/>
            <a:ext cx="1524000" cy="676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April 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39" name="WordArt 11"/>
          <p:cNvSpPr>
            <a:spLocks noChangeArrowheads="1" noChangeShapeType="1" noTextEdit="1"/>
          </p:cNvSpPr>
          <p:nvPr/>
        </p:nvSpPr>
        <p:spPr bwMode="auto">
          <a:xfrm>
            <a:off x="1600200" y="2590800"/>
            <a:ext cx="2362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August  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40" name="WordArt 12"/>
          <p:cNvSpPr>
            <a:spLocks noChangeArrowheads="1" noChangeShapeType="1" noTextEdit="1"/>
          </p:cNvSpPr>
          <p:nvPr/>
        </p:nvSpPr>
        <p:spPr bwMode="auto">
          <a:xfrm>
            <a:off x="228600" y="3429000"/>
            <a:ext cx="2362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December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41" name="WordArt 13"/>
          <p:cNvSpPr>
            <a:spLocks noChangeArrowheads="1" noChangeShapeType="1" noTextEdit="1"/>
          </p:cNvSpPr>
          <p:nvPr/>
        </p:nvSpPr>
        <p:spPr bwMode="auto">
          <a:xfrm>
            <a:off x="1524000" y="4343400"/>
            <a:ext cx="2362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February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42" name="WordArt 14"/>
          <p:cNvSpPr>
            <a:spLocks noChangeArrowheads="1" noChangeShapeType="1" noTextEdit="1"/>
          </p:cNvSpPr>
          <p:nvPr/>
        </p:nvSpPr>
        <p:spPr bwMode="auto">
          <a:xfrm>
            <a:off x="304800" y="5181600"/>
            <a:ext cx="2057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January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43" name="WordArt 15"/>
          <p:cNvSpPr>
            <a:spLocks noChangeArrowheads="1" noChangeShapeType="1" noTextEdit="1"/>
          </p:cNvSpPr>
          <p:nvPr/>
        </p:nvSpPr>
        <p:spPr bwMode="auto">
          <a:xfrm>
            <a:off x="2667000" y="5943600"/>
            <a:ext cx="1219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July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45" name="WordArt 17"/>
          <p:cNvSpPr>
            <a:spLocks noChangeArrowheads="1" noChangeShapeType="1" noTextEdit="1"/>
          </p:cNvSpPr>
          <p:nvPr/>
        </p:nvSpPr>
        <p:spPr bwMode="auto">
          <a:xfrm>
            <a:off x="4572000" y="1828800"/>
            <a:ext cx="1752600" cy="75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June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46" name="WordArt 18"/>
          <p:cNvSpPr>
            <a:spLocks noChangeArrowheads="1" noChangeShapeType="1" noTextEdit="1"/>
          </p:cNvSpPr>
          <p:nvPr/>
        </p:nvSpPr>
        <p:spPr bwMode="auto">
          <a:xfrm>
            <a:off x="6781800" y="2590800"/>
            <a:ext cx="1905000" cy="75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March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47" name="WordArt 19"/>
          <p:cNvSpPr>
            <a:spLocks noChangeArrowheads="1" noChangeShapeType="1" noTextEdit="1"/>
          </p:cNvSpPr>
          <p:nvPr/>
        </p:nvSpPr>
        <p:spPr bwMode="auto">
          <a:xfrm>
            <a:off x="4800600" y="3505200"/>
            <a:ext cx="1219200" cy="795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May 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48" name="WordArt 20"/>
          <p:cNvSpPr>
            <a:spLocks noChangeArrowheads="1" noChangeShapeType="1" noTextEdit="1"/>
          </p:cNvSpPr>
          <p:nvPr/>
        </p:nvSpPr>
        <p:spPr bwMode="auto">
          <a:xfrm>
            <a:off x="6705600" y="4191000"/>
            <a:ext cx="2438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November 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49" name="WordArt 21"/>
          <p:cNvSpPr>
            <a:spLocks noChangeArrowheads="1" noChangeShapeType="1" noTextEdit="1"/>
          </p:cNvSpPr>
          <p:nvPr/>
        </p:nvSpPr>
        <p:spPr bwMode="auto">
          <a:xfrm>
            <a:off x="4419600" y="4876800"/>
            <a:ext cx="2057400" cy="75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October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2550" name="WordArt 22"/>
          <p:cNvSpPr>
            <a:spLocks noChangeArrowheads="1" noChangeShapeType="1" noTextEdit="1"/>
          </p:cNvSpPr>
          <p:nvPr/>
        </p:nvSpPr>
        <p:spPr bwMode="auto">
          <a:xfrm>
            <a:off x="6477000" y="5715000"/>
            <a:ext cx="25146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September</a:t>
            </a:r>
            <a:endParaRPr lang="ru-RU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8" grpId="0" animBg="1"/>
      <p:bldP spid="22539" grpId="0" animBg="1"/>
      <p:bldP spid="22540" grpId="0" animBg="1"/>
      <p:bldP spid="22541" grpId="0" animBg="1"/>
      <p:bldP spid="22542" grpId="0" animBg="1"/>
      <p:bldP spid="22543" grpId="0" animBg="1"/>
      <p:bldP spid="22545" grpId="0" animBg="1"/>
      <p:bldP spid="22546" grpId="0" animBg="1"/>
      <p:bldP spid="22547" grpId="0" animBg="1"/>
      <p:bldP spid="22548" grpId="0" animBg="1"/>
      <p:bldP spid="22549" grpId="0" animBg="1"/>
      <p:bldP spid="225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cap="none" dirty="0" smtClean="0">
                <a:effectLst/>
                <a:latin typeface="Arial" charset="0"/>
              </a:rPr>
              <a:t>Найди лишне</a:t>
            </a:r>
            <a:r>
              <a:rPr lang="en-US" cap="none" dirty="0" smtClean="0">
                <a:effectLst/>
                <a:latin typeface="Arial" charset="0"/>
              </a:rPr>
              <a:t>e </a:t>
            </a:r>
            <a:r>
              <a:rPr lang="ru-RU" cap="none" dirty="0" smtClean="0">
                <a:effectLst/>
                <a:latin typeface="Arial" charset="0"/>
              </a:rPr>
              <a:t>слово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4000" b="1" smtClean="0">
                <a:solidFill>
                  <a:schemeClr val="tx1"/>
                </a:solidFill>
              </a:rPr>
              <a:t>autumn, September, winter, spring, summer</a:t>
            </a:r>
            <a:endParaRPr lang="ru-RU" sz="4000" b="1" smtClean="0">
              <a:solidFill>
                <a:schemeClr val="tx1"/>
              </a:solidFill>
              <a:latin typeface="Arial" charset="0"/>
            </a:endParaRPr>
          </a:p>
          <a:p>
            <a:r>
              <a:rPr lang="en-US" sz="4000" b="1" smtClean="0">
                <a:solidFill>
                  <a:schemeClr val="tx1"/>
                </a:solidFill>
              </a:rPr>
              <a:t>December, January,  June, February</a:t>
            </a:r>
          </a:p>
          <a:p>
            <a:r>
              <a:rPr lang="en-US" sz="4000" b="1" smtClean="0">
                <a:solidFill>
                  <a:schemeClr val="tx1"/>
                </a:solidFill>
              </a:rPr>
              <a:t>March, April, July, May</a:t>
            </a:r>
          </a:p>
          <a:p>
            <a:endParaRPr lang="ru-RU" sz="4000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Содержимое 3" descr="PEOPL0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357188"/>
            <a:ext cx="8429625" cy="6364287"/>
          </a:xfrm>
          <a:ln w="76200">
            <a:solidFill>
              <a:schemeClr val="tx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850" y="555625"/>
            <a:ext cx="86868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                                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           </a:t>
            </a:r>
            <a:br>
              <a:rPr lang="en-US" dirty="0" smtClean="0"/>
            </a:br>
            <a:r>
              <a:rPr lang="en-US" dirty="0" smtClean="0"/>
              <a:t>                                       </a:t>
            </a:r>
            <a:br>
              <a:rPr lang="en-US" dirty="0" smtClean="0"/>
            </a:br>
            <a:r>
              <a:rPr lang="en-US" dirty="0" smtClean="0"/>
              <a:t>                                         </a:t>
            </a:r>
            <a:br>
              <a:rPr lang="en-US" dirty="0" smtClean="0"/>
            </a:br>
            <a:r>
              <a:rPr lang="en-US" dirty="0" smtClean="0"/>
              <a:t>                                              </a:t>
            </a:r>
            <a:br>
              <a:rPr lang="en-US" dirty="0" smtClean="0"/>
            </a:br>
            <a:r>
              <a:rPr lang="en-US" dirty="0" smtClean="0"/>
              <a:t>                 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Запомни:</a:t>
            </a:r>
            <a:r>
              <a:rPr lang="en-US" dirty="0" smtClean="0"/>
              <a:t>                                 </a:t>
            </a:r>
            <a:br>
              <a:rPr lang="en-US" dirty="0" smtClean="0"/>
            </a:br>
            <a:r>
              <a:rPr lang="en-US" dirty="0" smtClean="0"/>
              <a:t>                              </a:t>
            </a:r>
            <a:r>
              <a:rPr lang="en-US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winter-  </a:t>
            </a:r>
            <a: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зимой</a:t>
            </a:r>
            <a:b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     in summer- </a:t>
            </a:r>
            <a: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летом</a:t>
            </a:r>
            <a:b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     in spring-</a:t>
            </a:r>
            <a: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весной </a:t>
            </a:r>
            <a:b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     in autumn- </a:t>
            </a:r>
            <a: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осенью</a:t>
            </a:r>
            <a:r>
              <a:rPr lang="en-US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b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</a:t>
            </a:r>
            <a:b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1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символ  </a:t>
            </a:r>
            <a:br>
              <a:rPr lang="ru-RU" sz="31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1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         обозначает время действия</a:t>
            </a:r>
            <a:r>
              <a:rPr lang="en-US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</a:t>
            </a:r>
            <a:r>
              <a:rPr lang="ru-RU" sz="4000" b="1" cap="none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5715000" y="4500563"/>
            <a:ext cx="1428750" cy="1000125"/>
            <a:chOff x="5214942" y="4429132"/>
            <a:chExt cx="1143008" cy="1214446"/>
          </a:xfrm>
        </p:grpSpPr>
        <p:sp>
          <p:nvSpPr>
            <p:cNvPr id="17" name="Овал 16"/>
            <p:cNvSpPr/>
            <p:nvPr/>
          </p:nvSpPr>
          <p:spPr>
            <a:xfrm>
              <a:off x="5214942" y="4429132"/>
              <a:ext cx="1143008" cy="1214446"/>
            </a:xfrm>
            <a:prstGeom prst="ellipse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Стрелка вправо 17"/>
            <p:cNvSpPr/>
            <p:nvPr/>
          </p:nvSpPr>
          <p:spPr>
            <a:xfrm>
              <a:off x="5786446" y="4999729"/>
              <a:ext cx="429263" cy="144576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Стрелка вверх 21"/>
            <p:cNvSpPr/>
            <p:nvPr/>
          </p:nvSpPr>
          <p:spPr>
            <a:xfrm>
              <a:off x="5786446" y="4571781"/>
              <a:ext cx="45720" cy="501200"/>
            </a:xfrm>
            <a:prstGeom prst="upArrow">
              <a:avLst/>
            </a:prstGeom>
            <a:solidFill>
              <a:schemeClr val="accent2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8" name="Солнце 7"/>
          <p:cNvSpPr/>
          <p:nvPr/>
        </p:nvSpPr>
        <p:spPr>
          <a:xfrm>
            <a:off x="2857500" y="6072188"/>
            <a:ext cx="571500" cy="500062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Содержимое 3" descr="FUN000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500188"/>
            <a:ext cx="8358188" cy="51435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47" y="152378"/>
            <a:ext cx="8358246" cy="107157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Когда Том занимается своими любимыми делами?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2404" y="1741475"/>
            <a:ext cx="6929486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Tom play</a:t>
            </a:r>
            <a:r>
              <a:rPr lang="en-US" sz="4000" b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s</a:t>
            </a:r>
            <a:r>
              <a:rPr lang="en-US" sz="4000" b="1" u="sng" dirty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</a:t>
            </a:r>
            <a:r>
              <a:rPr lang="en-US" sz="4000" b="1" dirty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tennis in Summer.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He swim</a:t>
            </a:r>
            <a:r>
              <a:rPr lang="en-US" sz="4000" b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s</a:t>
            </a:r>
            <a:r>
              <a:rPr lang="en-US" sz="4000" b="1" dirty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in July.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      He go</a:t>
            </a:r>
            <a:r>
              <a:rPr lang="en-US" sz="4000" b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es</a:t>
            </a:r>
            <a:r>
              <a:rPr lang="en-US" sz="4000" b="1" dirty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to the forest  in September.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1905"/>
              <a:solidFill>
                <a:schemeClr val="accent3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3250" y="4714875"/>
            <a:ext cx="642938" cy="4286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286250" y="4714875"/>
            <a:ext cx="571500" cy="428625"/>
          </a:xfrm>
          <a:prstGeom prst="triangl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86375" y="4714875"/>
            <a:ext cx="500063" cy="42862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5500688" y="4929188"/>
            <a:ext cx="214312" cy="46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5500688" y="4786313"/>
            <a:ext cx="46037" cy="142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олнце 9"/>
          <p:cNvSpPr/>
          <p:nvPr/>
        </p:nvSpPr>
        <p:spPr>
          <a:xfrm>
            <a:off x="8358188" y="6000750"/>
            <a:ext cx="785812" cy="500063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7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Содержимое 3" descr="FUN000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500188"/>
            <a:ext cx="8358188" cy="51435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47" y="152378"/>
            <a:ext cx="8358246" cy="107157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Что ты делаешь зимой, весной, летом, осенью?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2404" y="1741475"/>
            <a:ext cx="6929486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I play football …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 ski …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I ride a bike …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 walk in the forest 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43250" y="4714875"/>
            <a:ext cx="642938" cy="4286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286250" y="4714875"/>
            <a:ext cx="571500" cy="428625"/>
          </a:xfrm>
          <a:prstGeom prst="triangl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86375" y="4714875"/>
            <a:ext cx="500063" cy="428625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5500688" y="4929188"/>
            <a:ext cx="214312" cy="46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5500688" y="4786313"/>
            <a:ext cx="46037" cy="142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олнце 9"/>
          <p:cNvSpPr/>
          <p:nvPr/>
        </p:nvSpPr>
        <p:spPr>
          <a:xfrm>
            <a:off x="8358188" y="6000750"/>
            <a:ext cx="785812" cy="500063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7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3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0800"/>
            <a:ext cx="9144000" cy="6908800"/>
          </a:xfrm>
          <a:prstGeom prst="rect">
            <a:avLst/>
          </a:prstGeom>
          <a:noFill/>
        </p:spPr>
      </p:pic>
      <p:pic>
        <p:nvPicPr>
          <p:cNvPr id="5123" name="Picture 3" descr="sport0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3644900"/>
            <a:ext cx="1047750" cy="1143000"/>
          </a:xfrm>
          <a:prstGeom prst="rect">
            <a:avLst/>
          </a:prstGeom>
          <a:noFill/>
        </p:spPr>
      </p:pic>
      <p:pic>
        <p:nvPicPr>
          <p:cNvPr id="5124" name="Picture 4" descr="sport0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2420888"/>
            <a:ext cx="1562100" cy="1080120"/>
          </a:xfrm>
          <a:prstGeom prst="rect">
            <a:avLst/>
          </a:prstGeom>
          <a:noFill/>
        </p:spPr>
      </p:pic>
      <p:pic>
        <p:nvPicPr>
          <p:cNvPr id="5125" name="Picture 5" descr="sport08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950" y="3068638"/>
            <a:ext cx="1323975" cy="1143000"/>
          </a:xfrm>
          <a:prstGeom prst="rect">
            <a:avLst/>
          </a:prstGeom>
          <a:noFill/>
        </p:spPr>
      </p:pic>
      <p:pic>
        <p:nvPicPr>
          <p:cNvPr id="5126" name="Picture 6" descr="sport06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063" y="4868863"/>
            <a:ext cx="781050" cy="1143000"/>
          </a:xfrm>
          <a:prstGeom prst="rect">
            <a:avLst/>
          </a:prstGeom>
          <a:noFill/>
        </p:spPr>
      </p:pic>
      <p:pic>
        <p:nvPicPr>
          <p:cNvPr id="5127" name="Picture 7" descr="sport00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8313" y="2924175"/>
            <a:ext cx="1447800" cy="1143000"/>
          </a:xfrm>
          <a:prstGeom prst="rect">
            <a:avLst/>
          </a:prstGeom>
          <a:noFill/>
        </p:spPr>
      </p:pic>
      <p:pic>
        <p:nvPicPr>
          <p:cNvPr id="5128" name="Picture 8" descr="reading0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5825" y="4797425"/>
            <a:ext cx="1304925" cy="1143000"/>
          </a:xfrm>
          <a:prstGeom prst="rect">
            <a:avLst/>
          </a:prstGeom>
          <a:noFill/>
        </p:spPr>
      </p:pic>
      <p:pic>
        <p:nvPicPr>
          <p:cNvPr id="5129" name="Picture 9" descr="sport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188" y="5084763"/>
            <a:ext cx="1285875" cy="1428750"/>
          </a:xfrm>
          <a:prstGeom prst="rect">
            <a:avLst/>
          </a:prstGeom>
          <a:noFill/>
        </p:spPr>
      </p:pic>
      <p:pic>
        <p:nvPicPr>
          <p:cNvPr id="5130" name="Picture 10" descr="reading0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43213" y="5229225"/>
            <a:ext cx="1428750" cy="1190625"/>
          </a:xfrm>
          <a:prstGeom prst="rect">
            <a:avLst/>
          </a:prstGeom>
          <a:noFill/>
        </p:spPr>
      </p:pic>
      <p:pic>
        <p:nvPicPr>
          <p:cNvPr id="5131" name="Picture 11" descr="school251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48263" y="2349500"/>
            <a:ext cx="1428750" cy="952500"/>
          </a:xfrm>
          <a:prstGeom prst="rect">
            <a:avLst/>
          </a:prstGeom>
          <a:noFill/>
        </p:spPr>
      </p:pic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1485900" y="1268760"/>
            <a:ext cx="6453188" cy="9541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339933"/>
                </a:solidFill>
              </a:rPr>
              <a:t>What can you do</a:t>
            </a:r>
          </a:p>
          <a:p>
            <a:pPr algn="ctr"/>
            <a:r>
              <a:rPr lang="en-US" sz="2800" b="1">
                <a:solidFill>
                  <a:srgbClr val="339933"/>
                </a:solidFill>
              </a:rPr>
              <a:t> in </a:t>
            </a:r>
            <a:r>
              <a:rPr lang="en-US" sz="2800" b="1">
                <a:solidFill>
                  <a:srgbClr val="FF0000"/>
                </a:solidFill>
              </a:rPr>
              <a:t>summer</a:t>
            </a:r>
            <a:r>
              <a:rPr lang="en-US" sz="2800" b="1">
                <a:solidFill>
                  <a:srgbClr val="339933"/>
                </a:solidFill>
              </a:rPr>
              <a:t>, </a:t>
            </a:r>
            <a:r>
              <a:rPr lang="en-US" sz="2800" b="1">
                <a:solidFill>
                  <a:schemeClr val="accent2"/>
                </a:solidFill>
              </a:rPr>
              <a:t>winter</a:t>
            </a:r>
            <a:r>
              <a:rPr lang="en-US" sz="2800" b="1">
                <a:solidFill>
                  <a:srgbClr val="339933"/>
                </a:solidFill>
              </a:rPr>
              <a:t> or </a:t>
            </a:r>
            <a:r>
              <a:rPr lang="en-US" sz="2800" b="1">
                <a:solidFill>
                  <a:srgbClr val="00FF00"/>
                </a:solidFill>
              </a:rPr>
              <a:t>at any season</a:t>
            </a:r>
            <a:r>
              <a:rPr lang="en-US" sz="2800" b="1">
                <a:solidFill>
                  <a:srgbClr val="339933"/>
                </a:solidFill>
              </a:rPr>
              <a:t>?</a:t>
            </a:r>
            <a:endParaRPr lang="ru-RU" sz="2800" b="1">
              <a:solidFill>
                <a:srgbClr val="33993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47664" y="404664"/>
            <a:ext cx="6408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Let’s make a dialogue!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438400"/>
            <a:ext cx="2895600" cy="1676400"/>
          </a:xfrm>
          <a:gradFill rotWithShape="1">
            <a:gsLst>
              <a:gs pos="0">
                <a:srgbClr val="FFFFDC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b="1" smtClean="0">
                <a:solidFill>
                  <a:srgbClr val="FF0000"/>
                </a:solidFill>
              </a:rPr>
              <a:t>My birthday</a:t>
            </a:r>
          </a:p>
          <a:p>
            <a:pPr eaLnBrk="1" hangingPunct="1">
              <a:buFontTx/>
              <a:buNone/>
            </a:pPr>
            <a:r>
              <a:rPr lang="en-US" b="1" smtClean="0">
                <a:solidFill>
                  <a:srgbClr val="FF0000"/>
                </a:solidFill>
              </a:rPr>
              <a:t>      is</a:t>
            </a:r>
          </a:p>
          <a:p>
            <a:pPr eaLnBrk="1" hangingPunct="1">
              <a:buFontTx/>
              <a:buNone/>
            </a:pPr>
            <a:r>
              <a:rPr lang="en-US" b="1" smtClean="0">
                <a:solidFill>
                  <a:srgbClr val="FF0000"/>
                </a:solidFill>
              </a:rPr>
              <a:t> on the …of…</a:t>
            </a:r>
            <a:endParaRPr lang="ru-RU" b="1" smtClean="0">
              <a:solidFill>
                <a:srgbClr val="FF0000"/>
              </a:solidFill>
            </a:endParaRPr>
          </a:p>
        </p:txBody>
      </p:sp>
      <p:pic>
        <p:nvPicPr>
          <p:cNvPr id="8195" name="Picture 64" descr="гри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5638800"/>
            <a:ext cx="152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5105400"/>
            <a:ext cx="12223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9" descr="лесные ягод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3886200"/>
            <a:ext cx="14478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3810000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53" descr="подснежник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2362200"/>
            <a:ext cx="1676400" cy="10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52" descr="скворцы прилетел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8600" y="2286000"/>
            <a:ext cx="1193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47" descr="снеговик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3600" y="914400"/>
            <a:ext cx="8477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35" descr="снежинка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43200" y="838200"/>
            <a:ext cx="148590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  <a:gradFill rotWithShape="1">
            <a:gsLst>
              <a:gs pos="0">
                <a:srgbClr val="FFFFC2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smtClean="0">
                <a:solidFill>
                  <a:srgbClr val="FF0000"/>
                </a:solidFill>
                <a:latin typeface="Comic Sans MS" pitchFamily="66" charset="0"/>
              </a:rPr>
              <a:t>WHEN IS YOUR BIRTHDAY</a:t>
            </a:r>
            <a:r>
              <a:rPr lang="en-US" sz="4000" b="1" smtClean="0">
                <a:latin typeface="Comic Sans MS" pitchFamily="66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Comic Sans MS" pitchFamily="66" charset="0"/>
              </a:rPr>
              <a:t>?</a:t>
            </a:r>
          </a:p>
        </p:txBody>
      </p:sp>
      <p:sp>
        <p:nvSpPr>
          <p:cNvPr id="8204" name="Rectangle 30"/>
          <p:cNvSpPr>
            <a:spLocks noChangeArrowheads="1"/>
          </p:cNvSpPr>
          <p:nvPr/>
        </p:nvSpPr>
        <p:spPr bwMode="auto">
          <a:xfrm>
            <a:off x="6705600" y="1447800"/>
            <a:ext cx="2209800" cy="609600"/>
          </a:xfrm>
          <a:prstGeom prst="rect">
            <a:avLst/>
          </a:prstGeom>
          <a:solidFill>
            <a:srgbClr val="66CC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00FF"/>
                </a:solidFill>
              </a:rPr>
              <a:t>February</a:t>
            </a:r>
            <a:endParaRPr lang="ru-RU" sz="3600" b="1">
              <a:solidFill>
                <a:srgbClr val="0000FF"/>
              </a:solidFill>
            </a:endParaRPr>
          </a:p>
        </p:txBody>
      </p:sp>
      <p:sp>
        <p:nvSpPr>
          <p:cNvPr id="8205" name="Rectangle 31"/>
          <p:cNvSpPr>
            <a:spLocks noChangeArrowheads="1"/>
          </p:cNvSpPr>
          <p:nvPr/>
        </p:nvSpPr>
        <p:spPr bwMode="auto">
          <a:xfrm>
            <a:off x="762000" y="1371600"/>
            <a:ext cx="2362200" cy="533400"/>
          </a:xfrm>
          <a:prstGeom prst="rect">
            <a:avLst/>
          </a:prstGeom>
          <a:solidFill>
            <a:srgbClr val="66CC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00FF"/>
                </a:solidFill>
              </a:rPr>
              <a:t>December</a:t>
            </a:r>
            <a:endParaRPr lang="ru-RU" sz="3600" b="1">
              <a:solidFill>
                <a:srgbClr val="0000FF"/>
              </a:solidFill>
            </a:endParaRPr>
          </a:p>
        </p:txBody>
      </p:sp>
      <p:sp>
        <p:nvSpPr>
          <p:cNvPr id="8206" name="Rectangle 29"/>
          <p:cNvSpPr>
            <a:spLocks noChangeArrowheads="1"/>
          </p:cNvSpPr>
          <p:nvPr/>
        </p:nvSpPr>
        <p:spPr bwMode="auto">
          <a:xfrm>
            <a:off x="3962400" y="1447800"/>
            <a:ext cx="2057400" cy="533400"/>
          </a:xfrm>
          <a:prstGeom prst="rect">
            <a:avLst/>
          </a:prstGeom>
          <a:solidFill>
            <a:srgbClr val="66CC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00FF"/>
                </a:solidFill>
              </a:rPr>
              <a:t>January</a:t>
            </a:r>
            <a:endParaRPr lang="ru-RU" sz="3600" b="1">
              <a:solidFill>
                <a:srgbClr val="0000FF"/>
              </a:solidFill>
            </a:endParaRPr>
          </a:p>
        </p:txBody>
      </p:sp>
      <p:sp>
        <p:nvSpPr>
          <p:cNvPr id="8207" name="Oval 49"/>
          <p:cNvSpPr>
            <a:spLocks noChangeArrowheads="1"/>
          </p:cNvSpPr>
          <p:nvPr/>
        </p:nvSpPr>
        <p:spPr bwMode="auto">
          <a:xfrm>
            <a:off x="2514600" y="2667000"/>
            <a:ext cx="1600200" cy="914400"/>
          </a:xfrm>
          <a:prstGeom prst="ellipse">
            <a:avLst/>
          </a:prstGeom>
          <a:gradFill rotWithShape="1">
            <a:gsLst>
              <a:gs pos="0">
                <a:srgbClr val="A9EEA9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8000"/>
                </a:solidFill>
                <a:latin typeface="Comic Sans MS" pitchFamily="66" charset="0"/>
              </a:rPr>
              <a:t>March</a:t>
            </a:r>
            <a:endParaRPr lang="ru-RU" sz="3600" b="1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8208" name="Oval 50"/>
          <p:cNvSpPr>
            <a:spLocks noChangeArrowheads="1"/>
          </p:cNvSpPr>
          <p:nvPr/>
        </p:nvSpPr>
        <p:spPr bwMode="auto">
          <a:xfrm>
            <a:off x="5181600" y="2590800"/>
            <a:ext cx="1524000" cy="914400"/>
          </a:xfrm>
          <a:prstGeom prst="ellipse">
            <a:avLst/>
          </a:prstGeom>
          <a:gradFill rotWithShape="1">
            <a:gsLst>
              <a:gs pos="0">
                <a:srgbClr val="A9EEA9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>
                <a:solidFill>
                  <a:srgbClr val="008000"/>
                </a:solidFill>
                <a:latin typeface="Comic Sans MS" pitchFamily="66" charset="0"/>
              </a:rPr>
              <a:t>April</a:t>
            </a:r>
            <a:endParaRPr lang="ru-RU" sz="4000" b="1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8209" name="Oval 51"/>
          <p:cNvSpPr>
            <a:spLocks noChangeArrowheads="1"/>
          </p:cNvSpPr>
          <p:nvPr/>
        </p:nvSpPr>
        <p:spPr bwMode="auto">
          <a:xfrm>
            <a:off x="7239000" y="2590800"/>
            <a:ext cx="1676400" cy="914400"/>
          </a:xfrm>
          <a:prstGeom prst="ellipse">
            <a:avLst/>
          </a:prstGeom>
          <a:gradFill rotWithShape="1">
            <a:gsLst>
              <a:gs pos="0">
                <a:srgbClr val="A9EEA9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>
                <a:solidFill>
                  <a:srgbClr val="008000"/>
                </a:solidFill>
                <a:latin typeface="Comic Sans MS" pitchFamily="66" charset="0"/>
              </a:rPr>
              <a:t>May</a:t>
            </a:r>
            <a:endParaRPr lang="ru-RU" sz="4000" b="1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8210" name="Rectangle 54"/>
          <p:cNvSpPr>
            <a:spLocks noChangeArrowheads="1"/>
          </p:cNvSpPr>
          <p:nvPr/>
        </p:nvSpPr>
        <p:spPr bwMode="auto">
          <a:xfrm>
            <a:off x="2514600" y="4267200"/>
            <a:ext cx="1295400" cy="533400"/>
          </a:xfrm>
          <a:prstGeom prst="rect">
            <a:avLst/>
          </a:prstGeom>
          <a:gradFill rotWithShape="1">
            <a:gsLst>
              <a:gs pos="0">
                <a:srgbClr val="FFDDFF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>
                <a:solidFill>
                  <a:srgbClr val="FF33CC"/>
                </a:solidFill>
                <a:latin typeface="Comic Sans MS" pitchFamily="66" charset="0"/>
              </a:rPr>
              <a:t>June</a:t>
            </a:r>
            <a:endParaRPr lang="ru-RU" sz="4000" b="1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8211" name="Rectangle 55"/>
          <p:cNvSpPr>
            <a:spLocks noChangeArrowheads="1"/>
          </p:cNvSpPr>
          <p:nvPr/>
        </p:nvSpPr>
        <p:spPr bwMode="auto">
          <a:xfrm>
            <a:off x="4800600" y="4343400"/>
            <a:ext cx="1219200" cy="533400"/>
          </a:xfrm>
          <a:prstGeom prst="rect">
            <a:avLst/>
          </a:prstGeom>
          <a:gradFill rotWithShape="1">
            <a:gsLst>
              <a:gs pos="0">
                <a:srgbClr val="FFD2FF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FF33CC"/>
                </a:solidFill>
                <a:latin typeface="Comic Sans MS" pitchFamily="66" charset="0"/>
              </a:rPr>
              <a:t>July</a:t>
            </a:r>
            <a:endParaRPr lang="ru-RU" sz="3600" b="1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8212" name="Rectangle 56"/>
          <p:cNvSpPr>
            <a:spLocks noChangeArrowheads="1"/>
          </p:cNvSpPr>
          <p:nvPr/>
        </p:nvSpPr>
        <p:spPr bwMode="auto">
          <a:xfrm>
            <a:off x="7162800" y="4419600"/>
            <a:ext cx="1676400" cy="533400"/>
          </a:xfrm>
          <a:prstGeom prst="rect">
            <a:avLst/>
          </a:prstGeom>
          <a:gradFill rotWithShape="1">
            <a:gsLst>
              <a:gs pos="0">
                <a:srgbClr val="FFDDFF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FF33CC"/>
                </a:solidFill>
                <a:latin typeface="Comic Sans MS" pitchFamily="66" charset="0"/>
              </a:rPr>
              <a:t>August</a:t>
            </a:r>
            <a:endParaRPr lang="ru-RU" sz="3600" b="1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8213" name="Oval 60"/>
          <p:cNvSpPr>
            <a:spLocks noChangeArrowheads="1"/>
          </p:cNvSpPr>
          <p:nvPr/>
        </p:nvSpPr>
        <p:spPr bwMode="auto">
          <a:xfrm>
            <a:off x="381000" y="5715000"/>
            <a:ext cx="2590800" cy="914400"/>
          </a:xfrm>
          <a:prstGeom prst="ellipse">
            <a:avLst/>
          </a:prstGeom>
          <a:gradFill rotWithShape="1">
            <a:gsLst>
              <a:gs pos="0">
                <a:srgbClr val="FFE7C2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66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FF6600"/>
                </a:solidFill>
                <a:latin typeface="Comic Sans MS" pitchFamily="66" charset="0"/>
              </a:rPr>
              <a:t>September</a:t>
            </a:r>
            <a:endParaRPr lang="ru-RU" sz="3600" b="1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8214" name="Oval 61"/>
          <p:cNvSpPr>
            <a:spLocks noChangeArrowheads="1"/>
          </p:cNvSpPr>
          <p:nvPr/>
        </p:nvSpPr>
        <p:spPr bwMode="auto">
          <a:xfrm>
            <a:off x="3962400" y="5715000"/>
            <a:ext cx="1981200" cy="914400"/>
          </a:xfrm>
          <a:prstGeom prst="ellipse">
            <a:avLst/>
          </a:prstGeom>
          <a:gradFill rotWithShape="1">
            <a:gsLst>
              <a:gs pos="0">
                <a:srgbClr val="FFE7C2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66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FF6600"/>
                </a:solidFill>
                <a:latin typeface="Comic Sans MS" pitchFamily="66" charset="0"/>
              </a:rPr>
              <a:t>October</a:t>
            </a:r>
            <a:endParaRPr lang="ru-RU" sz="3600" b="1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8215" name="Oval 62"/>
          <p:cNvSpPr>
            <a:spLocks noChangeArrowheads="1"/>
          </p:cNvSpPr>
          <p:nvPr/>
        </p:nvSpPr>
        <p:spPr bwMode="auto">
          <a:xfrm>
            <a:off x="6553200" y="5715000"/>
            <a:ext cx="2362200" cy="914400"/>
          </a:xfrm>
          <a:prstGeom prst="ellipse">
            <a:avLst/>
          </a:prstGeom>
          <a:gradFill rotWithShape="1">
            <a:gsLst>
              <a:gs pos="0">
                <a:srgbClr val="FFE7C2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66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FF6600"/>
                </a:solidFill>
                <a:latin typeface="Comic Sans MS" pitchFamily="66" charset="0"/>
              </a:rPr>
              <a:t>November</a:t>
            </a:r>
            <a:endParaRPr lang="ru-RU" sz="3600" b="1">
              <a:solidFill>
                <a:srgbClr val="FF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533400" y="609600"/>
            <a:ext cx="70866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How many seasons </a:t>
            </a:r>
          </a:p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do you know?</a:t>
            </a:r>
            <a:endParaRPr lang="ru-RU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457200" y="2971800"/>
            <a:ext cx="50292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What are they?</a:t>
            </a:r>
            <a:endParaRPr lang="ru-RU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6151" name="Picture 7" descr="Копия (2) 1 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7225" y="2286000"/>
            <a:ext cx="3178175" cy="4286250"/>
          </a:xfrm>
          <a:prstGeom prst="rect">
            <a:avLst/>
          </a:prstGeom>
          <a:noFill/>
        </p:spPr>
      </p:pic>
      <p:pic>
        <p:nvPicPr>
          <p:cNvPr id="6152" name="Picture 8" descr="Копия погода (15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937297">
            <a:off x="738188" y="4476750"/>
            <a:ext cx="1836737" cy="1847850"/>
          </a:xfrm>
          <a:prstGeom prst="rect">
            <a:avLst/>
          </a:prstGeom>
          <a:noFill/>
        </p:spPr>
      </p:pic>
      <p:pic>
        <p:nvPicPr>
          <p:cNvPr id="6153" name="Picture 9" descr="Копия пого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89570">
            <a:off x="3124200" y="4191000"/>
            <a:ext cx="2286000" cy="2105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Ruhangiz\Pictures\vegetables\200607060814031.jpg"/>
          <p:cNvPicPr>
            <a:picLocks noChangeAspect="1" noChangeArrowheads="1"/>
          </p:cNvPicPr>
          <p:nvPr/>
        </p:nvPicPr>
        <p:blipFill>
          <a:blip r:embed="rId2" cstate="print"/>
          <a:srcRect r="25706"/>
          <a:stretch>
            <a:fillRect/>
          </a:stretch>
        </p:blipFill>
        <p:spPr bwMode="auto">
          <a:xfrm rot="5400000">
            <a:off x="1142998" y="-1142999"/>
            <a:ext cx="6858001" cy="9144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 flipH="1" flipV="1">
            <a:off x="6012160" y="3428997"/>
            <a:ext cx="6480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0070C0"/>
                </a:solidFill>
              </a:rPr>
              <a:t>}</a:t>
            </a:r>
            <a:endParaRPr lang="ru-RU" sz="8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3501008"/>
            <a:ext cx="1728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December,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January,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February,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Ruhangiz\Pictures\image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1844824"/>
            <a:ext cx="3240360" cy="322595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47664" y="2060848"/>
            <a:ext cx="1440160" cy="1224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June,</a:t>
            </a:r>
          </a:p>
          <a:p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July,</a:t>
            </a:r>
          </a:p>
          <a:p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August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3429000"/>
            <a:ext cx="14401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00B050"/>
                </a:solidFill>
              </a:rPr>
              <a:t>}</a:t>
            </a:r>
            <a:endParaRPr lang="ru-RU" sz="8000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2060848"/>
            <a:ext cx="7920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C000"/>
                </a:solidFill>
              </a:rPr>
              <a:t>}</a:t>
            </a:r>
            <a:endParaRPr lang="ru-RU" sz="8000" dirty="0">
              <a:solidFill>
                <a:srgbClr val="FFC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3501009"/>
            <a:ext cx="15121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March,</a:t>
            </a:r>
          </a:p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April,</a:t>
            </a:r>
          </a:p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May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404664"/>
            <a:ext cx="63802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There are 4 seasons                                and 12 months in a year. They are: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2195736" y="620688"/>
            <a:ext cx="1197036" cy="241514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1475656" y="980728"/>
            <a:ext cx="1197036" cy="241514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flipH="1" flipV="1">
            <a:off x="6084168" y="2132855"/>
            <a:ext cx="5040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chemeClr val="accent6">
                    <a:lumMod val="75000"/>
                  </a:schemeClr>
                </a:solidFill>
              </a:rPr>
              <a:t>}</a:t>
            </a:r>
            <a:endParaRPr lang="ru-RU" sz="8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16216" y="2060848"/>
            <a:ext cx="2627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September,</a:t>
            </a:r>
          </a:p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October,</a:t>
            </a:r>
          </a:p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November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91880" y="476672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Winter, Spring, Summer and Autumn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endParaRPr 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941168"/>
            <a:ext cx="7884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15541E-6 L 0.12188 2.15541E-6 C 0.17657 2.15541E-6 0.2441 0.25717 0.2441 0.46693 L 0.2441 0.93362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466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73988E-6 L -3.05556E-6 0.45965 C -3.05556E-6 0.66497 0.00521 0.91976 0.00973 0.91976 L 0.01979 0.91976 " pathEditMode="relative" rAng="0" ptsTypes="FfFF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4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23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0800"/>
            <a:ext cx="9144000" cy="6908800"/>
          </a:xfrm>
          <a:prstGeom prst="rect">
            <a:avLst/>
          </a:prstGeom>
          <a:noFill/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95288" y="1412875"/>
            <a:ext cx="25209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b="1">
                <a:solidFill>
                  <a:schemeClr val="accent2"/>
                </a:solidFill>
              </a:rPr>
              <a:t>January</a:t>
            </a:r>
          </a:p>
          <a:p>
            <a:r>
              <a:rPr lang="en-US" sz="4000" b="1">
                <a:solidFill>
                  <a:schemeClr val="accent2"/>
                </a:solidFill>
              </a:rPr>
              <a:t>February</a:t>
            </a:r>
          </a:p>
          <a:p>
            <a:r>
              <a:rPr lang="en-US" sz="4000" b="1">
                <a:solidFill>
                  <a:srgbClr val="008000"/>
                </a:solidFill>
              </a:rPr>
              <a:t>March</a:t>
            </a:r>
          </a:p>
          <a:p>
            <a:r>
              <a:rPr lang="en-US" sz="4000" b="1">
                <a:solidFill>
                  <a:srgbClr val="008000"/>
                </a:solidFill>
              </a:rPr>
              <a:t>April</a:t>
            </a:r>
          </a:p>
          <a:p>
            <a:r>
              <a:rPr lang="en-US" sz="4000" b="1">
                <a:solidFill>
                  <a:srgbClr val="008000"/>
                </a:solidFill>
              </a:rPr>
              <a:t>May</a:t>
            </a:r>
          </a:p>
          <a:p>
            <a:r>
              <a:rPr lang="en-US" sz="4000" b="1">
                <a:solidFill>
                  <a:srgbClr val="CC0000"/>
                </a:solidFill>
              </a:rPr>
              <a:t>June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5148263" y="1341438"/>
            <a:ext cx="33845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b="1"/>
              <a:t>[m</a:t>
            </a:r>
            <a:r>
              <a:rPr lang="ru-RU" sz="4000" b="1"/>
              <a:t>α</a:t>
            </a:r>
            <a:r>
              <a:rPr lang="en-US" sz="4000" b="1"/>
              <a:t>:t∫]</a:t>
            </a:r>
          </a:p>
          <a:p>
            <a:r>
              <a:rPr lang="en-US" sz="4000" b="1"/>
              <a:t>[‘eıprəl]</a:t>
            </a:r>
          </a:p>
          <a:p>
            <a:r>
              <a:rPr lang="en-US" sz="4000" b="1"/>
              <a:t>[‘februərı]</a:t>
            </a:r>
          </a:p>
          <a:p>
            <a:r>
              <a:rPr lang="en-US" sz="4000" b="1"/>
              <a:t>[‘dʒænjuərı]</a:t>
            </a:r>
          </a:p>
          <a:p>
            <a:r>
              <a:rPr lang="en-US" sz="4000" b="1"/>
              <a:t>[dʒu:n]</a:t>
            </a:r>
          </a:p>
          <a:p>
            <a:r>
              <a:rPr lang="en-US" sz="4000" b="1"/>
              <a:t>[meı]</a:t>
            </a:r>
            <a:endParaRPr lang="ru-RU" sz="4000" b="1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2555875" y="1773238"/>
            <a:ext cx="2592388" cy="1800225"/>
          </a:xfrm>
          <a:prstGeom prst="line">
            <a:avLst/>
          </a:prstGeom>
          <a:noFill/>
          <a:ln w="28575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 flipV="1">
            <a:off x="1908175" y="4292600"/>
            <a:ext cx="3168650" cy="576263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619250" y="4221163"/>
            <a:ext cx="3600450" cy="6477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V="1">
            <a:off x="1908175" y="2420938"/>
            <a:ext cx="3311525" cy="12954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V="1">
            <a:off x="2195513" y="1844675"/>
            <a:ext cx="2952750" cy="1223963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2916238" y="2349500"/>
            <a:ext cx="2232025" cy="6477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03648" y="620688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Match the words and their transcriptions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u="sng" smtClean="0"/>
              <a:t>ПУТАНИЦА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977900"/>
            <a:ext cx="914400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ru-RU" sz="4400" b="1" dirty="0">
                <a:latin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</a:rPr>
              <a:t>psring</a:t>
            </a:r>
            <a:r>
              <a:rPr lang="en-US" sz="4400" b="1" dirty="0">
                <a:latin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</a:rPr>
              <a:t>-</a:t>
            </a:r>
            <a:endParaRPr lang="ru-RU" sz="4400" b="1" dirty="0">
              <a:solidFill>
                <a:srgbClr val="CC33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</a:rPr>
              <a:t>umerms</a:t>
            </a:r>
            <a:r>
              <a:rPr lang="en-US" sz="4400" b="1" dirty="0">
                <a:latin typeface="Times New Roman" pitchFamily="18" charset="0"/>
              </a:rPr>
              <a:t> – </a:t>
            </a:r>
            <a:r>
              <a:rPr lang="ru-RU" sz="4400" b="1" dirty="0">
                <a:solidFill>
                  <a:srgbClr val="CD480D"/>
                </a:solidFill>
              </a:rPr>
              <a:t>              </a:t>
            </a:r>
            <a:r>
              <a:rPr lang="en-US" sz="4400" b="1" dirty="0">
                <a:solidFill>
                  <a:srgbClr val="CD480D"/>
                </a:solidFill>
              </a:rPr>
              <a:t>     </a:t>
            </a:r>
            <a:endParaRPr lang="en-US" sz="4400" b="1" dirty="0">
              <a:solidFill>
                <a:srgbClr val="CC33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</a:rPr>
              <a:t>autmun</a:t>
            </a:r>
            <a:r>
              <a:rPr lang="en-US" sz="4400" b="1" dirty="0">
                <a:latin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</a:rPr>
              <a:t>-</a:t>
            </a:r>
            <a:endParaRPr lang="ru-RU" sz="4400" b="1" dirty="0">
              <a:solidFill>
                <a:srgbClr val="CC33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</a:rPr>
              <a:t>iterwn</a:t>
            </a:r>
            <a:r>
              <a:rPr lang="en-US" sz="4400" b="1" dirty="0">
                <a:latin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</a:rPr>
              <a:t>-</a:t>
            </a:r>
            <a:endParaRPr lang="en-US" sz="4400" b="1" dirty="0">
              <a:solidFill>
                <a:srgbClr val="CC3300"/>
              </a:solidFill>
            </a:endParaRPr>
          </a:p>
          <a:p>
            <a:pPr>
              <a:spcBef>
                <a:spcPct val="50000"/>
              </a:spcBef>
            </a:pPr>
            <a:endParaRPr lang="en-US" sz="4400" b="1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19" name="Picture 8" descr="DD00166_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152400"/>
            <a:ext cx="9448800" cy="7391400"/>
          </a:xfrm>
          <a:noFill/>
        </p:spPr>
      </p:pic>
      <p:sp>
        <p:nvSpPr>
          <p:cNvPr id="9220" name="Text Box 10"/>
          <p:cNvSpPr txBox="1">
            <a:spLocks noChangeArrowheads="1"/>
          </p:cNvSpPr>
          <p:nvPr/>
        </p:nvSpPr>
        <p:spPr bwMode="auto">
          <a:xfrm>
            <a:off x="2133600" y="1524000"/>
            <a:ext cx="4953000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00FF"/>
                </a:solidFill>
                <a:latin typeface="Arial Black" pitchFamily="34" charset="0"/>
              </a:rPr>
              <a:t>Let’s </a:t>
            </a:r>
            <a:r>
              <a:rPr lang="en-US" sz="2800" b="1" dirty="0" smtClean="0">
                <a:solidFill>
                  <a:srgbClr val="FF00FF"/>
                </a:solidFill>
                <a:latin typeface="Arial Black" pitchFamily="34" charset="0"/>
              </a:rPr>
              <a:t>read </a:t>
            </a:r>
            <a:r>
              <a:rPr lang="en-US" sz="2800" b="1" dirty="0">
                <a:solidFill>
                  <a:srgbClr val="FF00FF"/>
                </a:solidFill>
                <a:latin typeface="Arial Black" pitchFamily="34" charset="0"/>
              </a:rPr>
              <a:t>a </a:t>
            </a:r>
            <a:r>
              <a:rPr lang="en-US" sz="2800" b="1" dirty="0" smtClean="0">
                <a:solidFill>
                  <a:srgbClr val="FF00FF"/>
                </a:solidFill>
                <a:latin typeface="Arial Black" pitchFamily="34" charset="0"/>
              </a:rPr>
              <a:t>poem!</a:t>
            </a:r>
            <a:endParaRPr lang="en-US" sz="2800" b="1" dirty="0">
              <a:solidFill>
                <a:srgbClr val="FF00FF"/>
              </a:solidFill>
              <a:latin typeface="Arial Black" pitchFamily="34" charset="0"/>
            </a:endParaRPr>
          </a:p>
          <a:p>
            <a:endParaRPr lang="en-US" sz="2800" b="1" dirty="0">
              <a:solidFill>
                <a:srgbClr val="FF00FF"/>
              </a:solidFill>
              <a:latin typeface="Arial Black" pitchFamily="34" charset="0"/>
            </a:endParaRPr>
          </a:p>
          <a:p>
            <a:r>
              <a:rPr lang="en-US" sz="2800" b="1" dirty="0">
                <a:solidFill>
                  <a:srgbClr val="0000FF"/>
                </a:solidFill>
                <a:latin typeface="Arial Rounded MT Bold" pitchFamily="34" charset="0"/>
              </a:rPr>
              <a:t>Spring  is  green,</a:t>
            </a:r>
          </a:p>
          <a:p>
            <a:endParaRPr lang="en-US" sz="2800" b="1" dirty="0">
              <a:solidFill>
                <a:srgbClr val="0000FF"/>
              </a:solidFill>
              <a:latin typeface="Arial Rounded MT Bold" pitchFamily="34" charset="0"/>
            </a:endParaRPr>
          </a:p>
          <a:p>
            <a:r>
              <a:rPr lang="en-US" sz="2800" b="1" dirty="0">
                <a:solidFill>
                  <a:srgbClr val="0000FF"/>
                </a:solidFill>
                <a:latin typeface="Arial Rounded MT Bold" pitchFamily="34" charset="0"/>
              </a:rPr>
              <a:t>Summer is  bright,</a:t>
            </a:r>
          </a:p>
          <a:p>
            <a:endParaRPr lang="en-US" sz="2800" b="1" dirty="0">
              <a:solidFill>
                <a:srgbClr val="0000FF"/>
              </a:solidFill>
              <a:latin typeface="Arial Rounded MT Bold" pitchFamily="34" charset="0"/>
            </a:endParaRPr>
          </a:p>
          <a:p>
            <a:r>
              <a:rPr lang="en-US" sz="2800" b="1" dirty="0">
                <a:solidFill>
                  <a:srgbClr val="0000FF"/>
                </a:solidFill>
                <a:latin typeface="Arial Rounded MT Bold" pitchFamily="34" charset="0"/>
              </a:rPr>
              <a:t>Autumn is yellow,</a:t>
            </a:r>
          </a:p>
          <a:p>
            <a:endParaRPr lang="en-US" sz="2800" b="1" dirty="0">
              <a:solidFill>
                <a:srgbClr val="0000FF"/>
              </a:solidFill>
              <a:latin typeface="Arial Rounded MT Bold" pitchFamily="34" charset="0"/>
            </a:endParaRPr>
          </a:p>
          <a:p>
            <a:r>
              <a:rPr lang="en-US" sz="2800" b="1" dirty="0">
                <a:solidFill>
                  <a:srgbClr val="0000FF"/>
                </a:solidFill>
                <a:latin typeface="Arial Rounded MT Bold" pitchFamily="34" charset="0"/>
              </a:rPr>
              <a:t>Winter  is white.</a:t>
            </a:r>
            <a:endParaRPr lang="ru-RU" sz="2800" b="1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81000" y="1219200"/>
            <a:ext cx="80772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latin typeface="Times New Roman" pitchFamily="18" charset="0"/>
              </a:rPr>
              <a:t>Spring comes after ...................</a:t>
            </a:r>
          </a:p>
          <a:p>
            <a:pPr>
              <a:spcBef>
                <a:spcPct val="50000"/>
              </a:spcBef>
            </a:pPr>
            <a:r>
              <a:rPr lang="en-US" sz="4400" b="1">
                <a:latin typeface="Times New Roman" pitchFamily="18" charset="0"/>
              </a:rPr>
              <a:t>Summer comes after ................</a:t>
            </a:r>
          </a:p>
          <a:p>
            <a:pPr>
              <a:spcBef>
                <a:spcPct val="50000"/>
              </a:spcBef>
            </a:pPr>
            <a:r>
              <a:rPr lang="en-US" sz="4400" b="1">
                <a:latin typeface="Times New Roman" pitchFamily="18" charset="0"/>
              </a:rPr>
              <a:t>Autumn comes after …………</a:t>
            </a:r>
          </a:p>
          <a:p>
            <a:pPr>
              <a:spcBef>
                <a:spcPct val="50000"/>
              </a:spcBef>
            </a:pPr>
            <a:r>
              <a:rPr lang="en-US" sz="4400" b="1">
                <a:latin typeface="Times New Roman" pitchFamily="18" charset="0"/>
              </a:rPr>
              <a:t>Winter comes after ………….</a:t>
            </a:r>
            <a:endParaRPr lang="ru-RU" sz="4400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Найди  слова</a:t>
            </a:r>
          </a:p>
        </p:txBody>
      </p:sp>
      <p:sp>
        <p:nvSpPr>
          <p:cNvPr id="13315" name="WordArt 58"/>
          <p:cNvSpPr>
            <a:spLocks noChangeArrowheads="1" noChangeShapeType="1" noTextEdit="1"/>
          </p:cNvSpPr>
          <p:nvPr/>
        </p:nvSpPr>
        <p:spPr bwMode="auto">
          <a:xfrm rot="-342457">
            <a:off x="228600" y="3232150"/>
            <a:ext cx="8534400" cy="10350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2400" kern="10" dirty="0" err="1" smtClean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Times New Roman"/>
                <a:cs typeface="Times New Roman"/>
              </a:rPr>
              <a:t>springbrightsummerwhiteyellowwintergreenautumn</a:t>
            </a:r>
            <a:endParaRPr lang="ru-RU" sz="2400" kern="10" dirty="0">
              <a:ln w="9525">
                <a:solidFill>
                  <a:schemeClr val="hlink"/>
                </a:solidFill>
                <a:round/>
                <a:headEnd/>
                <a:tailEnd/>
              </a:ln>
              <a:solidFill>
                <a:srgbClr val="00008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305800" cy="4191000"/>
          </a:xfrm>
          <a:noFill/>
          <a:ln w="228600" cap="rnd">
            <a:solidFill>
              <a:srgbClr val="FF00FF"/>
            </a:solidFill>
            <a:prstDash val="sysDot"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6600" b="1" i="1" smtClean="0">
                <a:solidFill>
                  <a:schemeClr val="bg1"/>
                </a:solidFill>
              </a:rPr>
              <a:t>Названия месяцев всегда пишутся с заглавной буквы</a:t>
            </a:r>
          </a:p>
        </p:txBody>
      </p:sp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1219200" y="304800"/>
            <a:ext cx="7010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kern="1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ЗАПОМНИ: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  <p:bldP spid="614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307</Words>
  <Application>Microsoft Office PowerPoint</Application>
  <PresentationFormat>Экран (4:3)</PresentationFormat>
  <Paragraphs>106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Arial Rounded MT Bold</vt:lpstr>
      <vt:lpstr>Calibri</vt:lpstr>
      <vt:lpstr>Comic Sans MS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ПУТАНИЦА</vt:lpstr>
      <vt:lpstr>Презентация PowerPoint</vt:lpstr>
      <vt:lpstr>Презентация PowerPoint</vt:lpstr>
      <vt:lpstr>Найди  слова</vt:lpstr>
      <vt:lpstr>Презентация PowerPoint</vt:lpstr>
      <vt:lpstr>Презентация PowerPoint</vt:lpstr>
      <vt:lpstr>Презентация PowerPoint</vt:lpstr>
      <vt:lpstr>Найди лишнеe слово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Запомни:                                                                in winter-  зимой                                    in summer- летом                                    in spring- весной                                     in autumn- осенью                                  символ                                          обозначает время действия          </vt:lpstr>
      <vt:lpstr>Когда Том занимается своими любимыми делами?</vt:lpstr>
      <vt:lpstr>Что ты делаешь зимой, весной, летом, осенью?</vt:lpstr>
      <vt:lpstr>Презентация PowerPoint</vt:lpstr>
      <vt:lpstr>WHEN IS YOUR BIRTHDAY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Ruhangiz</dc:creator>
  <cp:lastModifiedBy>xD</cp:lastModifiedBy>
  <cp:revision>237</cp:revision>
  <dcterms:created xsi:type="dcterms:W3CDTF">2013-04-13T11:49:28Z</dcterms:created>
  <dcterms:modified xsi:type="dcterms:W3CDTF">2020-04-18T09:11:37Z</dcterms:modified>
</cp:coreProperties>
</file>