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6" r:id="rId2"/>
    <p:sldId id="277" r:id="rId3"/>
    <p:sldId id="260" r:id="rId4"/>
    <p:sldId id="323" r:id="rId5"/>
    <p:sldId id="278" r:id="rId6"/>
    <p:sldId id="281" r:id="rId7"/>
    <p:sldId id="283" r:id="rId8"/>
    <p:sldId id="284" r:id="rId9"/>
    <p:sldId id="285" r:id="rId10"/>
    <p:sldId id="280" r:id="rId11"/>
    <p:sldId id="298" r:id="rId12"/>
    <p:sldId id="300" r:id="rId13"/>
    <p:sldId id="308" r:id="rId14"/>
    <p:sldId id="309" r:id="rId15"/>
    <p:sldId id="310" r:id="rId16"/>
    <p:sldId id="325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hengiz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145AE-43FD-4F1E-8ACE-D818D224AEFA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91F99-9F9B-4A12-B11F-97C4B77BC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6EAA-F3F5-4545-BE6E-51E11CCC3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81AD1-BAF5-4DD5-BD80-87D38684C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4C6D-BB35-4DE3-B6ED-750FF5DFDCC7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90AE-5C14-4F50-903C-9D71D74CF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16468"/>
            <a:ext cx="6480719" cy="4420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764704"/>
            <a:ext cx="5504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C00000"/>
                </a:solidFill>
              </a:rPr>
              <a:t>SEASONS OF THE YEAR</a:t>
            </a:r>
            <a:endParaRPr lang="en-GB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0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Новый рисунок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3915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Назови месяцы</a:t>
            </a:r>
          </a:p>
          <a:p>
            <a:r>
              <a:rPr lang="ru-RU" kern="10">
                <a:ln w="254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в алфавитном порядке</a:t>
            </a: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1524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April 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1600200" y="2590800"/>
            <a:ext cx="2362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August  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228600" y="3429000"/>
            <a:ext cx="2362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December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1" name="WordArt 13"/>
          <p:cNvSpPr>
            <a:spLocks noChangeArrowheads="1" noChangeShapeType="1" noTextEdit="1"/>
          </p:cNvSpPr>
          <p:nvPr/>
        </p:nvSpPr>
        <p:spPr bwMode="auto">
          <a:xfrm>
            <a:off x="1524000" y="4343400"/>
            <a:ext cx="2362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February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2" name="WordArt 14"/>
          <p:cNvSpPr>
            <a:spLocks noChangeArrowheads="1" noChangeShapeType="1" noTextEdit="1"/>
          </p:cNvSpPr>
          <p:nvPr/>
        </p:nvSpPr>
        <p:spPr bwMode="auto">
          <a:xfrm>
            <a:off x="304800" y="5181600"/>
            <a:ext cx="205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January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2667000" y="5943600"/>
            <a:ext cx="121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July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5" name="WordArt 17"/>
          <p:cNvSpPr>
            <a:spLocks noChangeArrowheads="1" noChangeShapeType="1" noTextEdit="1"/>
          </p:cNvSpPr>
          <p:nvPr/>
        </p:nvSpPr>
        <p:spPr bwMode="auto">
          <a:xfrm>
            <a:off x="4572000" y="1828800"/>
            <a:ext cx="17526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June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6781800" y="2590800"/>
            <a:ext cx="1905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March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4800600" y="3505200"/>
            <a:ext cx="1219200" cy="795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May 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6705600" y="4191000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November 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4419600" y="4876800"/>
            <a:ext cx="20574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October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22550" name="WordArt 22"/>
          <p:cNvSpPr>
            <a:spLocks noChangeArrowheads="1" noChangeShapeType="1" noTextEdit="1"/>
          </p:cNvSpPr>
          <p:nvPr/>
        </p:nvSpPr>
        <p:spPr bwMode="auto">
          <a:xfrm>
            <a:off x="6477000" y="5715000"/>
            <a:ext cx="2514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September</a:t>
            </a:r>
            <a:endParaRPr lang="ru-RU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5" grpId="0" animBg="1"/>
      <p:bldP spid="22546" grpId="0" animBg="1"/>
      <p:bldP spid="22547" grpId="0" animBg="1"/>
      <p:bldP spid="22548" grpId="0" animBg="1"/>
      <p:bldP spid="22549" grpId="0" animBg="1"/>
      <p:bldP spid="225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dirty="0" smtClean="0">
                <a:effectLst/>
                <a:latin typeface="Arial" charset="0"/>
              </a:rPr>
              <a:t>Найди лишне</a:t>
            </a:r>
            <a:r>
              <a:rPr lang="en-US" cap="none" dirty="0" smtClean="0">
                <a:effectLst/>
                <a:latin typeface="Arial" charset="0"/>
              </a:rPr>
              <a:t>e </a:t>
            </a:r>
            <a:r>
              <a:rPr lang="ru-RU" cap="none" dirty="0" smtClean="0">
                <a:effectLst/>
                <a:latin typeface="Arial" charset="0"/>
              </a:rPr>
              <a:t>слово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</a:rPr>
              <a:t>autumn, September, winter, spring, summer</a:t>
            </a:r>
            <a:endParaRPr lang="ru-RU" sz="4000" b="1" smtClean="0">
              <a:solidFill>
                <a:schemeClr val="tx1"/>
              </a:solidFill>
              <a:latin typeface="Arial" charset="0"/>
            </a:endParaRPr>
          </a:p>
          <a:p>
            <a:r>
              <a:rPr lang="en-US" sz="4000" b="1" smtClean="0">
                <a:solidFill>
                  <a:schemeClr val="tx1"/>
                </a:solidFill>
              </a:rPr>
              <a:t>December, January,  June, February</a:t>
            </a:r>
          </a:p>
          <a:p>
            <a:r>
              <a:rPr lang="en-US" sz="4000" b="1" smtClean="0">
                <a:solidFill>
                  <a:schemeClr val="tx1"/>
                </a:solidFill>
              </a:rPr>
              <a:t>March, April, July, May</a:t>
            </a:r>
          </a:p>
          <a:p>
            <a:endParaRPr lang="ru-RU" sz="4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PEOPL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8"/>
            <a:ext cx="8429625" cy="6364287"/>
          </a:xfrm>
          <a:ln w="76200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555625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 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Запомни:</a:t>
            </a:r>
            <a:r>
              <a:rPr lang="en-US" dirty="0" smtClean="0"/>
              <a:t>                                 </a:t>
            </a:r>
            <a:br>
              <a:rPr lang="en-US" dirty="0" smtClean="0"/>
            </a:br>
            <a:r>
              <a:rPr lang="en-US" dirty="0" smtClean="0"/>
              <a:t>                              </a:t>
            </a: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winter- 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зимой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in summer-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летом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in spring-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весной 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in autumn-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осенью</a:t>
            </a: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</a:t>
            </a:r>
            <a:b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символ  </a:t>
            </a:r>
            <a:br>
              <a:rPr lang="ru-RU" sz="31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обозначает время действия</a:t>
            </a: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ru-RU" sz="4000" b="1" cap="none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5715000" y="4500563"/>
            <a:ext cx="1428750" cy="1000125"/>
            <a:chOff x="5214942" y="4429132"/>
            <a:chExt cx="1143008" cy="1214446"/>
          </a:xfrm>
        </p:grpSpPr>
        <p:sp>
          <p:nvSpPr>
            <p:cNvPr id="17" name="Овал 16"/>
            <p:cNvSpPr/>
            <p:nvPr/>
          </p:nvSpPr>
          <p:spPr>
            <a:xfrm>
              <a:off x="5214942" y="4429132"/>
              <a:ext cx="1143008" cy="121444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5786446" y="4999729"/>
              <a:ext cx="429263" cy="144576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Стрелка вверх 21"/>
            <p:cNvSpPr/>
            <p:nvPr/>
          </p:nvSpPr>
          <p:spPr>
            <a:xfrm>
              <a:off x="5786446" y="4571781"/>
              <a:ext cx="45720" cy="501200"/>
            </a:xfrm>
            <a:prstGeom prst="upArrow">
              <a:avLst/>
            </a:prstGeom>
            <a:solidFill>
              <a:schemeClr val="accent2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" name="Солнце 7"/>
          <p:cNvSpPr/>
          <p:nvPr/>
        </p:nvSpPr>
        <p:spPr>
          <a:xfrm>
            <a:off x="2857500" y="6072188"/>
            <a:ext cx="571500" cy="50006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FUN0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500188"/>
            <a:ext cx="8358188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47" y="152378"/>
            <a:ext cx="8358246" cy="10715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Когда Том занимается своими любимыми делами?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2404" y="1741475"/>
            <a:ext cx="6929486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Tom play</a:t>
            </a:r>
            <a:r>
              <a:rPr lang="en-US" sz="40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</a:t>
            </a:r>
            <a:r>
              <a:rPr lang="en-US" sz="4000" b="1" u="sng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40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tennis in Summer.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He swim</a:t>
            </a:r>
            <a:r>
              <a:rPr lang="en-US" sz="40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</a:t>
            </a:r>
            <a:r>
              <a:rPr lang="en-US" sz="40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in July.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   He go</a:t>
            </a:r>
            <a:r>
              <a:rPr lang="en-US" sz="40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</a:t>
            </a:r>
            <a:r>
              <a:rPr lang="en-US" sz="40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to the forest  in September.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4714875"/>
            <a:ext cx="642938" cy="428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286250" y="4714875"/>
            <a:ext cx="571500" cy="428625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86375" y="4714875"/>
            <a:ext cx="500063" cy="42862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00688" y="4929188"/>
            <a:ext cx="21431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5500688" y="4786313"/>
            <a:ext cx="46037" cy="142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8358188" y="6000750"/>
            <a:ext cx="785812" cy="5000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7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FUN0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500188"/>
            <a:ext cx="8358188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47" y="152378"/>
            <a:ext cx="8358246" cy="107157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 ты делаешь зимой, весной, летом, осенью?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22404" y="1741475"/>
            <a:ext cx="692948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 play football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ski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 ride a bike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walk in the forest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50" y="4714875"/>
            <a:ext cx="642938" cy="428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286250" y="4714875"/>
            <a:ext cx="571500" cy="428625"/>
          </a:xfrm>
          <a:prstGeom prst="triangl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86375" y="4714875"/>
            <a:ext cx="500063" cy="428625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00688" y="4929188"/>
            <a:ext cx="214312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5500688" y="4786313"/>
            <a:ext cx="46037" cy="142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8358188" y="6000750"/>
            <a:ext cx="785812" cy="50006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3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</p:spPr>
      </p:pic>
      <p:pic>
        <p:nvPicPr>
          <p:cNvPr id="5123" name="Picture 3" descr="sport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644900"/>
            <a:ext cx="1047750" cy="1143000"/>
          </a:xfrm>
          <a:prstGeom prst="rect">
            <a:avLst/>
          </a:prstGeom>
          <a:noFill/>
        </p:spPr>
      </p:pic>
      <p:pic>
        <p:nvPicPr>
          <p:cNvPr id="5124" name="Picture 4" descr="sport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420888"/>
            <a:ext cx="1562100" cy="1080120"/>
          </a:xfrm>
          <a:prstGeom prst="rect">
            <a:avLst/>
          </a:prstGeom>
          <a:noFill/>
        </p:spPr>
      </p:pic>
      <p:pic>
        <p:nvPicPr>
          <p:cNvPr id="5125" name="Picture 5" descr="sport0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3068638"/>
            <a:ext cx="1323975" cy="1143000"/>
          </a:xfrm>
          <a:prstGeom prst="rect">
            <a:avLst/>
          </a:prstGeom>
          <a:noFill/>
        </p:spPr>
      </p:pic>
      <p:pic>
        <p:nvPicPr>
          <p:cNvPr id="5126" name="Picture 6" descr="sport0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868863"/>
            <a:ext cx="781050" cy="1143000"/>
          </a:xfrm>
          <a:prstGeom prst="rect">
            <a:avLst/>
          </a:prstGeom>
          <a:noFill/>
        </p:spPr>
      </p:pic>
      <p:pic>
        <p:nvPicPr>
          <p:cNvPr id="5127" name="Picture 7" descr="sport0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2924175"/>
            <a:ext cx="1447800" cy="1143000"/>
          </a:xfrm>
          <a:prstGeom prst="rect">
            <a:avLst/>
          </a:prstGeom>
          <a:noFill/>
        </p:spPr>
      </p:pic>
      <p:pic>
        <p:nvPicPr>
          <p:cNvPr id="5128" name="Picture 8" descr="reading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4797425"/>
            <a:ext cx="1304925" cy="1143000"/>
          </a:xfrm>
          <a:prstGeom prst="rect">
            <a:avLst/>
          </a:prstGeom>
          <a:noFill/>
        </p:spPr>
      </p:pic>
      <p:pic>
        <p:nvPicPr>
          <p:cNvPr id="5129" name="Picture 9" descr="sport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5084763"/>
            <a:ext cx="1285875" cy="1428750"/>
          </a:xfrm>
          <a:prstGeom prst="rect">
            <a:avLst/>
          </a:prstGeom>
          <a:noFill/>
        </p:spPr>
      </p:pic>
      <p:pic>
        <p:nvPicPr>
          <p:cNvPr id="5130" name="Picture 10" descr="reading0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5229225"/>
            <a:ext cx="1428750" cy="1190625"/>
          </a:xfrm>
          <a:prstGeom prst="rect">
            <a:avLst/>
          </a:prstGeom>
          <a:noFill/>
        </p:spPr>
      </p:pic>
      <p:pic>
        <p:nvPicPr>
          <p:cNvPr id="5131" name="Picture 11" descr="school25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263" y="2349500"/>
            <a:ext cx="1428750" cy="952500"/>
          </a:xfrm>
          <a:prstGeom prst="rect">
            <a:avLst/>
          </a:prstGeom>
          <a:noFill/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485900" y="1268760"/>
            <a:ext cx="6453188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339933"/>
                </a:solidFill>
              </a:rPr>
              <a:t>What can you do</a:t>
            </a:r>
          </a:p>
          <a:p>
            <a:pPr algn="ctr"/>
            <a:r>
              <a:rPr lang="en-US" sz="2800" b="1">
                <a:solidFill>
                  <a:srgbClr val="339933"/>
                </a:solidFill>
              </a:rPr>
              <a:t> in </a:t>
            </a:r>
            <a:r>
              <a:rPr lang="en-US" sz="2800" b="1">
                <a:solidFill>
                  <a:srgbClr val="FF0000"/>
                </a:solidFill>
              </a:rPr>
              <a:t>summer</a:t>
            </a:r>
            <a:r>
              <a:rPr lang="en-US" sz="2800" b="1">
                <a:solidFill>
                  <a:srgbClr val="339933"/>
                </a:solidFill>
              </a:rPr>
              <a:t>, </a:t>
            </a:r>
            <a:r>
              <a:rPr lang="en-US" sz="2800" b="1">
                <a:solidFill>
                  <a:schemeClr val="accent2"/>
                </a:solidFill>
              </a:rPr>
              <a:t>winter</a:t>
            </a:r>
            <a:r>
              <a:rPr lang="en-US" sz="2800" b="1">
                <a:solidFill>
                  <a:srgbClr val="339933"/>
                </a:solidFill>
              </a:rPr>
              <a:t> or </a:t>
            </a:r>
            <a:r>
              <a:rPr lang="en-US" sz="2800" b="1">
                <a:solidFill>
                  <a:srgbClr val="00FF00"/>
                </a:solidFill>
              </a:rPr>
              <a:t>at any season</a:t>
            </a:r>
            <a:r>
              <a:rPr lang="en-US" sz="2800" b="1">
                <a:solidFill>
                  <a:srgbClr val="339933"/>
                </a:solidFill>
              </a:rPr>
              <a:t>?</a:t>
            </a:r>
            <a:endParaRPr lang="ru-RU" sz="2800" b="1">
              <a:solidFill>
                <a:srgbClr val="3399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404664"/>
            <a:ext cx="64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make a dialogue!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2895600" cy="1676400"/>
          </a:xfrm>
          <a:gradFill rotWithShape="1">
            <a:gsLst>
              <a:gs pos="0">
                <a:srgbClr val="FFFFD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My birthday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      is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 on the …of…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8195" name="Picture 64" descr="гри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638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5105400"/>
            <a:ext cx="1222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9" descr="лесные яг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86200"/>
            <a:ext cx="14478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8100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3" descr="подснежни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362200"/>
            <a:ext cx="16764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2" descr="скворцы прилетел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286000"/>
            <a:ext cx="119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7" descr="снегови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914400"/>
            <a:ext cx="847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5" descr="снежинка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838200"/>
            <a:ext cx="1485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gradFill rotWithShape="1">
            <a:gsLst>
              <a:gs pos="0">
                <a:srgbClr val="FFFFC2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  <a:latin typeface="Comic Sans MS" pitchFamily="66" charset="0"/>
              </a:rPr>
              <a:t>WHEN IS YOUR BIRTHDAY</a:t>
            </a:r>
            <a:r>
              <a:rPr lang="en-US" sz="4000" b="1" smtClean="0">
                <a:latin typeface="Comic Sans MS" pitchFamily="66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8204" name="Rectangle 30"/>
          <p:cNvSpPr>
            <a:spLocks noChangeArrowheads="1"/>
          </p:cNvSpPr>
          <p:nvPr/>
        </p:nvSpPr>
        <p:spPr bwMode="auto">
          <a:xfrm>
            <a:off x="6705600" y="1447800"/>
            <a:ext cx="2209800" cy="609600"/>
          </a:xfrm>
          <a:prstGeom prst="rect">
            <a:avLst/>
          </a:prstGeom>
          <a:solidFill>
            <a:srgbClr val="66CC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February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8205" name="Rectangle 31"/>
          <p:cNvSpPr>
            <a:spLocks noChangeArrowheads="1"/>
          </p:cNvSpPr>
          <p:nvPr/>
        </p:nvSpPr>
        <p:spPr bwMode="auto">
          <a:xfrm>
            <a:off x="762000" y="1371600"/>
            <a:ext cx="2362200" cy="533400"/>
          </a:xfrm>
          <a:prstGeom prst="rect">
            <a:avLst/>
          </a:prstGeom>
          <a:solidFill>
            <a:srgbClr val="66CC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December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8206" name="Rectangle 29"/>
          <p:cNvSpPr>
            <a:spLocks noChangeArrowheads="1"/>
          </p:cNvSpPr>
          <p:nvPr/>
        </p:nvSpPr>
        <p:spPr bwMode="auto">
          <a:xfrm>
            <a:off x="3962400" y="1447800"/>
            <a:ext cx="2057400" cy="533400"/>
          </a:xfrm>
          <a:prstGeom prst="rect">
            <a:avLst/>
          </a:prstGeom>
          <a:solidFill>
            <a:srgbClr val="66CC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January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8207" name="Oval 49"/>
          <p:cNvSpPr>
            <a:spLocks noChangeArrowheads="1"/>
          </p:cNvSpPr>
          <p:nvPr/>
        </p:nvSpPr>
        <p:spPr bwMode="auto">
          <a:xfrm>
            <a:off x="2514600" y="2667000"/>
            <a:ext cx="1600200" cy="914400"/>
          </a:xfrm>
          <a:prstGeom prst="ellipse">
            <a:avLst/>
          </a:prstGeom>
          <a:gradFill rotWithShape="1">
            <a:gsLst>
              <a:gs pos="0">
                <a:srgbClr val="A9EEA9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8000"/>
                </a:solidFill>
                <a:latin typeface="Comic Sans MS" pitchFamily="66" charset="0"/>
              </a:rPr>
              <a:t>March</a:t>
            </a:r>
            <a:endParaRPr lang="ru-RU" sz="3600" b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208" name="Oval 50"/>
          <p:cNvSpPr>
            <a:spLocks noChangeArrowheads="1"/>
          </p:cNvSpPr>
          <p:nvPr/>
        </p:nvSpPr>
        <p:spPr bwMode="auto">
          <a:xfrm>
            <a:off x="5181600" y="2590800"/>
            <a:ext cx="1524000" cy="914400"/>
          </a:xfrm>
          <a:prstGeom prst="ellipse">
            <a:avLst/>
          </a:prstGeom>
          <a:gradFill rotWithShape="1">
            <a:gsLst>
              <a:gs pos="0">
                <a:srgbClr val="A9EEA9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8000"/>
                </a:solidFill>
                <a:latin typeface="Comic Sans MS" pitchFamily="66" charset="0"/>
              </a:rPr>
              <a:t>April</a:t>
            </a:r>
            <a:endParaRPr lang="ru-RU" sz="4000" b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209" name="Oval 51"/>
          <p:cNvSpPr>
            <a:spLocks noChangeArrowheads="1"/>
          </p:cNvSpPr>
          <p:nvPr/>
        </p:nvSpPr>
        <p:spPr bwMode="auto">
          <a:xfrm>
            <a:off x="7239000" y="2590800"/>
            <a:ext cx="1676400" cy="914400"/>
          </a:xfrm>
          <a:prstGeom prst="ellipse">
            <a:avLst/>
          </a:prstGeom>
          <a:gradFill rotWithShape="1">
            <a:gsLst>
              <a:gs pos="0">
                <a:srgbClr val="A9EEA9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008000"/>
                </a:solidFill>
                <a:latin typeface="Comic Sans MS" pitchFamily="66" charset="0"/>
              </a:rPr>
              <a:t>May</a:t>
            </a:r>
            <a:endParaRPr lang="ru-RU" sz="4000" b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210" name="Rectangle 54"/>
          <p:cNvSpPr>
            <a:spLocks noChangeArrowheads="1"/>
          </p:cNvSpPr>
          <p:nvPr/>
        </p:nvSpPr>
        <p:spPr bwMode="auto">
          <a:xfrm>
            <a:off x="2514600" y="4267200"/>
            <a:ext cx="1295400" cy="533400"/>
          </a:xfrm>
          <a:prstGeom prst="rect">
            <a:avLst/>
          </a:prstGeom>
          <a:gradFill rotWithShape="1">
            <a:gsLst>
              <a:gs pos="0">
                <a:srgbClr val="FFDD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CC"/>
                </a:solidFill>
                <a:latin typeface="Comic Sans MS" pitchFamily="66" charset="0"/>
              </a:rPr>
              <a:t>June</a:t>
            </a:r>
            <a:endParaRPr lang="ru-RU" sz="4000" b="1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8211" name="Rectangle 55"/>
          <p:cNvSpPr>
            <a:spLocks noChangeArrowheads="1"/>
          </p:cNvSpPr>
          <p:nvPr/>
        </p:nvSpPr>
        <p:spPr bwMode="auto">
          <a:xfrm>
            <a:off x="4800600" y="4343400"/>
            <a:ext cx="1219200" cy="533400"/>
          </a:xfrm>
          <a:prstGeom prst="rect">
            <a:avLst/>
          </a:prstGeom>
          <a:gradFill rotWithShape="1">
            <a:gsLst>
              <a:gs pos="0">
                <a:srgbClr val="FFD2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CC"/>
                </a:solidFill>
                <a:latin typeface="Comic Sans MS" pitchFamily="66" charset="0"/>
              </a:rPr>
              <a:t>July</a:t>
            </a:r>
            <a:endParaRPr lang="ru-RU" sz="3600" b="1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8212" name="Rectangle 56"/>
          <p:cNvSpPr>
            <a:spLocks noChangeArrowheads="1"/>
          </p:cNvSpPr>
          <p:nvPr/>
        </p:nvSpPr>
        <p:spPr bwMode="auto">
          <a:xfrm>
            <a:off x="7162800" y="4419600"/>
            <a:ext cx="1676400" cy="533400"/>
          </a:xfrm>
          <a:prstGeom prst="rect">
            <a:avLst/>
          </a:prstGeom>
          <a:gradFill rotWithShape="1">
            <a:gsLst>
              <a:gs pos="0">
                <a:srgbClr val="FFDD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CC"/>
                </a:solidFill>
                <a:latin typeface="Comic Sans MS" pitchFamily="66" charset="0"/>
              </a:rPr>
              <a:t>August</a:t>
            </a:r>
            <a:endParaRPr lang="ru-RU" sz="3600" b="1">
              <a:solidFill>
                <a:srgbClr val="FF33CC"/>
              </a:solidFill>
              <a:latin typeface="Comic Sans MS" pitchFamily="66" charset="0"/>
            </a:endParaRPr>
          </a:p>
        </p:txBody>
      </p:sp>
      <p:sp>
        <p:nvSpPr>
          <p:cNvPr id="8213" name="Oval 60"/>
          <p:cNvSpPr>
            <a:spLocks noChangeArrowheads="1"/>
          </p:cNvSpPr>
          <p:nvPr/>
        </p:nvSpPr>
        <p:spPr bwMode="auto">
          <a:xfrm>
            <a:off x="381000" y="5715000"/>
            <a:ext cx="2590800" cy="914400"/>
          </a:xfrm>
          <a:prstGeom prst="ellipse">
            <a:avLst/>
          </a:prstGeom>
          <a:gradFill rotWithShape="1">
            <a:gsLst>
              <a:gs pos="0">
                <a:srgbClr val="FFE7C2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Comic Sans MS" pitchFamily="66" charset="0"/>
              </a:rPr>
              <a:t>September</a:t>
            </a:r>
            <a:endParaRPr lang="ru-RU" sz="3600" b="1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214" name="Oval 61"/>
          <p:cNvSpPr>
            <a:spLocks noChangeArrowheads="1"/>
          </p:cNvSpPr>
          <p:nvPr/>
        </p:nvSpPr>
        <p:spPr bwMode="auto">
          <a:xfrm>
            <a:off x="3962400" y="5715000"/>
            <a:ext cx="1981200" cy="914400"/>
          </a:xfrm>
          <a:prstGeom prst="ellipse">
            <a:avLst/>
          </a:prstGeom>
          <a:gradFill rotWithShape="1">
            <a:gsLst>
              <a:gs pos="0">
                <a:srgbClr val="FFE7C2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Comic Sans MS" pitchFamily="66" charset="0"/>
              </a:rPr>
              <a:t>October</a:t>
            </a:r>
            <a:endParaRPr lang="ru-RU" sz="3600" b="1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215" name="Oval 62"/>
          <p:cNvSpPr>
            <a:spLocks noChangeArrowheads="1"/>
          </p:cNvSpPr>
          <p:nvPr/>
        </p:nvSpPr>
        <p:spPr bwMode="auto">
          <a:xfrm>
            <a:off x="6553200" y="5715000"/>
            <a:ext cx="2362200" cy="914400"/>
          </a:xfrm>
          <a:prstGeom prst="ellipse">
            <a:avLst/>
          </a:prstGeom>
          <a:gradFill rotWithShape="1">
            <a:gsLst>
              <a:gs pos="0">
                <a:srgbClr val="FFE7C2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Comic Sans MS" pitchFamily="66" charset="0"/>
              </a:rPr>
              <a:t>November</a:t>
            </a:r>
            <a:endParaRPr lang="ru-RU" sz="3600" b="1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7086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How many seasons </a:t>
            </a:r>
          </a:p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 you know?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502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What are they?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151" name="Picture 7" descr="Копия (2) 1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225" y="2286000"/>
            <a:ext cx="3178175" cy="4286250"/>
          </a:xfrm>
          <a:prstGeom prst="rect">
            <a:avLst/>
          </a:prstGeom>
          <a:noFill/>
        </p:spPr>
      </p:pic>
      <p:pic>
        <p:nvPicPr>
          <p:cNvPr id="6152" name="Picture 8" descr="Копия погода (1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37297">
            <a:off x="738188" y="4476750"/>
            <a:ext cx="1836737" cy="1847850"/>
          </a:xfrm>
          <a:prstGeom prst="rect">
            <a:avLst/>
          </a:prstGeom>
          <a:noFill/>
        </p:spPr>
      </p:pic>
      <p:pic>
        <p:nvPicPr>
          <p:cNvPr id="6153" name="Picture 9" descr="Копия по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9570">
            <a:off x="3124200" y="4191000"/>
            <a:ext cx="2286000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Ruhangiz\Pictures\vegetables\200607060814031.jpg"/>
          <p:cNvPicPr>
            <a:picLocks noChangeAspect="1" noChangeArrowheads="1"/>
          </p:cNvPicPr>
          <p:nvPr/>
        </p:nvPicPr>
        <p:blipFill>
          <a:blip r:embed="rId2" cstate="print"/>
          <a:srcRect r="25706"/>
          <a:stretch>
            <a:fillRect/>
          </a:stretch>
        </p:blipFill>
        <p:spPr bwMode="auto">
          <a:xfrm rot="5400000">
            <a:off x="1142998" y="-1142999"/>
            <a:ext cx="6858001" cy="9144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flipH="1" flipV="1">
            <a:off x="6012160" y="3428997"/>
            <a:ext cx="6480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}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3501008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December,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January,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February,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Ruhangiz\Pictures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844824"/>
            <a:ext cx="3240360" cy="32259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2060848"/>
            <a:ext cx="1440160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June,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July,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August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429000"/>
            <a:ext cx="1440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</a:rPr>
              <a:t>}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060848"/>
            <a:ext cx="792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}</a:t>
            </a:r>
            <a:endParaRPr lang="ru-RU" sz="80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501009"/>
            <a:ext cx="1512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March,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April,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4664"/>
            <a:ext cx="6380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There are 4 seasons                                and 12 months in a year. They are: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2195736" y="620688"/>
            <a:ext cx="1197036" cy="241514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1475656" y="980728"/>
            <a:ext cx="1197036" cy="241514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 flipV="1">
            <a:off x="6084168" y="2132855"/>
            <a:ext cx="504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}</a:t>
            </a:r>
            <a:endParaRPr lang="ru-RU" sz="8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2060848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September,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October,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November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476672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Winter, Spring, Summer and Autumn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941168"/>
            <a:ext cx="788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15541E-6 L 0.12188 2.15541E-6 C 0.17657 2.15541E-6 0.2441 0.25717 0.2441 0.46693 L 0.2441 0.93362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46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3988E-6 L -3.05556E-6 0.45965 C -3.05556E-6 0.66497 0.00521 0.91976 0.00973 0.91976 L 0.01979 0.91976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4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3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5288" y="1412875"/>
            <a:ext cx="25209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</a:rPr>
              <a:t>January</a:t>
            </a:r>
          </a:p>
          <a:p>
            <a:r>
              <a:rPr lang="en-US" sz="4000" b="1">
                <a:solidFill>
                  <a:schemeClr val="accent2"/>
                </a:solidFill>
              </a:rPr>
              <a:t>February</a:t>
            </a:r>
          </a:p>
          <a:p>
            <a:r>
              <a:rPr lang="en-US" sz="4000" b="1">
                <a:solidFill>
                  <a:srgbClr val="008000"/>
                </a:solidFill>
              </a:rPr>
              <a:t>March</a:t>
            </a:r>
          </a:p>
          <a:p>
            <a:r>
              <a:rPr lang="en-US" sz="4000" b="1">
                <a:solidFill>
                  <a:srgbClr val="008000"/>
                </a:solidFill>
              </a:rPr>
              <a:t>April</a:t>
            </a:r>
          </a:p>
          <a:p>
            <a:r>
              <a:rPr lang="en-US" sz="4000" b="1">
                <a:solidFill>
                  <a:srgbClr val="008000"/>
                </a:solidFill>
              </a:rPr>
              <a:t>May</a:t>
            </a:r>
          </a:p>
          <a:p>
            <a:r>
              <a:rPr lang="en-US" sz="4000" b="1">
                <a:solidFill>
                  <a:srgbClr val="CC0000"/>
                </a:solidFill>
              </a:rPr>
              <a:t>June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148263" y="1341438"/>
            <a:ext cx="33845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/>
              <a:t>[m</a:t>
            </a:r>
            <a:r>
              <a:rPr lang="ru-RU" sz="4000" b="1"/>
              <a:t>α</a:t>
            </a:r>
            <a:r>
              <a:rPr lang="en-US" sz="4000" b="1"/>
              <a:t>:t∫]</a:t>
            </a:r>
          </a:p>
          <a:p>
            <a:r>
              <a:rPr lang="en-US" sz="4000" b="1"/>
              <a:t>[‘eıprəl]</a:t>
            </a:r>
          </a:p>
          <a:p>
            <a:r>
              <a:rPr lang="en-US" sz="4000" b="1"/>
              <a:t>[‘februərı]</a:t>
            </a:r>
          </a:p>
          <a:p>
            <a:r>
              <a:rPr lang="en-US" sz="4000" b="1"/>
              <a:t>[‘dʒænjuərı]</a:t>
            </a:r>
          </a:p>
          <a:p>
            <a:r>
              <a:rPr lang="en-US" sz="4000" b="1"/>
              <a:t>[dʒu:n]</a:t>
            </a:r>
          </a:p>
          <a:p>
            <a:r>
              <a:rPr lang="en-US" sz="4000" b="1"/>
              <a:t>[meı]</a:t>
            </a:r>
            <a:endParaRPr lang="ru-RU" sz="4000" b="1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2555875" y="1773238"/>
            <a:ext cx="2592388" cy="1800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908175" y="4292600"/>
            <a:ext cx="3168650" cy="5762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619250" y="4221163"/>
            <a:ext cx="3600450" cy="6477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1908175" y="2420938"/>
            <a:ext cx="3311525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2195513" y="1844675"/>
            <a:ext cx="2952750" cy="12239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916238" y="2349500"/>
            <a:ext cx="2232025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03648" y="62068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Match the words and their transcriptions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u="sng" smtClean="0"/>
              <a:t>ПУТАНИЦА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97790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psring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</a:rPr>
              <a:t>-</a:t>
            </a:r>
            <a:endParaRPr lang="ru-RU" sz="44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umerms</a:t>
            </a:r>
            <a:r>
              <a:rPr lang="en-US" sz="4400" b="1" dirty="0">
                <a:latin typeface="Times New Roman" pitchFamily="18" charset="0"/>
              </a:rPr>
              <a:t> – </a:t>
            </a:r>
            <a:r>
              <a:rPr lang="ru-RU" sz="4400" b="1" dirty="0">
                <a:solidFill>
                  <a:srgbClr val="CD480D"/>
                </a:solidFill>
              </a:rPr>
              <a:t>              </a:t>
            </a:r>
            <a:r>
              <a:rPr lang="en-US" sz="4400" b="1" dirty="0">
                <a:solidFill>
                  <a:srgbClr val="CD480D"/>
                </a:solidFill>
              </a:rPr>
              <a:t>     </a:t>
            </a:r>
            <a:endParaRPr lang="en-US" sz="4400" b="1" dirty="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autmun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</a:rPr>
              <a:t>-</a:t>
            </a:r>
            <a:endParaRPr lang="ru-RU" sz="4400" b="1" dirty="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iterwn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</a:rPr>
              <a:t>-</a:t>
            </a:r>
            <a:endParaRPr lang="en-US" sz="4400" b="1" dirty="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sz="4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8" descr="DD00166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2400"/>
            <a:ext cx="9448800" cy="7391400"/>
          </a:xfrm>
          <a:noFill/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2133600" y="1524000"/>
            <a:ext cx="49530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  <a:latin typeface="Arial Black" pitchFamily="34" charset="0"/>
              </a:rPr>
              <a:t>Let’s </a:t>
            </a:r>
            <a:r>
              <a:rPr lang="en-US" sz="2800" b="1" dirty="0" smtClean="0">
                <a:solidFill>
                  <a:srgbClr val="FF00FF"/>
                </a:solidFill>
                <a:latin typeface="Arial Black" pitchFamily="34" charset="0"/>
              </a:rPr>
              <a:t>read </a:t>
            </a:r>
            <a:r>
              <a:rPr lang="en-US" sz="2800" b="1" dirty="0">
                <a:solidFill>
                  <a:srgbClr val="FF00FF"/>
                </a:solidFill>
                <a:latin typeface="Arial Black" pitchFamily="34" charset="0"/>
              </a:rPr>
              <a:t>a </a:t>
            </a:r>
            <a:r>
              <a:rPr lang="en-US" sz="2800" b="1" dirty="0" smtClean="0">
                <a:solidFill>
                  <a:srgbClr val="FF00FF"/>
                </a:solidFill>
                <a:latin typeface="Arial Black" pitchFamily="34" charset="0"/>
              </a:rPr>
              <a:t>poem!</a:t>
            </a:r>
            <a:endParaRPr lang="en-US" sz="2800" b="1" dirty="0">
              <a:solidFill>
                <a:srgbClr val="FF00FF"/>
              </a:solidFill>
              <a:latin typeface="Arial Black" pitchFamily="34" charset="0"/>
            </a:endParaRPr>
          </a:p>
          <a:p>
            <a:endParaRPr lang="en-US" sz="2800" b="1" dirty="0">
              <a:solidFill>
                <a:srgbClr val="FF00FF"/>
              </a:solidFill>
              <a:latin typeface="Arial Black" pitchFamily="34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Arial Rounded MT Bold" pitchFamily="34" charset="0"/>
              </a:rPr>
              <a:t>Spring  is  green,</a:t>
            </a:r>
          </a:p>
          <a:p>
            <a:endParaRPr lang="en-US" sz="2800" b="1" dirty="0">
              <a:solidFill>
                <a:srgbClr val="0000FF"/>
              </a:solidFill>
              <a:latin typeface="Arial Rounded MT Bold" pitchFamily="34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Arial Rounded MT Bold" pitchFamily="34" charset="0"/>
              </a:rPr>
              <a:t>Summer is  bright,</a:t>
            </a:r>
          </a:p>
          <a:p>
            <a:endParaRPr lang="en-US" sz="2800" b="1" dirty="0">
              <a:solidFill>
                <a:srgbClr val="0000FF"/>
              </a:solidFill>
              <a:latin typeface="Arial Rounded MT Bold" pitchFamily="34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Arial Rounded MT Bold" pitchFamily="34" charset="0"/>
              </a:rPr>
              <a:t>Autumn is yellow,</a:t>
            </a:r>
          </a:p>
          <a:p>
            <a:endParaRPr lang="en-US" sz="2800" b="1" dirty="0">
              <a:solidFill>
                <a:srgbClr val="0000FF"/>
              </a:solidFill>
              <a:latin typeface="Arial Rounded MT Bold" pitchFamily="34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Arial Rounded MT Bold" pitchFamily="34" charset="0"/>
              </a:rPr>
              <a:t>Winter  is white.</a:t>
            </a:r>
            <a:endParaRPr lang="ru-RU" sz="2800" b="1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0772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Spring comes after ...................</a:t>
            </a:r>
          </a:p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Summer comes after ................</a:t>
            </a:r>
          </a:p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Autumn comes after …………</a:t>
            </a:r>
          </a:p>
          <a:p>
            <a:pPr>
              <a:spcBef>
                <a:spcPct val="50000"/>
              </a:spcBef>
            </a:pPr>
            <a:r>
              <a:rPr lang="en-US" sz="4400" b="1">
                <a:latin typeface="Times New Roman" pitchFamily="18" charset="0"/>
              </a:rPr>
              <a:t>Winter comes after ………….</a:t>
            </a:r>
            <a:endParaRPr lang="ru-RU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Найди  слова</a:t>
            </a:r>
          </a:p>
        </p:txBody>
      </p:sp>
      <p:sp>
        <p:nvSpPr>
          <p:cNvPr id="13315" name="WordArt 58"/>
          <p:cNvSpPr>
            <a:spLocks noChangeArrowheads="1" noChangeShapeType="1" noTextEdit="1"/>
          </p:cNvSpPr>
          <p:nvPr/>
        </p:nvSpPr>
        <p:spPr bwMode="auto">
          <a:xfrm rot="-342457">
            <a:off x="228600" y="3232150"/>
            <a:ext cx="8534400" cy="1035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2400" kern="10" dirty="0" err="1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springbrightsummerwhiteyellowwintergreenautumn</a:t>
            </a:r>
            <a:endParaRPr lang="ru-RU" sz="24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305800" cy="4191000"/>
          </a:xfrm>
          <a:noFill/>
          <a:ln w="228600" cap="rnd">
            <a:solidFill>
              <a:srgbClr val="FF00FF"/>
            </a:solidFill>
            <a:prstDash val="sysDot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6600" b="1" i="1" smtClean="0">
                <a:solidFill>
                  <a:schemeClr val="bg1"/>
                </a:solidFill>
              </a:rPr>
              <a:t>Названия месяцев всегда пишутся с заглавной буквы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7010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ЗАПОМНИ: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  <p:bldP spid="61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307</Words>
  <Application>Microsoft Office PowerPoint</Application>
  <PresentationFormat>Экран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Arial Rounded MT Bold</vt:lpstr>
      <vt:lpstr>Calibri</vt:lpstr>
      <vt:lpstr>Comic Sans MS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ПУТАНИЦА</vt:lpstr>
      <vt:lpstr>Презентация PowerPoint</vt:lpstr>
      <vt:lpstr>Презентация PowerPoint</vt:lpstr>
      <vt:lpstr>Найди  слова</vt:lpstr>
      <vt:lpstr>Презентация PowerPoint</vt:lpstr>
      <vt:lpstr>Презентация PowerPoint</vt:lpstr>
      <vt:lpstr>Презентация PowerPoint</vt:lpstr>
      <vt:lpstr>Найди лишнеe слово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Запомни:                                                                in winter-  зимой                                    in summer- летом                                    in spring- весной                                     in autumn- осенью                                  символ                                          обозначает время действия          </vt:lpstr>
      <vt:lpstr>Когда Том занимается своими любимыми делами?</vt:lpstr>
      <vt:lpstr>Что ты делаешь зимой, весной, летом, осенью?</vt:lpstr>
      <vt:lpstr>Презентация PowerPoint</vt:lpstr>
      <vt:lpstr>WHEN IS YOUR BIRTHDAY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Ruhangiz</dc:creator>
  <cp:lastModifiedBy>xD</cp:lastModifiedBy>
  <cp:revision>237</cp:revision>
  <dcterms:created xsi:type="dcterms:W3CDTF">2013-04-13T11:49:28Z</dcterms:created>
  <dcterms:modified xsi:type="dcterms:W3CDTF">2020-04-18T09:11:37Z</dcterms:modified>
</cp:coreProperties>
</file>