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0644A-75FB-4097-8116-B32C4E54B37B}" type="datetimeFigureOut">
              <a:rPr lang="kk-KZ" smtClean="0"/>
              <a:pPr/>
              <a:t>22.11.2017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6B15A-350C-4750-9671-BB060FBC88B3}" type="slidenum">
              <a:rPr lang="kk-KZ" smtClean="0"/>
              <a:pPr/>
              <a:t>‹#›</a:t>
            </a:fld>
            <a:endParaRPr lang="kk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5;&#1088;&#1077;&#1082;&#1096;&#1077;%20&#1072;&#1171;&#1072;&#1096;&#1090;&#1072;&#1088;%20(1)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Топқа бөлу: </a:t>
            </a:r>
            <a:r>
              <a:rPr lang="kk-KZ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Билет алу арқылы</a:t>
            </a:r>
            <a:endParaRPr lang="kk-KZ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2" cstate="print"/>
          <a:srcRect t="8000"/>
          <a:stretch>
            <a:fillRect/>
          </a:stretch>
        </p:blipFill>
        <p:spPr>
          <a:xfrm>
            <a:off x="2411760" y="3977680"/>
            <a:ext cx="6336704" cy="2880320"/>
          </a:xfrm>
          <a:prstGeom prst="rect">
            <a:avLst/>
          </a:prstGeom>
        </p:spPr>
      </p:pic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799" b="4965"/>
          <a:stretch>
            <a:fillRect/>
          </a:stretch>
        </p:blipFill>
        <p:spPr>
          <a:xfrm>
            <a:off x="395536" y="1196752"/>
            <a:ext cx="5832648" cy="2808312"/>
          </a:xfrm>
        </p:spPr>
      </p:pic>
      <p:sp>
        <p:nvSpPr>
          <p:cNvPr id="9" name="TextBox 8"/>
          <p:cNvSpPr txBox="1"/>
          <p:nvPr/>
        </p:nvSpPr>
        <p:spPr>
          <a:xfrm>
            <a:off x="2123728" y="1916832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“Сүйіспеншілік”</a:t>
            </a:r>
            <a:endParaRPr lang="kk-KZ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4653136"/>
            <a:ext cx="3324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“Жарқын болашақ”</a:t>
            </a:r>
            <a:endParaRPr lang="kk-KZ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908720"/>
          <a:ext cx="7560840" cy="5620088"/>
        </p:xfrm>
        <a:graphic>
          <a:graphicData uri="http://schemas.openxmlformats.org/drawingml/2006/table">
            <a:tbl>
              <a:tblPr/>
              <a:tblGrid>
                <a:gridCol w="3747786"/>
                <a:gridCol w="3813054"/>
              </a:tblGrid>
              <a:tr h="1115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Синоним сөздер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 Ержүрек, мықты</a:t>
                      </a:r>
                      <a:endParaRPr lang="ru-RU" sz="2400" b="1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Сабыр,  шыдам</a:t>
                      </a:r>
                      <a:endParaRPr lang="ru-RU" sz="2400" b="1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Кір, лас</a:t>
                      </a:r>
                      <a:endParaRPr lang="ru-RU" sz="2400" b="1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Антоним сөздер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Жуас-асау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Сирек- жиі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Өтірік-шын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Омоним болатын сөздер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Шаш</a:t>
                      </a:r>
                      <a:r>
                        <a:rPr lang="ru-RU" sz="240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     </a:t>
                      </a:r>
                      <a:r>
                        <a:rPr lang="kk-KZ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Жақ</a:t>
                      </a:r>
                      <a:r>
                        <a:rPr lang="ru-RU" sz="240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    </a:t>
                      </a:r>
                      <a:r>
                        <a:rPr lang="kk-KZ" sz="240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Т</a:t>
                      </a:r>
                      <a:r>
                        <a:rPr lang="kk-KZ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үс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Тура мағыналы сөздер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Ашық есік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Терең құдық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Ауыспалы мағыналы сөздер</a:t>
                      </a:r>
                      <a:endParaRPr lang="ru-RU" sz="2400" b="1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Жиналыстың аяғы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Ашық мінез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Белгілі бір тілдегі сөздердің </a:t>
                      </a:r>
                      <a:r>
                        <a:rPr lang="kk-KZ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жиынтығы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Лексика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489" marR="64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260648"/>
            <a:ext cx="4572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Дұрыс жауаптар кілті</a:t>
            </a:r>
            <a:endParaRPr lang="kk-KZ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82089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Кітаппен жұмыс: 4 – тапсырма.</a:t>
            </a: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Көп нүктенің орнына қосымшаларды орфографиялық заңдылықтарды сақтап жазып, себебін түсіндіріңдер.</a:t>
            </a:r>
          </a:p>
          <a:p>
            <a:endParaRPr lang="kk-KZ" dirty="0" smtClean="0"/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Өсімдіктердің қорғануы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“Шағатын” түкті жапырақтары өсімдіктер...  аш жануарлар... қорғайды. Қап-қатты жапырақтар... жануарлар шайнай алмайды.  Тікенектері жануарлар... өздері... алшақ жүруге мәжбүр етеді. Кермек дәмі өсімдіктер... жануарлар.... екінші рет жоламауы... кепіл болады.</a:t>
            </a:r>
            <a:endParaRPr lang="kk-K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2920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Рефлексия</a:t>
            </a:r>
            <a:endParaRPr lang="kk-KZ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3888432" cy="5450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8" name="Рисунок 7" descr="46168902-Красный-поезд-с-двумя-вагонов-иллюстрации.jpg"/>
          <p:cNvPicPr>
            <a:picLocks noChangeAspect="1"/>
          </p:cNvPicPr>
          <p:nvPr/>
        </p:nvPicPr>
        <p:blipFill>
          <a:blip r:embed="rId2" cstate="print"/>
          <a:srcRect r="49123"/>
          <a:stretch>
            <a:fillRect/>
          </a:stretch>
        </p:blipFill>
        <p:spPr>
          <a:xfrm>
            <a:off x="467544" y="0"/>
            <a:ext cx="8136904" cy="64381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88640"/>
            <a:ext cx="84420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мақсаты: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О4.  Мәтіннің жалпы мазмұнын түсініп, нақты ақпаратты табады.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ӘТН3. Омоним, антоним,  синоним, тура және ауыспалы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мағынадағы сөздерді көркемдік ерекшеліктеріне сай қолданады.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Ж6.  Қосымшаларды  орфографиялық заңдылықтарды сақтап жазады, себебін түсіндіреді.</a:t>
            </a:r>
          </a:p>
          <a:p>
            <a:endParaRPr lang="kk-KZ" dirty="0" smtClean="0"/>
          </a:p>
          <a:p>
            <a:endParaRPr lang="kk-K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живые анимации хлоп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5328592" cy="3752089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3568" y="351967"/>
            <a:ext cx="77048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Бір-бірімізді тыңдаймыз десек,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i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рет қол шапалақтаймыз!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Ұйымшыл боламыз десек, 2 рет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Белсенділік танытамыз десек,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i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рет шапалақтаймыз!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2699792" cy="3566798"/>
          </a:xfrm>
          <a:prstGeom prst="rect">
            <a:avLst/>
          </a:prstGeom>
          <a:noFill/>
        </p:spPr>
      </p:pic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2520280" cy="42212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 тапсырмасын тексеру: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5-тапсырма. </a:t>
            </a: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Ағаш, гүл, т.б. өсімдіктерге арналған өлең шығару.</a:t>
            </a:r>
            <a:endParaRPr lang="kk-KZ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764704"/>
            <a:ext cx="2717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“Ой қозғау”</a:t>
            </a:r>
            <a:endParaRPr lang="kk-K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ой қозға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ятиугольник 3">
            <a:hlinkClick r:id="rId3" action="ppaction://hlinkfile"/>
          </p:cNvPr>
          <p:cNvSpPr/>
          <p:nvPr/>
        </p:nvSpPr>
        <p:spPr>
          <a:xfrm>
            <a:off x="6876256" y="548680"/>
            <a:ext cx="1800200" cy="1296144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vesna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6300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u="sng" dirty="0" smtClean="0">
                <a:latin typeface="Times New Roman" pitchFamily="18" charset="0"/>
                <a:cs typeface="Times New Roman" pitchFamily="18" charset="0"/>
              </a:rPr>
              <a:t>Таңғажайып ағаштар</a:t>
            </a:r>
            <a:endParaRPr lang="kk-KZ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0px-Artocarpus_alti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4104456" cy="4104456"/>
          </a:xfrm>
          <a:prstGeom prst="rect">
            <a:avLst/>
          </a:prstGeom>
        </p:spPr>
      </p:pic>
      <p:pic>
        <p:nvPicPr>
          <p:cNvPr id="5" name="Рисунок 4" descr="143981723555d1de13687ce5.631634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700808"/>
            <a:ext cx="3681396" cy="4104456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052736"/>
            <a:ext cx="292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Бағалау:</a:t>
            </a:r>
            <a:endParaRPr lang="kk-KZ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оценка жю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686425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сергіту сә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24744"/>
            <a:ext cx="5061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“Галереяға саяхат”   </a:t>
            </a:r>
            <a:endParaRPr lang="kk-KZ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и по запросу галерея детские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14468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</TotalTime>
  <Words>228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     Топқа бөлу: Билет алу арқылы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ДОСЖАН</dc:creator>
  <cp:lastModifiedBy>Windows User</cp:lastModifiedBy>
  <cp:revision>21</cp:revision>
  <dcterms:created xsi:type="dcterms:W3CDTF">2017-11-22T11:50:53Z</dcterms:created>
  <dcterms:modified xsi:type="dcterms:W3CDTF">2017-11-22T15:18:43Z</dcterms:modified>
</cp:coreProperties>
</file>