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4"/>
  </p:notesMasterIdLst>
  <p:sldIdLst>
    <p:sldId id="257" r:id="rId2"/>
    <p:sldId id="256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58" r:id="rId11"/>
    <p:sldId id="266" r:id="rId12"/>
    <p:sldId id="267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48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k-KZ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4B0644A-75FB-4097-8116-B32C4E54B37B}" type="datetimeFigureOut">
              <a:rPr lang="kk-KZ" smtClean="0"/>
              <a:pPr/>
              <a:t>22.11.2017</a:t>
            </a:fld>
            <a:endParaRPr lang="kk-KZ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k-KZ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kk-KZ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k-KZ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D6B15A-350C-4750-9671-BB060FBC88B3}" type="slidenum">
              <a:rPr lang="kk-KZ" smtClean="0"/>
              <a:pPr/>
              <a:t>‹#›</a:t>
            </a:fld>
            <a:endParaRPr lang="kk-K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22.11.2017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22.11.2017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22.11.2017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22.11.2017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22.11.2017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22.11.2017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22.11.2017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22.11.2017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22.11.2017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22.11.2017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22.11.2017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22.11.2017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&#1045;&#1088;&#1077;&#1082;&#1096;&#1077;%20&#1072;&#1171;&#1072;&#1096;&#1090;&#1072;&#1088;%20(1).mp4" TargetMode="External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39552" y="0"/>
            <a:ext cx="8229600" cy="1143000"/>
          </a:xfrm>
        </p:spPr>
        <p:txBody>
          <a:bodyPr>
            <a:normAutofit/>
          </a:bodyPr>
          <a:lstStyle/>
          <a:p>
            <a:r>
              <a:rPr lang="kk-KZ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Топқа бөлу: </a:t>
            </a:r>
            <a:r>
              <a:rPr lang="kk-KZ" sz="3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Билет алу арқылы</a:t>
            </a:r>
            <a:endParaRPr lang="kk-KZ" sz="36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 descr="Без названия.jpg"/>
          <p:cNvPicPr>
            <a:picLocks noChangeAspect="1"/>
          </p:cNvPicPr>
          <p:nvPr/>
        </p:nvPicPr>
        <p:blipFill>
          <a:blip r:embed="rId2" cstate="print"/>
          <a:srcRect t="8000"/>
          <a:stretch>
            <a:fillRect/>
          </a:stretch>
        </p:blipFill>
        <p:spPr>
          <a:xfrm>
            <a:off x="2411760" y="3977680"/>
            <a:ext cx="6336704" cy="2880320"/>
          </a:xfrm>
          <a:prstGeom prst="rect">
            <a:avLst/>
          </a:prstGeom>
        </p:spPr>
      </p:pic>
      <p:pic>
        <p:nvPicPr>
          <p:cNvPr id="6" name="Содержимое 5" descr="images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rcRect t="10799" b="4965"/>
          <a:stretch>
            <a:fillRect/>
          </a:stretch>
        </p:blipFill>
        <p:spPr>
          <a:xfrm>
            <a:off x="395536" y="1196752"/>
            <a:ext cx="5832648" cy="2808312"/>
          </a:xfrm>
        </p:spPr>
      </p:pic>
      <p:sp>
        <p:nvSpPr>
          <p:cNvPr id="9" name="TextBox 8"/>
          <p:cNvSpPr txBox="1"/>
          <p:nvPr/>
        </p:nvSpPr>
        <p:spPr>
          <a:xfrm>
            <a:off x="2123728" y="1916832"/>
            <a:ext cx="284404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sz="28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“Сүйіспеншілік”</a:t>
            </a:r>
            <a:endParaRPr lang="kk-KZ" sz="28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283968" y="4653136"/>
            <a:ext cx="332411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sz="28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“Жарқын болашақ”</a:t>
            </a:r>
            <a:endParaRPr lang="kk-KZ" sz="28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1259632" y="908720"/>
          <a:ext cx="7560840" cy="5620088"/>
        </p:xfrm>
        <a:graphic>
          <a:graphicData uri="http://schemas.openxmlformats.org/drawingml/2006/table">
            <a:tbl>
              <a:tblPr/>
              <a:tblGrid>
                <a:gridCol w="3747786"/>
                <a:gridCol w="3813054"/>
              </a:tblGrid>
              <a:tr h="111504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400" b="1" dirty="0">
                          <a:solidFill>
                            <a:srgbClr val="C00000"/>
                          </a:solidFill>
                          <a:latin typeface="Times New Roman"/>
                          <a:ea typeface="Calibri"/>
                        </a:rPr>
                        <a:t>Синоним сөздер</a:t>
                      </a:r>
                      <a:endParaRPr lang="ru-RU" sz="2400" b="1" dirty="0">
                        <a:solidFill>
                          <a:srgbClr val="C00000"/>
                        </a:solidFill>
                        <a:latin typeface="Times New Roman"/>
                        <a:ea typeface="Calibri"/>
                      </a:endParaRPr>
                    </a:p>
                  </a:txBody>
                  <a:tcPr marL="64489" marR="6448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400" b="1">
                          <a:solidFill>
                            <a:srgbClr val="00B050"/>
                          </a:solidFill>
                          <a:latin typeface="Times New Roman"/>
                          <a:ea typeface="Calibri"/>
                        </a:rPr>
                        <a:t> Ержүрек, мықты</a:t>
                      </a:r>
                      <a:endParaRPr lang="ru-RU" sz="2400" b="1">
                        <a:solidFill>
                          <a:srgbClr val="00B050"/>
                        </a:solidFill>
                        <a:latin typeface="Times New Roman"/>
                        <a:ea typeface="Calibri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400" b="1">
                          <a:solidFill>
                            <a:srgbClr val="00B050"/>
                          </a:solidFill>
                          <a:latin typeface="Times New Roman"/>
                          <a:ea typeface="Calibri"/>
                        </a:rPr>
                        <a:t>Сабыр,  шыдам</a:t>
                      </a:r>
                      <a:endParaRPr lang="ru-RU" sz="2400" b="1">
                        <a:solidFill>
                          <a:srgbClr val="00B050"/>
                        </a:solidFill>
                        <a:latin typeface="Times New Roman"/>
                        <a:ea typeface="Calibri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400" b="1">
                          <a:solidFill>
                            <a:srgbClr val="00B050"/>
                          </a:solidFill>
                          <a:latin typeface="Times New Roman"/>
                          <a:ea typeface="Calibri"/>
                        </a:rPr>
                        <a:t>Кір, лас</a:t>
                      </a:r>
                      <a:endParaRPr lang="ru-RU" sz="2400" b="1">
                        <a:solidFill>
                          <a:srgbClr val="00B050"/>
                        </a:solidFill>
                        <a:latin typeface="Times New Roman"/>
                        <a:ea typeface="Calibri"/>
                      </a:endParaRPr>
                    </a:p>
                  </a:txBody>
                  <a:tcPr marL="64489" marR="6448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1504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400" b="1" dirty="0">
                          <a:solidFill>
                            <a:srgbClr val="C00000"/>
                          </a:solidFill>
                          <a:latin typeface="Times New Roman"/>
                          <a:ea typeface="Calibri"/>
                        </a:rPr>
                        <a:t>Антоним сөздер</a:t>
                      </a:r>
                      <a:endParaRPr lang="ru-RU" sz="2400" b="1" dirty="0">
                        <a:solidFill>
                          <a:srgbClr val="C00000"/>
                        </a:solidFill>
                        <a:latin typeface="Times New Roman"/>
                        <a:ea typeface="Calibri"/>
                      </a:endParaRPr>
                    </a:p>
                  </a:txBody>
                  <a:tcPr marL="64489" marR="6448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400" b="1" dirty="0">
                          <a:solidFill>
                            <a:srgbClr val="00B050"/>
                          </a:solidFill>
                          <a:latin typeface="Times New Roman"/>
                          <a:ea typeface="Calibri"/>
                        </a:rPr>
                        <a:t>Жуас-асау</a:t>
                      </a:r>
                      <a:endParaRPr lang="ru-RU" sz="2400" b="1" dirty="0">
                        <a:solidFill>
                          <a:srgbClr val="00B050"/>
                        </a:solidFill>
                        <a:latin typeface="Times New Roman"/>
                        <a:ea typeface="Calibri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400" b="1" dirty="0">
                          <a:solidFill>
                            <a:srgbClr val="00B050"/>
                          </a:solidFill>
                          <a:latin typeface="Times New Roman"/>
                          <a:ea typeface="Calibri"/>
                        </a:rPr>
                        <a:t>Сирек- жиі</a:t>
                      </a:r>
                      <a:endParaRPr lang="ru-RU" sz="2400" b="1" dirty="0">
                        <a:solidFill>
                          <a:srgbClr val="00B050"/>
                        </a:solidFill>
                        <a:latin typeface="Times New Roman"/>
                        <a:ea typeface="Calibri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400" b="1" dirty="0">
                          <a:solidFill>
                            <a:srgbClr val="00B050"/>
                          </a:solidFill>
                          <a:latin typeface="Times New Roman"/>
                          <a:ea typeface="Calibri"/>
                        </a:rPr>
                        <a:t>Өтірік-шын</a:t>
                      </a:r>
                      <a:endParaRPr lang="ru-RU" sz="2400" b="1" dirty="0">
                        <a:solidFill>
                          <a:srgbClr val="00B050"/>
                        </a:solidFill>
                        <a:latin typeface="Times New Roman"/>
                        <a:ea typeface="Calibri"/>
                      </a:endParaRPr>
                    </a:p>
                  </a:txBody>
                  <a:tcPr marL="64489" marR="6448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726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400" b="1" dirty="0">
                          <a:solidFill>
                            <a:srgbClr val="C00000"/>
                          </a:solidFill>
                          <a:latin typeface="Times New Roman"/>
                          <a:ea typeface="Calibri"/>
                        </a:rPr>
                        <a:t>Омоним болатын сөздер</a:t>
                      </a:r>
                      <a:endParaRPr lang="ru-RU" sz="2400" b="1" dirty="0">
                        <a:solidFill>
                          <a:srgbClr val="C00000"/>
                        </a:solidFill>
                        <a:latin typeface="Times New Roman"/>
                        <a:ea typeface="Calibri"/>
                      </a:endParaRPr>
                    </a:p>
                  </a:txBody>
                  <a:tcPr marL="64489" marR="6448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400" b="1" dirty="0" smtClean="0">
                          <a:solidFill>
                            <a:srgbClr val="00B050"/>
                          </a:solidFill>
                          <a:latin typeface="Times New Roman"/>
                          <a:ea typeface="Calibri"/>
                        </a:rPr>
                        <a:t>Шаш</a:t>
                      </a:r>
                      <a:r>
                        <a:rPr lang="ru-RU" sz="2400" b="1" baseline="0" dirty="0" smtClean="0">
                          <a:solidFill>
                            <a:srgbClr val="00B050"/>
                          </a:solidFill>
                          <a:latin typeface="Times New Roman"/>
                          <a:ea typeface="Calibri"/>
                        </a:rPr>
                        <a:t>     </a:t>
                      </a:r>
                      <a:r>
                        <a:rPr lang="kk-KZ" sz="2400" b="1" dirty="0" smtClean="0">
                          <a:solidFill>
                            <a:srgbClr val="00B050"/>
                          </a:solidFill>
                          <a:latin typeface="Times New Roman"/>
                          <a:ea typeface="Calibri"/>
                        </a:rPr>
                        <a:t>Жақ</a:t>
                      </a:r>
                      <a:r>
                        <a:rPr lang="ru-RU" sz="2400" b="1" baseline="0" dirty="0" smtClean="0">
                          <a:solidFill>
                            <a:srgbClr val="00B050"/>
                          </a:solidFill>
                          <a:latin typeface="Times New Roman"/>
                          <a:ea typeface="Calibri"/>
                        </a:rPr>
                        <a:t>    </a:t>
                      </a:r>
                      <a:r>
                        <a:rPr lang="kk-KZ" sz="2400" b="1" baseline="0" dirty="0" smtClean="0">
                          <a:solidFill>
                            <a:srgbClr val="00B050"/>
                          </a:solidFill>
                          <a:latin typeface="Times New Roman"/>
                          <a:ea typeface="Calibri"/>
                        </a:rPr>
                        <a:t>Т</a:t>
                      </a:r>
                      <a:r>
                        <a:rPr lang="kk-KZ" sz="2400" b="1" dirty="0" smtClean="0">
                          <a:solidFill>
                            <a:srgbClr val="00B050"/>
                          </a:solidFill>
                          <a:latin typeface="Times New Roman"/>
                          <a:ea typeface="Calibri"/>
                        </a:rPr>
                        <a:t>үс</a:t>
                      </a:r>
                      <a:endParaRPr lang="ru-RU" sz="2400" b="1" dirty="0">
                        <a:solidFill>
                          <a:srgbClr val="00B050"/>
                        </a:solidFill>
                        <a:latin typeface="Times New Roman"/>
                        <a:ea typeface="Calibri"/>
                      </a:endParaRPr>
                    </a:p>
                  </a:txBody>
                  <a:tcPr marL="64489" marR="6448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3316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400" b="1" dirty="0">
                          <a:solidFill>
                            <a:srgbClr val="C00000"/>
                          </a:solidFill>
                          <a:latin typeface="Times New Roman"/>
                          <a:ea typeface="Calibri"/>
                        </a:rPr>
                        <a:t>Тура мағыналы сөздер</a:t>
                      </a:r>
                      <a:endParaRPr lang="ru-RU" sz="2400" b="1" dirty="0">
                        <a:solidFill>
                          <a:srgbClr val="C00000"/>
                        </a:solidFill>
                        <a:latin typeface="Times New Roman"/>
                        <a:ea typeface="Calibri"/>
                      </a:endParaRPr>
                    </a:p>
                  </a:txBody>
                  <a:tcPr marL="64489" marR="6448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400" b="1" dirty="0">
                          <a:solidFill>
                            <a:srgbClr val="00B050"/>
                          </a:solidFill>
                          <a:latin typeface="Times New Roman"/>
                          <a:ea typeface="Calibri"/>
                        </a:rPr>
                        <a:t>Ашық есік</a:t>
                      </a:r>
                      <a:endParaRPr lang="ru-RU" sz="2400" b="1" dirty="0">
                        <a:solidFill>
                          <a:srgbClr val="00B050"/>
                        </a:solidFill>
                        <a:latin typeface="Times New Roman"/>
                        <a:ea typeface="Calibri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400" b="1" dirty="0">
                          <a:solidFill>
                            <a:srgbClr val="00B050"/>
                          </a:solidFill>
                          <a:latin typeface="Times New Roman"/>
                          <a:ea typeface="Calibri"/>
                        </a:rPr>
                        <a:t>Терең құдық</a:t>
                      </a:r>
                      <a:endParaRPr lang="ru-RU" sz="2400" b="1" dirty="0">
                        <a:solidFill>
                          <a:srgbClr val="00B050"/>
                        </a:solidFill>
                        <a:latin typeface="Times New Roman"/>
                        <a:ea typeface="Calibri"/>
                      </a:endParaRPr>
                    </a:p>
                  </a:txBody>
                  <a:tcPr marL="64489" marR="6448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3316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400" b="1">
                          <a:solidFill>
                            <a:srgbClr val="C00000"/>
                          </a:solidFill>
                          <a:latin typeface="Times New Roman"/>
                          <a:ea typeface="Calibri"/>
                        </a:rPr>
                        <a:t>Ауыспалы мағыналы сөздер</a:t>
                      </a:r>
                      <a:endParaRPr lang="ru-RU" sz="2400" b="1">
                        <a:solidFill>
                          <a:srgbClr val="C00000"/>
                        </a:solidFill>
                        <a:latin typeface="Times New Roman"/>
                        <a:ea typeface="Calibri"/>
                      </a:endParaRPr>
                    </a:p>
                  </a:txBody>
                  <a:tcPr marL="64489" marR="6448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400" b="1" dirty="0">
                          <a:solidFill>
                            <a:srgbClr val="00B050"/>
                          </a:solidFill>
                          <a:latin typeface="Times New Roman"/>
                          <a:ea typeface="Calibri"/>
                        </a:rPr>
                        <a:t>Жиналыстың аяғы</a:t>
                      </a:r>
                      <a:endParaRPr lang="ru-RU" sz="2400" b="1" dirty="0">
                        <a:solidFill>
                          <a:srgbClr val="00B050"/>
                        </a:solidFill>
                        <a:latin typeface="Times New Roman"/>
                        <a:ea typeface="Calibri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400" b="1" dirty="0">
                          <a:solidFill>
                            <a:srgbClr val="00B050"/>
                          </a:solidFill>
                          <a:latin typeface="Times New Roman"/>
                          <a:ea typeface="Calibri"/>
                        </a:rPr>
                        <a:t>Ашық мінез</a:t>
                      </a:r>
                      <a:endParaRPr lang="ru-RU" sz="2400" b="1" dirty="0">
                        <a:solidFill>
                          <a:srgbClr val="00B050"/>
                        </a:solidFill>
                        <a:latin typeface="Times New Roman"/>
                        <a:ea typeface="Calibri"/>
                      </a:endParaRPr>
                    </a:p>
                  </a:txBody>
                  <a:tcPr marL="64489" marR="6448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3316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400" b="1" dirty="0">
                          <a:solidFill>
                            <a:srgbClr val="C00000"/>
                          </a:solidFill>
                          <a:latin typeface="Times New Roman"/>
                          <a:ea typeface="Calibri"/>
                        </a:rPr>
                        <a:t>Белгілі бір тілдегі сөздердің </a:t>
                      </a:r>
                      <a:r>
                        <a:rPr lang="kk-KZ" sz="2400" b="1" dirty="0" smtClean="0">
                          <a:solidFill>
                            <a:srgbClr val="C00000"/>
                          </a:solidFill>
                          <a:latin typeface="Times New Roman"/>
                          <a:ea typeface="Calibri"/>
                        </a:rPr>
                        <a:t>жиынтығы</a:t>
                      </a:r>
                      <a:endParaRPr lang="ru-RU" sz="2400" b="1" dirty="0">
                        <a:solidFill>
                          <a:srgbClr val="C00000"/>
                        </a:solidFill>
                        <a:latin typeface="Times New Roman"/>
                        <a:ea typeface="Calibri"/>
                      </a:endParaRPr>
                    </a:p>
                  </a:txBody>
                  <a:tcPr marL="64489" marR="6448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400" b="1" dirty="0" smtClean="0">
                          <a:solidFill>
                            <a:srgbClr val="00B050"/>
                          </a:solidFill>
                          <a:latin typeface="Times New Roman"/>
                          <a:ea typeface="Calibri"/>
                        </a:rPr>
                        <a:t>Лексика</a:t>
                      </a:r>
                      <a:endParaRPr lang="ru-RU" sz="2400" b="1" dirty="0">
                        <a:solidFill>
                          <a:srgbClr val="00B050"/>
                        </a:solidFill>
                        <a:latin typeface="Times New Roman"/>
                        <a:ea typeface="Calibri"/>
                      </a:endParaRPr>
                    </a:p>
                  </a:txBody>
                  <a:tcPr marL="64489" marR="6448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1907704" y="260648"/>
            <a:ext cx="457272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Дұрыс жауаптар кілті</a:t>
            </a:r>
            <a:endParaRPr lang="kk-KZ" sz="32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diamond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3568" y="476672"/>
            <a:ext cx="8208912" cy="57861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Кітаппен жұмыс: 4 – тапсырма.</a:t>
            </a:r>
          </a:p>
          <a:p>
            <a:r>
              <a:rPr lang="kk-KZ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Көп нүктенің орнына қосымшаларды орфографиялық заңдылықтарды сақтап жазып, себебін түсіндіріңдер.</a:t>
            </a:r>
          </a:p>
          <a:p>
            <a:endParaRPr lang="kk-KZ" dirty="0" smtClean="0"/>
          </a:p>
          <a:p>
            <a:r>
              <a:rPr lang="kk-KZ" sz="3200" dirty="0" smtClean="0">
                <a:latin typeface="Times New Roman" pitchFamily="18" charset="0"/>
                <a:cs typeface="Times New Roman" pitchFamily="18" charset="0"/>
              </a:rPr>
              <a:t>                     </a:t>
            </a:r>
            <a:r>
              <a:rPr lang="kk-KZ" sz="3200" b="1" dirty="0" smtClean="0">
                <a:latin typeface="Times New Roman" pitchFamily="18" charset="0"/>
                <a:cs typeface="Times New Roman" pitchFamily="18" charset="0"/>
              </a:rPr>
              <a:t>Өсімдіктердің қорғануы</a:t>
            </a:r>
          </a:p>
          <a:p>
            <a:r>
              <a:rPr lang="kk-KZ" sz="3200" dirty="0" smtClean="0">
                <a:latin typeface="Times New Roman" pitchFamily="18" charset="0"/>
                <a:cs typeface="Times New Roman" pitchFamily="18" charset="0"/>
              </a:rPr>
              <a:t>    “Шағатын” түкті жапырақтары өсімдіктер...  аш жануарлар... қорғайды. Қап-қатты жапырақтар... жануарлар шайнай алмайды.  Тікенектері жануарлар... өздері... алшақ жүруге мәжбүр етеді. Кермек дәмі өсімдіктер... жануарлар.... екінші рет жоламауы... кепіл болады.</a:t>
            </a:r>
            <a:endParaRPr lang="kk-KZ" sz="3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987824" y="188640"/>
            <a:ext cx="292067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sz="4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Рефлексия</a:t>
            </a:r>
            <a:endParaRPr lang="kk-KZ" sz="40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4578" name="Picture 2" descr="Похожее изображение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99792" y="1124744"/>
            <a:ext cx="3888432" cy="545035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kk-KZ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kk-KZ" dirty="0"/>
          </a:p>
        </p:txBody>
      </p:sp>
      <p:pic>
        <p:nvPicPr>
          <p:cNvPr id="8" name="Рисунок 7" descr="46168902-Красный-поезд-с-двумя-вагонов-иллюстрации.jpg"/>
          <p:cNvPicPr>
            <a:picLocks noChangeAspect="1"/>
          </p:cNvPicPr>
          <p:nvPr/>
        </p:nvPicPr>
        <p:blipFill>
          <a:blip r:embed="rId2" cstate="print"/>
          <a:srcRect r="49123"/>
          <a:stretch>
            <a:fillRect/>
          </a:stretch>
        </p:blipFill>
        <p:spPr>
          <a:xfrm>
            <a:off x="467544" y="0"/>
            <a:ext cx="8136904" cy="6438177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395536" y="188640"/>
            <a:ext cx="8442066" cy="26161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Сабақтың мақсаты: </a:t>
            </a:r>
          </a:p>
          <a:p>
            <a:r>
              <a:rPr lang="kk-KZ" sz="2000" b="1" dirty="0" smtClean="0">
                <a:latin typeface="Times New Roman" pitchFamily="18" charset="0"/>
                <a:cs typeface="Times New Roman" pitchFamily="18" charset="0"/>
              </a:rPr>
              <a:t>О4.  Мәтіннің жалпы мазмұнын түсініп, нақты ақпаратты табады.</a:t>
            </a:r>
          </a:p>
          <a:p>
            <a:r>
              <a:rPr lang="kk-KZ" sz="2000" b="1" dirty="0" smtClean="0">
                <a:latin typeface="Times New Roman" pitchFamily="18" charset="0"/>
                <a:cs typeface="Times New Roman" pitchFamily="18" charset="0"/>
              </a:rPr>
              <a:t>ӘТН3. Омоним, антоним,  синоним, тура және ауыспалы </a:t>
            </a:r>
          </a:p>
          <a:p>
            <a:r>
              <a:rPr lang="kk-KZ" sz="2000" b="1" dirty="0" smtClean="0">
                <a:latin typeface="Times New Roman" pitchFamily="18" charset="0"/>
                <a:cs typeface="Times New Roman" pitchFamily="18" charset="0"/>
              </a:rPr>
              <a:t>мағынадағы сөздерді көркемдік ерекшеліктеріне сай қолданады. </a:t>
            </a:r>
          </a:p>
          <a:p>
            <a:r>
              <a:rPr lang="kk-KZ" sz="2000" b="1" dirty="0" smtClean="0">
                <a:latin typeface="Times New Roman" pitchFamily="18" charset="0"/>
                <a:cs typeface="Times New Roman" pitchFamily="18" charset="0"/>
              </a:rPr>
              <a:t>Ж6.  Қосымшаларды  орфографиялық заңдылықтарды сақтап жазады, себебін түсіндіреді.</a:t>
            </a:r>
          </a:p>
          <a:p>
            <a:endParaRPr lang="kk-KZ" dirty="0" smtClean="0"/>
          </a:p>
          <a:p>
            <a:endParaRPr lang="kk-KZ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Картинки по запросу живые анимации хлопать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59832" y="2780928"/>
            <a:ext cx="5328592" cy="3752089"/>
          </a:xfrm>
          <a:prstGeom prst="rect">
            <a:avLst/>
          </a:prstGeom>
          <a:noFill/>
        </p:spPr>
      </p:pic>
      <p:sp>
        <p:nvSpPr>
          <p:cNvPr id="18435" name="Rectangle 3"/>
          <p:cNvSpPr>
            <a:spLocks noChangeArrowheads="1"/>
          </p:cNvSpPr>
          <p:nvPr/>
        </p:nvSpPr>
        <p:spPr bwMode="auto">
          <a:xfrm>
            <a:off x="683568" y="351967"/>
            <a:ext cx="7704856" cy="2554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3200" b="1" i="1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Бір-бірімізді тыңдаймыз десек,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kk-KZ" sz="3200" b="1" i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</a:t>
            </a:r>
            <a:r>
              <a:rPr kumimoji="0" lang="kk-KZ" sz="3200" b="1" i="1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1 рет қол шапалақтаймыз!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3200" b="1" i="1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Ұйымшыл боламыз десек, 2 рет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3200" b="1" i="1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Белсенділік танытамыз десек,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kk-KZ" sz="3200" b="1" i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       </a:t>
            </a:r>
            <a:r>
              <a:rPr kumimoji="0" lang="kk-KZ" sz="3200" b="1" i="1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 рет шапалақтаймыз!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endParaRPr kumimoji="0" lang="ru-RU" sz="4400" b="1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Похожее изображение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75656" y="1988840"/>
            <a:ext cx="2699792" cy="3566798"/>
          </a:xfrm>
          <a:prstGeom prst="rect">
            <a:avLst/>
          </a:prstGeom>
          <a:noFill/>
        </p:spPr>
      </p:pic>
      <p:pic>
        <p:nvPicPr>
          <p:cNvPr id="17412" name="Picture 4" descr="Похожее изображение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76056" y="1772816"/>
            <a:ext cx="2520280" cy="4221247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395536" y="476672"/>
            <a:ext cx="835292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kk-KZ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Үй тапсырмасын тексеру: </a:t>
            </a:r>
            <a:r>
              <a:rPr lang="kk-KZ" sz="3200" b="1" dirty="0" smtClean="0">
                <a:latin typeface="Times New Roman" pitchFamily="18" charset="0"/>
                <a:cs typeface="Times New Roman" pitchFamily="18" charset="0"/>
              </a:rPr>
              <a:t>5-тапсырма. </a:t>
            </a:r>
          </a:p>
          <a:p>
            <a:r>
              <a:rPr lang="kk-KZ" sz="3200" b="1" dirty="0" smtClean="0">
                <a:latin typeface="Times New Roman" pitchFamily="18" charset="0"/>
                <a:cs typeface="Times New Roman" pitchFamily="18" charset="0"/>
              </a:rPr>
              <a:t>Ағаш, гүл, т.б. өсімдіктерге арналған өлең шығару.</a:t>
            </a:r>
            <a:endParaRPr lang="kk-KZ" sz="32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59832" y="764704"/>
            <a:ext cx="271798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sz="36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“Ой қозғау”</a:t>
            </a:r>
            <a:endParaRPr lang="kk-KZ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9458" name="Picture 2" descr="Картинки по запросу ой қозғау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Пятиугольник 3">
            <a:hlinkClick r:id="rId3" action="ppaction://hlinkfile"/>
          </p:cNvPr>
          <p:cNvSpPr/>
          <p:nvPr/>
        </p:nvSpPr>
        <p:spPr>
          <a:xfrm>
            <a:off x="6876256" y="548680"/>
            <a:ext cx="1800200" cy="1296144"/>
          </a:xfrm>
          <a:prstGeom prst="homePlat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k-KZ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fon-dlya-prezentacii-vesna-0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2159" y="0"/>
            <a:ext cx="9119681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691680" y="620688"/>
            <a:ext cx="630031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sz="4800" b="1" u="sng" dirty="0" smtClean="0">
                <a:latin typeface="Times New Roman" pitchFamily="18" charset="0"/>
                <a:cs typeface="Times New Roman" pitchFamily="18" charset="0"/>
              </a:rPr>
              <a:t>Таңғажайып ағаштар</a:t>
            </a:r>
            <a:endParaRPr lang="kk-KZ" sz="2000" b="1" u="sng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220px-Artocarpus_altilis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499992" y="1700808"/>
            <a:ext cx="4104456" cy="4104456"/>
          </a:xfrm>
          <a:prstGeom prst="rect">
            <a:avLst/>
          </a:prstGeom>
        </p:spPr>
      </p:pic>
      <p:pic>
        <p:nvPicPr>
          <p:cNvPr id="5" name="Рисунок 4" descr="143981723555d1de13687ce5.6316349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83568" y="1700808"/>
            <a:ext cx="3681396" cy="4104456"/>
          </a:xfrm>
          <a:prstGeom prst="rect">
            <a:avLst/>
          </a:prstGeom>
        </p:spPr>
      </p:pic>
    </p:spTree>
  </p:cSld>
  <p:clrMapOvr>
    <a:masterClrMapping/>
  </p:clrMapOvr>
  <p:transition spd="med">
    <p:newsflash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987824" y="1052736"/>
            <a:ext cx="292291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sz="5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Бағалау:</a:t>
            </a:r>
            <a:endParaRPr lang="kk-KZ" sz="54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482" name="Picture 2" descr="Картинки по запросу оценка жюри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47664" y="2204864"/>
            <a:ext cx="5686425" cy="32575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Картинки по запросу сергіту сәті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6516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051720" y="1124744"/>
            <a:ext cx="506119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“Галереяға саяхат”   </a:t>
            </a:r>
            <a:endParaRPr lang="kk-KZ" sz="4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3554" name="Picture 2" descr="Картинки по запросу галерея детские картинки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31640" y="2060848"/>
            <a:ext cx="6144680" cy="345638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192</TotalTime>
  <Words>228</Words>
  <Application>Microsoft Office PowerPoint</Application>
  <PresentationFormat>Экран (4:3)</PresentationFormat>
  <Paragraphs>44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Открытая</vt:lpstr>
      <vt:lpstr>     Топқа бөлу: Билет алу арқылы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ДОСЖАН</dc:creator>
  <cp:lastModifiedBy>Windows User</cp:lastModifiedBy>
  <cp:revision>21</cp:revision>
  <dcterms:created xsi:type="dcterms:W3CDTF">2017-11-22T11:50:53Z</dcterms:created>
  <dcterms:modified xsi:type="dcterms:W3CDTF">2017-11-22T15:18:43Z</dcterms:modified>
</cp:coreProperties>
</file>