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81" r:id="rId2"/>
    <p:sldId id="268" r:id="rId3"/>
    <p:sldId id="278" r:id="rId4"/>
    <p:sldId id="277" r:id="rId5"/>
    <p:sldId id="266" r:id="rId6"/>
    <p:sldId id="271" r:id="rId7"/>
    <p:sldId id="269" r:id="rId8"/>
    <p:sldId id="270" r:id="rId9"/>
    <p:sldId id="272" r:id="rId10"/>
    <p:sldId id="273" r:id="rId11"/>
    <p:sldId id="274" r:id="rId12"/>
    <p:sldId id="256" r:id="rId13"/>
    <p:sldId id="284" r:id="rId14"/>
    <p:sldId id="289" r:id="rId15"/>
    <p:sldId id="262" r:id="rId16"/>
    <p:sldId id="282" r:id="rId17"/>
    <p:sldId id="286" r:id="rId18"/>
    <p:sldId id="287" r:id="rId19"/>
    <p:sldId id="290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81" autoAdjust="0"/>
    <p:restoredTop sz="94660"/>
  </p:normalViewPr>
  <p:slideViewPr>
    <p:cSldViewPr>
      <p:cViewPr varScale="1">
        <p:scale>
          <a:sx n="86" d="100"/>
          <a:sy n="86" d="100"/>
        </p:scale>
        <p:origin x="-109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98888E-D8B5-459E-B721-ACF1027E6F20}" type="datetimeFigureOut">
              <a:rPr lang="ru-RU" smtClean="0"/>
              <a:pPr/>
              <a:t>22.01.2020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BB804C-C2A7-40FB-87A5-BC25DAB1E17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BB804C-C2A7-40FB-87A5-BC25DAB1E174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5DC5C-D66C-4AAC-8048-341318F9AF8B}" type="datetimeFigureOut">
              <a:rPr lang="ru-RU" smtClean="0"/>
              <a:pPr/>
              <a:t>22.01.2020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304AF-248A-4012-B7C4-0C8211B88F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5DC5C-D66C-4AAC-8048-341318F9AF8B}" type="datetimeFigureOut">
              <a:rPr lang="ru-RU" smtClean="0"/>
              <a:pPr/>
              <a:t>22.01.2020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304AF-248A-4012-B7C4-0C8211B88F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5DC5C-D66C-4AAC-8048-341318F9AF8B}" type="datetimeFigureOut">
              <a:rPr lang="ru-RU" smtClean="0"/>
              <a:pPr/>
              <a:t>22.01.2020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304AF-248A-4012-B7C4-0C8211B88F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5DC5C-D66C-4AAC-8048-341318F9AF8B}" type="datetimeFigureOut">
              <a:rPr lang="ru-RU" smtClean="0"/>
              <a:pPr/>
              <a:t>22.01.2020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304AF-248A-4012-B7C4-0C8211B88F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5DC5C-D66C-4AAC-8048-341318F9AF8B}" type="datetimeFigureOut">
              <a:rPr lang="ru-RU" smtClean="0"/>
              <a:pPr/>
              <a:t>22.01.2020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304AF-248A-4012-B7C4-0C8211B88F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5DC5C-D66C-4AAC-8048-341318F9AF8B}" type="datetimeFigureOut">
              <a:rPr lang="ru-RU" smtClean="0"/>
              <a:pPr/>
              <a:t>22.01.2020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304AF-248A-4012-B7C4-0C8211B88F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5DC5C-D66C-4AAC-8048-341318F9AF8B}" type="datetimeFigureOut">
              <a:rPr lang="ru-RU" smtClean="0"/>
              <a:pPr/>
              <a:t>22.01.2020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304AF-248A-4012-B7C4-0C8211B88F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5DC5C-D66C-4AAC-8048-341318F9AF8B}" type="datetimeFigureOut">
              <a:rPr lang="ru-RU" smtClean="0"/>
              <a:pPr/>
              <a:t>22.01.2020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304AF-248A-4012-B7C4-0C8211B88F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5DC5C-D66C-4AAC-8048-341318F9AF8B}" type="datetimeFigureOut">
              <a:rPr lang="ru-RU" smtClean="0"/>
              <a:pPr/>
              <a:t>22.01.2020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304AF-248A-4012-B7C4-0C8211B88F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5DC5C-D66C-4AAC-8048-341318F9AF8B}" type="datetimeFigureOut">
              <a:rPr lang="ru-RU" smtClean="0"/>
              <a:pPr/>
              <a:t>22.01.2020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304AF-248A-4012-B7C4-0C8211B88F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5DC5C-D66C-4AAC-8048-341318F9AF8B}" type="datetimeFigureOut">
              <a:rPr lang="ru-RU" smtClean="0"/>
              <a:pPr/>
              <a:t>22.01.2020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304AF-248A-4012-B7C4-0C8211B88F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45DC5C-D66C-4AAC-8048-341318F9AF8B}" type="datetimeFigureOut">
              <a:rPr lang="ru-RU" smtClean="0"/>
              <a:pPr/>
              <a:t>22.01.2020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0304AF-248A-4012-B7C4-0C8211B88FF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1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20.jpeg"/><Relationship Id="rId4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.jpeg"/><Relationship Id="rId5" Type="http://schemas.openxmlformats.org/officeDocument/2006/relationships/image" Target="../media/image15.jpeg"/><Relationship Id="rId4" Type="http://schemas.openxmlformats.org/officeDocument/2006/relationships/image" Target="../media/image1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ow's%20the%20Weather%20Song.mp4" TargetMode="External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8.jpeg"/><Relationship Id="rId4" Type="http://schemas.openxmlformats.org/officeDocument/2006/relationships/image" Target="../media/image13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WINDOWS\Pictures\iIQR9TEH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316" y="0"/>
            <a:ext cx="9149315" cy="6857999"/>
          </a:xfrm>
          <a:prstGeom prst="rect">
            <a:avLst/>
          </a:prstGeom>
          <a:noFill/>
        </p:spPr>
      </p:pic>
      <p:pic>
        <p:nvPicPr>
          <p:cNvPr id="2050" name="Picture 2" descr="C:\Users\WINDOWS\Pictures\smile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830579"/>
            <a:ext cx="9144000" cy="5846445"/>
          </a:xfrm>
          <a:prstGeom prst="rect">
            <a:avLst/>
          </a:prstGeom>
          <a:noFill/>
        </p:spPr>
      </p:pic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1187450" y="333375"/>
            <a:ext cx="727233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800" b="1" dirty="0" smtClean="0">
                <a:solidFill>
                  <a:srgbClr val="003399"/>
                </a:solidFill>
              </a:rPr>
              <a:t>Hello pupils!</a:t>
            </a:r>
            <a:endParaRPr lang="ru-RU" sz="4800" b="1" dirty="0">
              <a:solidFill>
                <a:srgbClr val="0033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USER\Desktop\BLKQG62NHJBDBB2VAJRIBDMOCQ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07207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642910" y="4929198"/>
            <a:ext cx="8143900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6600" b="1" spc="50" dirty="0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Hail</a:t>
            </a:r>
            <a:r>
              <a:rPr lang="kk-KZ" sz="6600" b="1" spc="50" dirty="0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-бұршақ</a:t>
            </a:r>
            <a:endParaRPr lang="en-US" sz="6600" b="1" spc="50" dirty="0" smtClean="0">
              <a:ln w="11430"/>
              <a:solidFill>
                <a:schemeClr val="accent2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endParaRPr lang="ru-RU" sz="6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43956" cy="1143000"/>
          </a:xfrm>
        </p:spPr>
        <p:txBody>
          <a:bodyPr>
            <a:normAutofit/>
          </a:bodyPr>
          <a:lstStyle/>
          <a:p>
            <a:pPr algn="l"/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Modal verb “Can” request </a:t>
            </a:r>
            <a:endParaRPr lang="ru-RU" b="1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1428736"/>
            <a:ext cx="8401080" cy="4525963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en-US" sz="40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dirty="0" smtClean="0"/>
              <a:t>We use “can” in these ways:</a:t>
            </a:r>
            <a:br>
              <a:rPr lang="en-US" sz="4000" dirty="0" smtClean="0"/>
            </a:br>
            <a:r>
              <a:rPr lang="en-US" sz="4000" dirty="0" smtClean="0"/>
              <a:t>– to ask for something</a:t>
            </a:r>
            <a:br>
              <a:rPr lang="en-US" sz="4000" dirty="0" smtClean="0"/>
            </a:br>
            <a:r>
              <a:rPr lang="en-US" sz="4000" dirty="0" smtClean="0"/>
              <a:t>– to ask to do something</a:t>
            </a:r>
            <a:br>
              <a:rPr lang="en-US" sz="4000" dirty="0" smtClean="0"/>
            </a:br>
            <a:r>
              <a:rPr lang="en-US" sz="4000" dirty="0" smtClean="0"/>
              <a:t>– to ask other people to do things for us.</a:t>
            </a:r>
            <a:endParaRPr lang="en-US" sz="4000" b="1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3600" dirty="0" smtClean="0"/>
              <a:t>“Can I open the window in here?”</a:t>
            </a:r>
            <a:br>
              <a:rPr lang="en-US" sz="3600" dirty="0" smtClean="0"/>
            </a:br>
            <a:r>
              <a:rPr lang="en-US" sz="3600" dirty="0" smtClean="0"/>
              <a:t>“Can we sit here?”</a:t>
            </a:r>
            <a:br>
              <a:rPr lang="en-US" sz="3600" dirty="0" smtClean="0"/>
            </a:br>
            <a:r>
              <a:rPr lang="en-US" sz="3600" dirty="0" smtClean="0"/>
              <a:t>“Can I have two coffees and a coke, please?”</a:t>
            </a:r>
            <a:br>
              <a:rPr lang="en-US" sz="3600" dirty="0" smtClean="0"/>
            </a:br>
            <a:r>
              <a:rPr lang="en-US" sz="3600" dirty="0" smtClean="0"/>
              <a:t>“Can you help me?”</a:t>
            </a:r>
            <a:endParaRPr lang="en-US" sz="4000" b="1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40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“Can” </a:t>
            </a:r>
            <a:r>
              <a:rPr lang="kk-KZ" sz="40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модаль етістігі ауызекі тілде іс-әрекеттің рұқсат етілуін де білдіреді.</a:t>
            </a:r>
            <a:endParaRPr lang="en-US" sz="4000" b="1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4000" i="1" dirty="0" smtClean="0">
                <a:solidFill>
                  <a:srgbClr val="C00000"/>
                </a:solidFill>
              </a:rPr>
              <a:t>Can</a:t>
            </a:r>
            <a:r>
              <a:rPr lang="en-US" sz="4000" i="1" dirty="0" smtClean="0"/>
              <a:t> I go out, dad? </a:t>
            </a:r>
            <a:r>
              <a:rPr lang="en-US" sz="4000" i="1" dirty="0" smtClean="0">
                <a:solidFill>
                  <a:srgbClr val="C00000"/>
                </a:solidFill>
              </a:rPr>
              <a:t>No,</a:t>
            </a:r>
            <a:r>
              <a:rPr lang="en-US" sz="4000" i="1" dirty="0" smtClean="0"/>
              <a:t> you </a:t>
            </a:r>
            <a:r>
              <a:rPr lang="en-US" sz="4000" i="1" dirty="0" smtClean="0">
                <a:solidFill>
                  <a:srgbClr val="C00000"/>
                </a:solidFill>
              </a:rPr>
              <a:t>can't.</a:t>
            </a:r>
            <a:endParaRPr lang="kk-KZ" sz="4000" i="1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kk-KZ" sz="4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Әке, сыртқа шығуыма бола ма? Жоқ болмайды.</a:t>
            </a:r>
            <a:endParaRPr lang="ru-RU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2" descr="Картинки по запросу анимация снежин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42844" y="571480"/>
            <a:ext cx="8858312" cy="4786346"/>
          </a:xfrm>
          <a:prstGeom prst="rect">
            <a:avLst/>
          </a:prstGeom>
          <a:ln w="28575">
            <a:noFill/>
          </a:ln>
        </p:spPr>
        <p:txBody>
          <a:bodyPr vert="horz" lIns="91440" tIns="45720" rIns="91440" bIns="45720" rtlCol="0" anchor="ctr">
            <a:normAutofit fontScale="4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5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Task 1.</a:t>
            </a:r>
            <a:r>
              <a:rPr kumimoji="0" lang="en-US" sz="65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Make the right sentence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4400" b="1" dirty="0" smtClean="0">
              <a:latin typeface="+mj-lt"/>
              <a:ea typeface="+mj-ea"/>
              <a:cs typeface="+mj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1143000" marR="0" lvl="0" indent="-114300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6400" dirty="0" smtClean="0">
                <a:latin typeface="+mj-lt"/>
                <a:ea typeface="+mj-ea"/>
                <a:cs typeface="+mj-cs"/>
              </a:rPr>
              <a:t>1.email\you\an\Can\send\for me, please?</a:t>
            </a:r>
          </a:p>
          <a:p>
            <a:pPr marL="1143000" marR="0" lvl="0" indent="-114300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6400" dirty="0" smtClean="0">
              <a:latin typeface="+mj-lt"/>
              <a:ea typeface="+mj-ea"/>
              <a:cs typeface="+mj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2. all\Can\ close\ you\ windows, please?\the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400" dirty="0" smtClean="0">
                <a:latin typeface="+mj-lt"/>
                <a:ea typeface="+mj-ea"/>
                <a:cs typeface="+mj-cs"/>
              </a:rPr>
              <a:t>3. give\ Can\me \ you\a book?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6400" dirty="0" smtClean="0">
              <a:latin typeface="+mj-lt"/>
              <a:ea typeface="+mj-ea"/>
              <a:cs typeface="+mj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400" dirty="0" smtClean="0">
                <a:latin typeface="+mj-lt"/>
                <a:ea typeface="+mj-ea"/>
                <a:cs typeface="+mj-cs"/>
              </a:rPr>
              <a:t>4. take\Can\chair\ I\this\please?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6400" dirty="0" smtClean="0">
              <a:latin typeface="+mj-lt"/>
              <a:ea typeface="+mj-ea"/>
              <a:cs typeface="+mj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400" dirty="0" smtClean="0">
                <a:latin typeface="+mj-lt"/>
                <a:ea typeface="+mj-ea"/>
                <a:cs typeface="+mj-cs"/>
              </a:rPr>
              <a:t>5. you\help\Can\me?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1" name="Picture 9" descr="d:\Desktop\дождь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3222710" y="0"/>
            <a:ext cx="2828160" cy="1484784"/>
          </a:xfrm>
          <a:prstGeom prst="rect">
            <a:avLst/>
          </a:prstGeom>
          <a:noFill/>
          <a:ln w="76200">
            <a:solidFill>
              <a:srgbClr val="7030A0"/>
            </a:solidFill>
          </a:ln>
        </p:spPr>
      </p:pic>
      <p:pic>
        <p:nvPicPr>
          <p:cNvPr id="3079" name="Picture 7" descr="d:\Desktop\моро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6156176" y="3764594"/>
            <a:ext cx="2769760" cy="1847429"/>
          </a:xfrm>
          <a:prstGeom prst="rect">
            <a:avLst/>
          </a:prstGeom>
          <a:noFill/>
          <a:ln w="76200">
            <a:solidFill>
              <a:srgbClr val="7030A0"/>
            </a:solidFill>
          </a:ln>
        </p:spPr>
      </p:pic>
      <p:pic>
        <p:nvPicPr>
          <p:cNvPr id="3076" name="Picture 4" descr="d:\Desktop\вет.jp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6588224" y="287978"/>
            <a:ext cx="2339752" cy="1949793"/>
          </a:xfrm>
          <a:prstGeom prst="rect">
            <a:avLst/>
          </a:prstGeom>
          <a:noFill/>
          <a:ln w="76200">
            <a:solidFill>
              <a:srgbClr val="7030A0"/>
            </a:solidFill>
          </a:ln>
        </p:spPr>
      </p:pic>
      <p:pic>
        <p:nvPicPr>
          <p:cNvPr id="3074" name="Picture 2" descr="d:\Desktop\ж и с.jpg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251520" y="285728"/>
            <a:ext cx="2232248" cy="1928826"/>
          </a:xfrm>
          <a:prstGeom prst="rect">
            <a:avLst/>
          </a:prstGeom>
          <a:noFill/>
          <a:ln w="57150">
            <a:solidFill>
              <a:srgbClr val="7030A0"/>
            </a:solidFill>
          </a:ln>
        </p:spPr>
      </p:pic>
      <p:pic>
        <p:nvPicPr>
          <p:cNvPr id="3078" name="Picture 6" descr="d:\Desktop\снегм.jpg"/>
          <p:cNvPicPr>
            <a:picLocks noChangeAspect="1" noChangeArrowheads="1"/>
          </p:cNvPicPr>
          <p:nvPr/>
        </p:nvPicPr>
        <p:blipFill>
          <a:blip r:embed="rId6" cstate="print"/>
          <a:stretch>
            <a:fillRect/>
          </a:stretch>
        </p:blipFill>
        <p:spPr bwMode="auto">
          <a:xfrm>
            <a:off x="179512" y="3827546"/>
            <a:ext cx="2606538" cy="1737692"/>
          </a:xfrm>
          <a:prstGeom prst="rect">
            <a:avLst/>
          </a:prstGeom>
          <a:noFill/>
          <a:ln w="76200">
            <a:solidFill>
              <a:srgbClr val="7030A0"/>
            </a:solidFill>
          </a:ln>
        </p:spPr>
      </p:pic>
      <p:pic>
        <p:nvPicPr>
          <p:cNvPr id="3080" name="Picture 8" descr="d:\Desktop\облач.jpg"/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3332398" y="4149080"/>
            <a:ext cx="2335188" cy="1556792"/>
          </a:xfrm>
          <a:prstGeom prst="rect">
            <a:avLst/>
          </a:prstGeom>
          <a:noFill/>
          <a:ln w="76200">
            <a:solidFill>
              <a:srgbClr val="7030A0"/>
            </a:solidFill>
          </a:ln>
        </p:spPr>
      </p:pic>
      <p:sp>
        <p:nvSpPr>
          <p:cNvPr id="12" name="Прямоугольник 11"/>
          <p:cNvSpPr/>
          <p:nvPr/>
        </p:nvSpPr>
        <p:spPr>
          <a:xfrm>
            <a:off x="6516216" y="5877272"/>
            <a:ext cx="2232248" cy="69837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6.</a:t>
            </a:r>
            <a:r>
              <a:rPr lang="ru-RU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smtClean="0">
                <a:solidFill>
                  <a:schemeClr val="tx1"/>
                </a:solidFill>
              </a:rPr>
              <a:t>Thunder and lightning 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79512" y="5949280"/>
            <a:ext cx="2808312" cy="69837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4. </a:t>
            </a:r>
            <a:r>
              <a:rPr lang="ru-RU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smtClean="0">
                <a:solidFill>
                  <a:schemeClr val="tx1"/>
                </a:solidFill>
              </a:rPr>
              <a:t>Storm 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347864" y="1628800"/>
            <a:ext cx="2376264" cy="69837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FF0000"/>
                </a:solidFill>
              </a:rPr>
              <a:t>2</a:t>
            </a:r>
            <a:r>
              <a:rPr lang="en-US" sz="2400" dirty="0" smtClean="0">
                <a:solidFill>
                  <a:srgbClr val="FF0000"/>
                </a:solidFill>
              </a:rPr>
              <a:t>. </a:t>
            </a:r>
            <a:r>
              <a:rPr lang="ru-RU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smtClean="0">
                <a:solidFill>
                  <a:schemeClr val="tx1"/>
                </a:solidFill>
              </a:rPr>
              <a:t>Avalanche </a:t>
            </a:r>
            <a:r>
              <a:rPr lang="en-US" dirty="0" smtClean="0"/>
              <a:t>.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179512" y="2564904"/>
            <a:ext cx="2376264" cy="77038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FF0000"/>
                </a:solidFill>
              </a:rPr>
              <a:t>1</a:t>
            </a:r>
            <a:r>
              <a:rPr lang="ru-RU" sz="2400" dirty="0" smtClean="0">
                <a:solidFill>
                  <a:schemeClr val="tx1"/>
                </a:solidFill>
              </a:rPr>
              <a:t>.</a:t>
            </a:r>
            <a:r>
              <a:rPr lang="ru-RU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smtClean="0">
                <a:solidFill>
                  <a:schemeClr val="tx1"/>
                </a:solidFill>
              </a:rPr>
              <a:t>Hail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131840" y="5949280"/>
            <a:ext cx="2664296" cy="69837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FF0000"/>
                </a:solidFill>
              </a:rPr>
              <a:t>5</a:t>
            </a:r>
            <a:r>
              <a:rPr lang="en-US" sz="2400" dirty="0" smtClean="0">
                <a:solidFill>
                  <a:srgbClr val="FF0000"/>
                </a:solidFill>
              </a:rPr>
              <a:t>. </a:t>
            </a:r>
            <a:r>
              <a:rPr lang="ru-RU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smtClean="0">
                <a:solidFill>
                  <a:schemeClr val="tx1"/>
                </a:solidFill>
              </a:rPr>
              <a:t>Flood </a:t>
            </a:r>
            <a:r>
              <a:rPr lang="en-US" dirty="0" smtClean="0"/>
              <a:t>.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516216" y="2420888"/>
            <a:ext cx="2232248" cy="93610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FF0000"/>
                </a:solidFill>
              </a:rPr>
              <a:t>3</a:t>
            </a:r>
            <a:r>
              <a:rPr lang="en-US" sz="2400" dirty="0" smtClean="0">
                <a:solidFill>
                  <a:srgbClr val="FF0000"/>
                </a:solidFill>
              </a:rPr>
              <a:t>. Tornado</a:t>
            </a:r>
            <a:endParaRPr lang="ru-RU" sz="2000" dirty="0"/>
          </a:p>
        </p:txBody>
      </p:sp>
      <p:sp>
        <p:nvSpPr>
          <p:cNvPr id="2" name="Овал 1"/>
          <p:cNvSpPr/>
          <p:nvPr/>
        </p:nvSpPr>
        <p:spPr>
          <a:xfrm>
            <a:off x="2987824" y="2420888"/>
            <a:ext cx="2808312" cy="1440160"/>
          </a:xfrm>
          <a:prstGeom prst="ellipse">
            <a:avLst/>
          </a:prstGeom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Какая погода 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2987824" y="2420888"/>
            <a:ext cx="2808312" cy="1512168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Weather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Управляющая кнопка: далее 16">
            <a:hlinkClick r:id="" action="ppaction://hlinkshowjump?jump=nextslide" highlightClick="1"/>
          </p:cNvPr>
          <p:cNvSpPr/>
          <p:nvPr/>
        </p:nvSpPr>
        <p:spPr>
          <a:xfrm>
            <a:off x="8676456" y="6309320"/>
            <a:ext cx="251520" cy="33265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27778E-6 4.82886E-6 C 0.15555 0.11656 0.31128 0.23335 0.37083 0.27868 C 0.43038 0.32401 0.35902 0.27336 0.35694 0.27243 " pathEditMode="relative" ptsTypes="aaA"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0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0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14948 0.15796 -0.29878 0.31591 -0.35851 0.37905 " pathEditMode="relative" ptsTypes="aA">
                                      <p:cBhvr>
                                        <p:cTn id="1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0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6.10546E-7 C -0.29045 -0.09228 -0.58073 -0.18455 -0.69688 -0.22133 " pathEditMode="relative" ptsTypes="aA">
                                      <p:cBhvr>
                                        <p:cTn id="1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0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4.75486E-6 C 0.01024 -0.30551 0.02049 -0.61124 0.02465 -0.73358 " pathEditMode="relative" ptsTypes="aA">
                                      <p:cBhvr>
                                        <p:cTn id="2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6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30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6.65125E-6 C 0.1448 -0.09228 0.28976 -0.18456 0.34775 -0.22133 " pathEditMode="relative" ptsTypes="aA"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9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30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3.83904E-6 C 0.14809 -0.32794 0.29618 -0.65587 0.35538 -0.787 " pathEditMode="relative" ptsTypes="aA">
                                      <p:cBhvr>
                                        <p:cTn id="3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1"/>
                  </p:tgtEl>
                </p:cond>
              </p:nextCondLst>
            </p:seq>
          </p:childTnLst>
        </p:cTn>
      </p:par>
    </p:tnLst>
    <p:bldLst>
      <p:bldP spid="12" grpId="0" animBg="1"/>
      <p:bldP spid="11" grpId="0" animBg="1"/>
      <p:bldP spid="15" grpId="0" animBg="1"/>
      <p:bldP spid="14" grpId="0" animBg="1"/>
      <p:bldP spid="13" grpId="0" animBg="1"/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d:\Desktop\ж и с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357158" y="285728"/>
            <a:ext cx="2143140" cy="1500198"/>
          </a:xfrm>
          <a:prstGeom prst="rect">
            <a:avLst/>
          </a:prstGeom>
          <a:noFill/>
          <a:ln w="57150">
            <a:solidFill>
              <a:srgbClr val="7030A0"/>
            </a:solidFill>
          </a:ln>
        </p:spPr>
      </p:pic>
      <p:pic>
        <p:nvPicPr>
          <p:cNvPr id="6" name="Picture 9" descr="d:\Desktop\дождь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3643306" y="785794"/>
            <a:ext cx="2000264" cy="1374726"/>
          </a:xfrm>
          <a:prstGeom prst="rect">
            <a:avLst/>
          </a:prstGeom>
          <a:noFill/>
          <a:ln w="76200">
            <a:solidFill>
              <a:srgbClr val="7030A0"/>
            </a:solidFill>
          </a:ln>
        </p:spPr>
      </p:pic>
      <p:pic>
        <p:nvPicPr>
          <p:cNvPr id="7" name="Picture 4" descr="d:\Desktop\вет.jp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6786578" y="357166"/>
            <a:ext cx="2000264" cy="1571636"/>
          </a:xfrm>
          <a:prstGeom prst="rect">
            <a:avLst/>
          </a:prstGeom>
          <a:noFill/>
          <a:ln w="76200">
            <a:solidFill>
              <a:srgbClr val="7030A0"/>
            </a:solidFill>
          </a:ln>
        </p:spPr>
      </p:pic>
      <p:pic>
        <p:nvPicPr>
          <p:cNvPr id="8" name="Picture 6" descr="d:\Desktop\снегм.jpg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285720" y="4786322"/>
            <a:ext cx="2143140" cy="1428760"/>
          </a:xfrm>
          <a:prstGeom prst="rect">
            <a:avLst/>
          </a:prstGeom>
          <a:noFill/>
          <a:ln w="76200">
            <a:solidFill>
              <a:srgbClr val="7030A0"/>
            </a:solidFill>
          </a:ln>
        </p:spPr>
      </p:pic>
      <p:pic>
        <p:nvPicPr>
          <p:cNvPr id="9" name="Picture 7" descr="d:\Desktop\моро.jpg"/>
          <p:cNvPicPr>
            <a:picLocks noChangeAspect="1" noChangeArrowheads="1"/>
          </p:cNvPicPr>
          <p:nvPr/>
        </p:nvPicPr>
        <p:blipFill>
          <a:blip r:embed="rId6" cstate="print"/>
          <a:stretch>
            <a:fillRect/>
          </a:stretch>
        </p:blipFill>
        <p:spPr bwMode="auto">
          <a:xfrm>
            <a:off x="6572264" y="4714884"/>
            <a:ext cx="2286016" cy="1516335"/>
          </a:xfrm>
          <a:prstGeom prst="rect">
            <a:avLst/>
          </a:prstGeom>
          <a:noFill/>
          <a:ln w="76200">
            <a:solidFill>
              <a:srgbClr val="7030A0"/>
            </a:solidFill>
          </a:ln>
        </p:spPr>
      </p:pic>
      <p:pic>
        <p:nvPicPr>
          <p:cNvPr id="10" name="Picture 8" descr="d:\Desktop\облач.jpg"/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3500430" y="3929066"/>
            <a:ext cx="2168296" cy="1445531"/>
          </a:xfrm>
          <a:prstGeom prst="rect">
            <a:avLst/>
          </a:prstGeom>
          <a:noFill/>
          <a:ln w="76200">
            <a:solidFill>
              <a:srgbClr val="7030A0"/>
            </a:solidFill>
          </a:ln>
        </p:spPr>
      </p:pic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428596" y="2428868"/>
            <a:ext cx="8429684" cy="1143000"/>
          </a:xfrm>
          <a:ln w="28575">
            <a:noFill/>
          </a:ln>
        </p:spPr>
        <p:txBody>
          <a:bodyPr>
            <a:normAutofit/>
          </a:bodyPr>
          <a:lstStyle/>
          <a:p>
            <a:pPr algn="ctr"/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</a:rPr>
              <a:t>Flood    storm   thunder and lightning    avalanche   tornado   hail </a:t>
            </a:r>
            <a:endParaRPr lang="ru-RU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WINDOWS\Downloads\imgpreview (1)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6" name="Picture 2" descr="C:\Users\USER\Desktop\imgpreview.jpg">
            <a:hlinkClick r:id="rId3" action="ppaction://hlinkfile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66925" y="1981200"/>
            <a:ext cx="5010150" cy="2895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ln w="28575">
            <a:noFill/>
          </a:ln>
        </p:spPr>
        <p:txBody>
          <a:bodyPr/>
          <a:lstStyle/>
          <a:p>
            <a:pPr algn="ctr"/>
            <a:r>
              <a:rPr lang="en-US" dirty="0" smtClean="0"/>
              <a:t>Group work. Read and match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1772816"/>
            <a:ext cx="4038600" cy="4078053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en-US" dirty="0" smtClean="0"/>
              <a:t>It’s hot and sunny.</a:t>
            </a:r>
          </a:p>
          <a:p>
            <a:pPr marL="514350" indent="-514350">
              <a:buAutoNum type="arabicPeriod"/>
            </a:pPr>
            <a:r>
              <a:rPr lang="en-US" dirty="0" smtClean="0"/>
              <a:t>It’s raining.</a:t>
            </a:r>
          </a:p>
          <a:p>
            <a:pPr marL="514350" indent="-514350">
              <a:buAutoNum type="arabicPeriod"/>
            </a:pPr>
            <a:r>
              <a:rPr lang="en-US" dirty="0" smtClean="0"/>
              <a:t>It’s windy.</a:t>
            </a:r>
          </a:p>
          <a:p>
            <a:pPr marL="514350" indent="-514350">
              <a:buAutoNum type="arabicPeriod"/>
            </a:pPr>
            <a:r>
              <a:rPr lang="en-US" dirty="0" smtClean="0"/>
              <a:t>It’s cold.</a:t>
            </a:r>
          </a:p>
          <a:p>
            <a:pPr marL="514350" indent="-514350">
              <a:buAutoNum type="arabicPeriod"/>
            </a:pPr>
            <a:r>
              <a:rPr lang="en-US" dirty="0" smtClean="0"/>
              <a:t>It’s snowing.</a:t>
            </a:r>
          </a:p>
          <a:p>
            <a:pPr marL="514350" indent="-514350">
              <a:buAutoNum type="arabicPeriod"/>
            </a:pPr>
            <a:r>
              <a:rPr lang="en-US" dirty="0" smtClean="0"/>
              <a:t>It’s cloudy.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05400" y="1643050"/>
            <a:ext cx="4038600" cy="4078053"/>
          </a:xfrm>
        </p:spPr>
        <p:txBody>
          <a:bodyPr/>
          <a:lstStyle/>
          <a:p>
            <a:pPr marL="514350" indent="-514350">
              <a:buAutoNum type="alphaLcPeriod"/>
            </a:pPr>
            <a:r>
              <a:rPr lang="en-US" dirty="0" smtClean="0"/>
              <a:t>I can’t swim today.</a:t>
            </a:r>
          </a:p>
          <a:p>
            <a:pPr marL="514350" indent="-514350">
              <a:buAutoNum type="alphaLcPeriod"/>
            </a:pPr>
            <a:r>
              <a:rPr lang="en-US" dirty="0" smtClean="0"/>
              <a:t>I can fly my kite.</a:t>
            </a:r>
          </a:p>
          <a:p>
            <a:pPr marL="514350" indent="-514350">
              <a:buAutoNum type="alphaLcPeriod"/>
            </a:pPr>
            <a:r>
              <a:rPr lang="en-US" dirty="0" smtClean="0"/>
              <a:t>We can have a picnic.</a:t>
            </a:r>
          </a:p>
          <a:p>
            <a:pPr marL="514350" indent="-514350">
              <a:buAutoNum type="alphaLcPeriod"/>
            </a:pPr>
            <a:r>
              <a:rPr lang="en-US" dirty="0" smtClean="0"/>
              <a:t>We can build a snowman.</a:t>
            </a:r>
          </a:p>
          <a:p>
            <a:pPr marL="514350" indent="-514350">
              <a:buAutoNum type="alphaLcPeriod"/>
            </a:pPr>
            <a:r>
              <a:rPr lang="en-US" dirty="0" smtClean="0"/>
              <a:t>I can’t see the sun.</a:t>
            </a:r>
          </a:p>
          <a:p>
            <a:pPr marL="514350" indent="-514350">
              <a:buAutoNum type="alphaLcPeriod"/>
            </a:pPr>
            <a:r>
              <a:rPr lang="en-US" dirty="0" smtClean="0"/>
              <a:t>We can’t play football. </a:t>
            </a:r>
            <a:endParaRPr lang="ru-RU" dirty="0"/>
          </a:p>
        </p:txBody>
      </p:sp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8532440" y="6237312"/>
            <a:ext cx="432048" cy="43204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3347864" y="1772816"/>
          <a:ext cx="1296144" cy="2952330"/>
        </p:xfrm>
        <a:graphic>
          <a:graphicData uri="http://schemas.openxmlformats.org/drawingml/2006/table">
            <a:tbl>
              <a:tblPr firstRow="1" bandRow="1">
                <a:tableStyleId>{D03447BB-5D67-496B-8E87-E561075AD55C}</a:tableStyleId>
              </a:tblPr>
              <a:tblGrid>
                <a:gridCol w="1296144"/>
              </a:tblGrid>
              <a:tr h="49205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9205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9205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9205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9205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9205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3" name="Прямоугольник 12"/>
          <p:cNvSpPr/>
          <p:nvPr/>
        </p:nvSpPr>
        <p:spPr>
          <a:xfrm>
            <a:off x="3491880" y="1484784"/>
            <a:ext cx="72008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851920" y="2132856"/>
            <a:ext cx="50405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f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419872" y="2564904"/>
            <a:ext cx="64807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923928" y="2996952"/>
            <a:ext cx="57606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347864" y="3573016"/>
            <a:ext cx="72008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067944" y="3933056"/>
            <a:ext cx="64807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Pair work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2"/>
          <p:cNvSpPr>
            <a:spLocks noGrp="1"/>
          </p:cNvSpPr>
          <p:nvPr>
            <p:ph idx="1"/>
          </p:nvPr>
        </p:nvSpPr>
        <p:spPr>
          <a:xfrm>
            <a:off x="571472" y="1214422"/>
            <a:ext cx="840108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4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1.   Our house is full of water after the ……….</a:t>
            </a:r>
          </a:p>
          <a:p>
            <a:pPr>
              <a:buNone/>
            </a:pPr>
            <a:r>
              <a:rPr lang="en-US" sz="4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2. We haven`t got electricity at home after the ………</a:t>
            </a:r>
          </a:p>
          <a:p>
            <a:pPr>
              <a:buNone/>
            </a:pPr>
            <a:r>
              <a:rPr lang="en-US" sz="4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3. I`m afraid of ……… </a:t>
            </a:r>
          </a:p>
          <a:p>
            <a:pPr>
              <a:buNone/>
            </a:pPr>
            <a:r>
              <a:rPr lang="en-US" sz="4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4. There`s a ……           coming. </a:t>
            </a:r>
            <a:endParaRPr lang="ru-RU" sz="40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7" descr="d:\Desktop\моро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3428992" y="1928802"/>
            <a:ext cx="1143008" cy="661741"/>
          </a:xfrm>
          <a:prstGeom prst="rect">
            <a:avLst/>
          </a:prstGeom>
          <a:noFill/>
          <a:ln w="76200">
            <a:solidFill>
              <a:srgbClr val="7030A0"/>
            </a:solidFill>
          </a:ln>
        </p:spPr>
      </p:pic>
      <p:pic>
        <p:nvPicPr>
          <p:cNvPr id="8" name="Picture 2" descr="d:\Desktop\ж и с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643438" y="3214686"/>
            <a:ext cx="1357322" cy="702267"/>
          </a:xfrm>
          <a:prstGeom prst="rect">
            <a:avLst/>
          </a:prstGeom>
          <a:noFill/>
          <a:ln w="57150">
            <a:solidFill>
              <a:srgbClr val="7030A0"/>
            </a:solidFill>
          </a:ln>
        </p:spPr>
      </p:pic>
      <p:pic>
        <p:nvPicPr>
          <p:cNvPr id="9" name="Picture 4" descr="d:\Desktop\вет.jp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6215074" y="3571877"/>
            <a:ext cx="1571636" cy="1143008"/>
          </a:xfrm>
          <a:prstGeom prst="rect">
            <a:avLst/>
          </a:prstGeom>
          <a:noFill/>
          <a:ln w="76200">
            <a:solidFill>
              <a:srgbClr val="7030A0"/>
            </a:solidFill>
          </a:ln>
        </p:spPr>
      </p:pic>
      <p:pic>
        <p:nvPicPr>
          <p:cNvPr id="10" name="Picture 9" descr="d:\Desktop\дождь.jpg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4286248" y="4643446"/>
            <a:ext cx="1376599" cy="946098"/>
          </a:xfrm>
          <a:prstGeom prst="rect">
            <a:avLst/>
          </a:prstGeom>
          <a:noFill/>
          <a:ln w="76200">
            <a:solidFill>
              <a:srgbClr val="7030A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Reflection </a:t>
            </a:r>
            <a:endParaRPr lang="ru-RU" dirty="0"/>
          </a:p>
        </p:txBody>
      </p:sp>
      <p:pic>
        <p:nvPicPr>
          <p:cNvPr id="36866" name="Picture 2" descr="C:\Users\USER\Desktop\Без названия (1)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9700" y="1428736"/>
            <a:ext cx="6448448" cy="5143536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WINDOWS\Downloads\imgpreview (1)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098" name="Picture 2" descr="https://i.ytimg.com/vi/2O975ewRT7Q/maxresdefaul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764704"/>
            <a:ext cx="8136904" cy="5328592"/>
          </a:xfrm>
          <a:prstGeom prst="rect">
            <a:avLst/>
          </a:prstGeom>
          <a:noFill/>
        </p:spPr>
      </p:pic>
      <p:pic>
        <p:nvPicPr>
          <p:cNvPr id="6" name="Picture 4" descr="Картинки по запросу до свидания анимация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15140" y="928670"/>
            <a:ext cx="1785950" cy="2000264"/>
          </a:xfrm>
          <a:prstGeom prst="rect">
            <a:avLst/>
          </a:prstGeom>
          <a:noFill/>
        </p:spPr>
      </p:pic>
      <p:pic>
        <p:nvPicPr>
          <p:cNvPr id="17410" name="Picture 2" descr="https://i12.fotocdn.net/s4/2/gallery_m/332/241875635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908720"/>
            <a:ext cx="1733848" cy="201622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WINDOWS\Downloads\9231821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8434" name="Picture 2" descr="https://andreyspektor.com/wp-content/uploads/2018/01/video.jpg"/>
          <p:cNvPicPr>
            <a:picLocks noChangeAspect="1" noChangeArrowheads="1"/>
          </p:cNvPicPr>
          <p:nvPr/>
        </p:nvPicPr>
        <p:blipFill>
          <a:blip r:embed="rId4" cstate="print"/>
          <a:srcRect r="999" b="10771"/>
          <a:stretch>
            <a:fillRect/>
          </a:stretch>
        </p:blipFill>
        <p:spPr bwMode="auto">
          <a:xfrm>
            <a:off x="3428992" y="2571744"/>
            <a:ext cx="2476485" cy="18573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3131840" y="2204864"/>
            <a:ext cx="2808312" cy="2016224"/>
          </a:xfrm>
          <a:prstGeom prst="ellipse">
            <a:avLst/>
          </a:prstGeom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погода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d:\Desktop\ж и с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79512" y="764704"/>
            <a:ext cx="2232248" cy="2105025"/>
          </a:xfrm>
          <a:prstGeom prst="rect">
            <a:avLst/>
          </a:prstGeom>
          <a:noFill/>
          <a:ln w="57150">
            <a:solidFill>
              <a:srgbClr val="7030A0"/>
            </a:solidFill>
          </a:ln>
        </p:spPr>
      </p:pic>
      <p:pic>
        <p:nvPicPr>
          <p:cNvPr id="3076" name="Picture 4" descr="d:\Desktop\вет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516216" y="908720"/>
            <a:ext cx="2339752" cy="2004454"/>
          </a:xfrm>
          <a:prstGeom prst="rect">
            <a:avLst/>
          </a:prstGeom>
          <a:noFill/>
          <a:ln w="76200">
            <a:solidFill>
              <a:srgbClr val="7030A0"/>
            </a:solidFill>
          </a:ln>
        </p:spPr>
      </p:pic>
      <p:pic>
        <p:nvPicPr>
          <p:cNvPr id="3078" name="Picture 6" descr="d:\Desktop\снегм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23528" y="4149080"/>
            <a:ext cx="2304255" cy="1884737"/>
          </a:xfrm>
          <a:prstGeom prst="rect">
            <a:avLst/>
          </a:prstGeom>
          <a:noFill/>
          <a:ln w="76200">
            <a:solidFill>
              <a:srgbClr val="7030A0"/>
            </a:solidFill>
          </a:ln>
        </p:spPr>
      </p:pic>
      <p:pic>
        <p:nvPicPr>
          <p:cNvPr id="3079" name="Picture 7" descr="d:\Desktop\моро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6228184" y="3789040"/>
            <a:ext cx="2769760" cy="2014562"/>
          </a:xfrm>
          <a:prstGeom prst="rect">
            <a:avLst/>
          </a:prstGeom>
          <a:noFill/>
          <a:ln w="76200">
            <a:solidFill>
              <a:srgbClr val="7030A0"/>
            </a:solidFill>
          </a:ln>
        </p:spPr>
      </p:pic>
      <p:pic>
        <p:nvPicPr>
          <p:cNvPr id="3080" name="Picture 8" descr="d:\Desktop\облач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3203848" y="4869160"/>
            <a:ext cx="2448272" cy="1772816"/>
          </a:xfrm>
          <a:prstGeom prst="rect">
            <a:avLst/>
          </a:prstGeom>
          <a:noFill/>
          <a:ln w="76200">
            <a:solidFill>
              <a:srgbClr val="7030A0"/>
            </a:solidFill>
          </a:ln>
        </p:spPr>
      </p:pic>
      <p:pic>
        <p:nvPicPr>
          <p:cNvPr id="3081" name="Picture 9" descr="d:\Desktop\дождь.jp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3131840" y="260648"/>
            <a:ext cx="3009900" cy="1484784"/>
          </a:xfrm>
          <a:prstGeom prst="rect">
            <a:avLst/>
          </a:prstGeom>
          <a:noFill/>
          <a:ln w="76200">
            <a:solidFill>
              <a:srgbClr val="7030A0"/>
            </a:solidFill>
          </a:ln>
        </p:spPr>
      </p:pic>
      <p:sp>
        <p:nvSpPr>
          <p:cNvPr id="16" name="Овал 15"/>
          <p:cNvSpPr/>
          <p:nvPr/>
        </p:nvSpPr>
        <p:spPr>
          <a:xfrm>
            <a:off x="3635896" y="2780928"/>
            <a:ext cx="1872208" cy="864096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Weather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Управляющая кнопка: далее 9">
            <a:hlinkClick r:id="" action="ppaction://hlinkshowjump?jump=nextslide" highlightClick="1"/>
          </p:cNvPr>
          <p:cNvSpPr/>
          <p:nvPr/>
        </p:nvSpPr>
        <p:spPr>
          <a:xfrm>
            <a:off x="9540552" y="6309320"/>
            <a:ext cx="288032" cy="36004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WINDOWS\Downloads\imgpreview (1)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357430"/>
            <a:ext cx="8229600" cy="1143000"/>
          </a:xfrm>
        </p:spPr>
        <p:txBody>
          <a:bodyPr>
            <a:noAutofit/>
          </a:bodyPr>
          <a:lstStyle/>
          <a:p>
            <a:r>
              <a:rPr lang="en-US" sz="72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New words</a:t>
            </a:r>
            <a:endParaRPr lang="ru-RU" sz="72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3429000"/>
            <a:ext cx="8229600" cy="11430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USER\Desktop\2_Image-from-iOS-7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4749168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857356" y="5143512"/>
            <a:ext cx="6072230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6600" b="1" spc="50" dirty="0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Storm</a:t>
            </a:r>
            <a:r>
              <a:rPr lang="ru-RU" sz="6600" b="1" spc="50" dirty="0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-</a:t>
            </a:r>
            <a:r>
              <a:rPr lang="kk-KZ" sz="6600" b="1" spc="50" dirty="0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дауыл</a:t>
            </a:r>
            <a:endParaRPr lang="ru-RU" sz="6600" b="1" cap="none" spc="50" dirty="0">
              <a:ln w="11430"/>
              <a:solidFill>
                <a:schemeClr val="accent2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USER\Desktop\screen-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478632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714348" y="5000636"/>
            <a:ext cx="8143900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spc="50" dirty="0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Thunder </a:t>
            </a:r>
            <a:r>
              <a:rPr lang="en-US" sz="5400" b="1" spc="50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and lightning</a:t>
            </a:r>
            <a:r>
              <a:rPr lang="kk-KZ" sz="5400" b="1" spc="50" dirty="0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-</a:t>
            </a:r>
          </a:p>
          <a:p>
            <a:pPr algn="ctr"/>
            <a:r>
              <a:rPr lang="kk-KZ" sz="5400" b="1" spc="50" dirty="0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Күн күркіреуі найзағай</a:t>
            </a:r>
          </a:p>
          <a:p>
            <a:pPr algn="ctr"/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cover dir="l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photo-1547683905-f686c993aae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478632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642910" y="4929198"/>
            <a:ext cx="8143900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6600" b="1" spc="50" dirty="0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Flood</a:t>
            </a:r>
            <a:r>
              <a:rPr lang="kk-KZ" sz="6600" b="1" spc="50" dirty="0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-су тасқыны</a:t>
            </a:r>
            <a:endParaRPr lang="en-US" sz="6600" b="1" spc="50" dirty="0" smtClean="0">
              <a:ln w="11430"/>
              <a:solidFill>
                <a:schemeClr val="accent2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endParaRPr lang="ru-RU" sz="6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esktop\avalanche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00063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642910" y="4929198"/>
            <a:ext cx="8143900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6600" b="1" spc="50" dirty="0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Avalanche</a:t>
            </a:r>
            <a:r>
              <a:rPr lang="kk-KZ" sz="6600" b="1" spc="50" dirty="0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-көшкін</a:t>
            </a:r>
            <a:r>
              <a:rPr lang="en-US" sz="6600" b="1" spc="50" dirty="0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</a:p>
          <a:p>
            <a:pPr algn="ctr"/>
            <a:endParaRPr lang="ru-RU" sz="6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Depositphotos_2565544_l-2015-pic4_zoom-1500x1500-6553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00063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642910" y="4929198"/>
            <a:ext cx="8143900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6600" b="1" spc="50" dirty="0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Tornado</a:t>
            </a:r>
            <a:r>
              <a:rPr lang="kk-KZ" sz="6600" b="1" spc="50" dirty="0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-қатты құйын</a:t>
            </a:r>
            <a:r>
              <a:rPr lang="en-US" sz="6600" b="1" spc="50" dirty="0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</a:p>
          <a:p>
            <a:pPr algn="ctr"/>
            <a:endParaRPr lang="ru-RU" sz="6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435</TotalTime>
  <Words>225</Words>
  <Application>Microsoft Office PowerPoint</Application>
  <PresentationFormat>Экран (4:3)</PresentationFormat>
  <Paragraphs>64</Paragraphs>
  <Slides>19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Слайд 1</vt:lpstr>
      <vt:lpstr>Слайд 2</vt:lpstr>
      <vt:lpstr>Слайд 3</vt:lpstr>
      <vt:lpstr>New words</vt:lpstr>
      <vt:lpstr>Слайд 5</vt:lpstr>
      <vt:lpstr>Слайд 6</vt:lpstr>
      <vt:lpstr>Слайд 7</vt:lpstr>
      <vt:lpstr>Слайд 8</vt:lpstr>
      <vt:lpstr>Слайд 9</vt:lpstr>
      <vt:lpstr>Слайд 10</vt:lpstr>
      <vt:lpstr>Modal verb “Can” request </vt:lpstr>
      <vt:lpstr>Слайд 12</vt:lpstr>
      <vt:lpstr>Слайд 13</vt:lpstr>
      <vt:lpstr>Flood    storm   thunder and lightning    avalanche   tornado   hail </vt:lpstr>
      <vt:lpstr>Слайд 15</vt:lpstr>
      <vt:lpstr>Group work. Read and match</vt:lpstr>
      <vt:lpstr>Pair work</vt:lpstr>
      <vt:lpstr>Reflection </vt:lpstr>
      <vt:lpstr>Слайд 19</vt:lpstr>
    </vt:vector>
  </TitlesOfParts>
  <Company>office 2007 rus ent: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WINDOWS</dc:creator>
  <cp:lastModifiedBy>USER</cp:lastModifiedBy>
  <cp:revision>59</cp:revision>
  <dcterms:created xsi:type="dcterms:W3CDTF">2018-01-13T17:01:34Z</dcterms:created>
  <dcterms:modified xsi:type="dcterms:W3CDTF">2020-01-22T14:58:44Z</dcterms:modified>
</cp:coreProperties>
</file>