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56" r:id="rId3"/>
    <p:sldId id="257" r:id="rId4"/>
    <p:sldId id="277" r:id="rId5"/>
    <p:sldId id="258" r:id="rId6"/>
    <p:sldId id="259" r:id="rId7"/>
    <p:sldId id="260" r:id="rId8"/>
    <p:sldId id="262" r:id="rId9"/>
    <p:sldId id="261" r:id="rId10"/>
    <p:sldId id="278" r:id="rId11"/>
    <p:sldId id="263" r:id="rId12"/>
    <p:sldId id="264" r:id="rId13"/>
    <p:sldId id="270" r:id="rId14"/>
    <p:sldId id="266" r:id="rId15"/>
    <p:sldId id="267" r:id="rId16"/>
    <p:sldId id="268" r:id="rId17"/>
    <p:sldId id="269" r:id="rId18"/>
    <p:sldId id="271" r:id="rId19"/>
    <p:sldId id="265" r:id="rId20"/>
    <p:sldId id="289" r:id="rId21"/>
    <p:sldId id="272" r:id="rId22"/>
    <p:sldId id="285" r:id="rId23"/>
    <p:sldId id="274" r:id="rId24"/>
    <p:sldId id="275" r:id="rId25"/>
    <p:sldId id="286" r:id="rId26"/>
    <p:sldId id="281" r:id="rId27"/>
    <p:sldId id="287" r:id="rId28"/>
    <p:sldId id="279" r:id="rId29"/>
    <p:sldId id="282" r:id="rId30"/>
    <p:sldId id="280" r:id="rId31"/>
    <p:sldId id="276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52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9" d="100"/>
        <a:sy n="79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www.google.kz/url?sa=i&amp;rct=j&amp;q=&amp;esrc=s&amp;source=images&amp;cd=&amp;cad=rja&amp;uact=8&amp;ved=0ahUKEwi6lI7Nuq3JAhUiz3IKHeiECrwQjRwIBw&amp;url=http://ramki-kartinki.ru/photo/23&amp;psig=AFQjCNFbieTBPXEWV0euZ25vHP4gLtTAjA&amp;ust=1448604096891487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Рисунок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323528" y="1268760"/>
            <a:ext cx="8532440" cy="2308324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>
              <a:lnSpc>
                <a:spcPct val="150000"/>
              </a:lnSpc>
              <a:defRPr/>
            </a:pPr>
            <a:r>
              <a:rPr lang="kk-KZ" sz="4800" b="1" dirty="0" smtClean="0">
                <a:ln/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kk-KZ" sz="4800" b="1" dirty="0">
              <a:ln/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kk-KZ" sz="4800" b="1" dirty="0">
                <a:ln/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2 - СЫНЫП</a:t>
            </a:r>
            <a:endParaRPr lang="ru-RU" sz="4800" b="1" dirty="0">
              <a:ln/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1362" t="38816" r="52685" b="16636"/>
          <a:stretch>
            <a:fillRect/>
          </a:stretch>
        </p:blipFill>
        <p:spPr bwMode="auto">
          <a:xfrm>
            <a:off x="626990" y="332656"/>
            <a:ext cx="7833442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517232"/>
            <a:ext cx="8229600" cy="1143000"/>
          </a:xfrm>
        </p:spPr>
        <p:txBody>
          <a:bodyPr/>
          <a:lstStyle/>
          <a:p>
            <a:r>
              <a:rPr lang="kk-KZ" dirty="0" smtClean="0"/>
              <a:t>Іле Алатауы</a:t>
            </a:r>
            <a:endParaRPr lang="ru-RU" dirty="0"/>
          </a:p>
        </p:txBody>
      </p:sp>
      <p:pic>
        <p:nvPicPr>
          <p:cNvPr id="3074" name="Picture 2" descr="C:\Users\omen\Desktop\4817f124e66e44bc4a87a00c2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628800"/>
            <a:ext cx="5659967" cy="377728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475656" y="476672"/>
            <a:ext cx="45605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5400" dirty="0" smtClean="0">
                <a:latin typeface="Times New Roman" pitchFamily="18" charset="0"/>
                <a:cs typeface="Times New Roman" pitchFamily="18" charset="0"/>
              </a:rPr>
              <a:t>4+4+4+4+4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16216" y="6093296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20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omen\Desktop\iliriver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628800"/>
            <a:ext cx="7048247" cy="396381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589240"/>
            <a:ext cx="8229600" cy="1143000"/>
          </a:xfrm>
        </p:spPr>
        <p:txBody>
          <a:bodyPr/>
          <a:lstStyle/>
          <a:p>
            <a:r>
              <a:rPr lang="kk-KZ" dirty="0" smtClean="0"/>
              <a:t>Іле өзені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843808" y="836712"/>
            <a:ext cx="30635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5400" dirty="0" smtClean="0">
                <a:latin typeface="Times New Roman" pitchFamily="18" charset="0"/>
                <a:cs typeface="Times New Roman" pitchFamily="18" charset="0"/>
              </a:rPr>
              <a:t>11+3+7+9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72200" y="630932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30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229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>“Баянауыл” ұлттық табиғи саябағы</a:t>
            </a:r>
            <a:endParaRPr lang="ru-RU" dirty="0"/>
          </a:p>
        </p:txBody>
      </p:sp>
      <p:pic>
        <p:nvPicPr>
          <p:cNvPr id="10242" name="Picture 2" descr="C:\Users\omen\Desktop\47ccf1bde0b48b3fa279e3e2aa177d1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484784"/>
            <a:ext cx="5410696" cy="360713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267744" y="548680"/>
            <a:ext cx="41280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5400" dirty="0" smtClean="0">
                <a:latin typeface="Times New Roman" pitchFamily="18" charset="0"/>
                <a:cs typeface="Times New Roman" pitchFamily="18" charset="0"/>
              </a:rPr>
              <a:t>10+10+10+10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884368" y="486916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40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5892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>“Алтынемел” ұлттық табиғи саябағы</a:t>
            </a:r>
            <a:endParaRPr lang="ru-RU" dirty="0"/>
          </a:p>
        </p:txBody>
      </p:sp>
      <p:pic>
        <p:nvPicPr>
          <p:cNvPr id="6146" name="Picture 2" descr="C:\Users\omen\Desktop\kiik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1592796"/>
            <a:ext cx="5314537" cy="398590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339752" y="476672"/>
            <a:ext cx="3960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5400" dirty="0" smtClean="0">
                <a:latin typeface="Times New Roman" pitchFamily="18" charset="0"/>
                <a:cs typeface="Times New Roman" pitchFamily="18" charset="0"/>
              </a:rPr>
              <a:t>25+20+5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16416" y="566124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50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373216"/>
            <a:ext cx="8229600" cy="1143000"/>
          </a:xfrm>
        </p:spPr>
        <p:txBody>
          <a:bodyPr/>
          <a:lstStyle/>
          <a:p>
            <a:r>
              <a:rPr lang="kk-KZ" dirty="0" smtClean="0"/>
              <a:t>Алакөл</a:t>
            </a:r>
            <a:endParaRPr lang="ru-RU" dirty="0"/>
          </a:p>
        </p:txBody>
      </p:sp>
      <p:pic>
        <p:nvPicPr>
          <p:cNvPr id="7170" name="Picture 2" descr="C:\Users\omen\Desktop\438198_main-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700808"/>
            <a:ext cx="5973054" cy="399817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95736" y="620688"/>
            <a:ext cx="50405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5400" dirty="0" smtClean="0">
                <a:latin typeface="Times New Roman" pitchFamily="18" charset="0"/>
                <a:cs typeface="Times New Roman" pitchFamily="18" charset="0"/>
              </a:rPr>
              <a:t>20+5+15+20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60232" y="6165304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60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229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>“Қатонқарағай” ұлттық табиғи саябағы</a:t>
            </a:r>
            <a:endParaRPr lang="ru-RU" dirty="0"/>
          </a:p>
        </p:txBody>
      </p:sp>
      <p:pic>
        <p:nvPicPr>
          <p:cNvPr id="8194" name="Picture 2" descr="C:\Users\omen\Desktop\Алтай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700808"/>
            <a:ext cx="4809529" cy="319352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907704" y="764704"/>
            <a:ext cx="42484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5400" dirty="0" smtClean="0"/>
              <a:t>21+24+9+16</a:t>
            </a:r>
            <a:endParaRPr lang="ru-RU" sz="5400" dirty="0"/>
          </a:p>
        </p:txBody>
      </p:sp>
      <p:sp>
        <p:nvSpPr>
          <p:cNvPr id="7" name="TextBox 6"/>
          <p:cNvSpPr txBox="1"/>
          <p:nvPr/>
        </p:nvSpPr>
        <p:spPr>
          <a:xfrm>
            <a:off x="7812360" y="602128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70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445224"/>
            <a:ext cx="8229600" cy="1143000"/>
          </a:xfrm>
        </p:spPr>
        <p:txBody>
          <a:bodyPr/>
          <a:lstStyle/>
          <a:p>
            <a:r>
              <a:rPr lang="kk-KZ" dirty="0" smtClean="0"/>
              <a:t>Бұқтырма өзені</a:t>
            </a:r>
            <a:endParaRPr lang="ru-RU" dirty="0"/>
          </a:p>
        </p:txBody>
      </p:sp>
      <p:pic>
        <p:nvPicPr>
          <p:cNvPr id="9218" name="Picture 2" descr="C:\Users\omen\Desktop\BUXTARMA SU 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772816"/>
            <a:ext cx="5495083" cy="388548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691680" y="404664"/>
            <a:ext cx="41280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5400" dirty="0" smtClean="0">
                <a:latin typeface="Times New Roman" pitchFamily="18" charset="0"/>
                <a:cs typeface="Times New Roman" pitchFamily="18" charset="0"/>
              </a:rPr>
              <a:t>18+23+22+17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48264" y="616530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80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45224"/>
            <a:ext cx="8229600" cy="1143000"/>
          </a:xfrm>
        </p:spPr>
        <p:txBody>
          <a:bodyPr/>
          <a:lstStyle/>
          <a:p>
            <a:r>
              <a:rPr lang="kk-KZ" dirty="0" smtClean="0"/>
              <a:t>Бурабай</a:t>
            </a:r>
            <a:endParaRPr lang="ru-RU" dirty="0"/>
          </a:p>
        </p:txBody>
      </p:sp>
      <p:pic>
        <p:nvPicPr>
          <p:cNvPr id="11269" name="Picture 5" descr="C:\Users\omen\Desktop\na-mashine-v-borovo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772816"/>
            <a:ext cx="5600813" cy="3733875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699792" y="548680"/>
            <a:ext cx="378180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5400" dirty="0" smtClean="0">
                <a:latin typeface="Times New Roman" pitchFamily="18" charset="0"/>
                <a:cs typeface="Times New Roman" pitchFamily="18" charset="0"/>
              </a:rPr>
              <a:t>52+17+18+3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20272" y="602128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90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45224"/>
            <a:ext cx="8229600" cy="1143000"/>
          </a:xfrm>
        </p:spPr>
        <p:txBody>
          <a:bodyPr/>
          <a:lstStyle/>
          <a:p>
            <a:r>
              <a:rPr lang="kk-KZ" dirty="0" smtClean="0"/>
              <a:t>Көлсай</a:t>
            </a:r>
            <a:endParaRPr lang="ru-RU" dirty="0"/>
          </a:p>
        </p:txBody>
      </p:sp>
      <p:pic>
        <p:nvPicPr>
          <p:cNvPr id="5122" name="Picture 2" descr="C:\Users\omen\Desktop\373643_1504284082_940_498_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700808"/>
            <a:ext cx="7155180" cy="379476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95736" y="836712"/>
            <a:ext cx="402706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5400" dirty="0" smtClean="0"/>
              <a:t>31+19+14+36</a:t>
            </a:r>
            <a:endParaRPr lang="ru-RU" sz="5400" dirty="0"/>
          </a:p>
        </p:txBody>
      </p:sp>
      <p:sp>
        <p:nvSpPr>
          <p:cNvPr id="6" name="TextBox 5"/>
          <p:cNvSpPr txBox="1"/>
          <p:nvPr/>
        </p:nvSpPr>
        <p:spPr>
          <a:xfrm>
            <a:off x="6444208" y="6309320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100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1772816"/>
            <a:ext cx="7488832" cy="3528392"/>
          </a:xfrm>
        </p:spPr>
        <p:txBody>
          <a:bodyPr>
            <a:normAutofit/>
          </a:bodyPr>
          <a:lstStyle/>
          <a:p>
            <a:r>
              <a:rPr lang="kk-KZ" dirty="0" smtClean="0">
                <a:solidFill>
                  <a:srgbClr val="0070C0"/>
                </a:solidFill>
              </a:rPr>
              <a:t>Сабақтың тақырыбы: Есептеудің тиімді тәсілдері</a:t>
            </a:r>
          </a:p>
          <a:p>
            <a:r>
              <a:rPr lang="kk-KZ" dirty="0" smtClean="0">
                <a:solidFill>
                  <a:srgbClr val="0070C0"/>
                </a:solidFill>
              </a:rPr>
              <a:t>Оқу мақсаты: қосудың  ауыстырымдылық, терімділік қасиеттерін тиімді есептеулер жүргізу үшін қолдану</a:t>
            </a:r>
          </a:p>
          <a:p>
            <a:endParaRPr lang="ru-RU" dirty="0" smtClean="0">
              <a:solidFill>
                <a:srgbClr val="0070C0"/>
              </a:solidFill>
            </a:endParaRPr>
          </a:p>
          <a:p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5531" y="548680"/>
            <a:ext cx="8668469" cy="920900"/>
          </a:xfrm>
        </p:spPr>
        <p:txBody>
          <a:bodyPr>
            <a:normAutofit fontScale="90000"/>
          </a:bodyPr>
          <a:lstStyle/>
          <a:p>
            <a:r>
              <a:rPr lang="kk-KZ" sz="6000" b="1" dirty="0" smtClean="0">
                <a:latin typeface="Times New Roman" pitchFamily="18" charset="0"/>
                <a:cs typeface="Times New Roman" pitchFamily="18" charset="0"/>
              </a:rPr>
              <a:t>Нейрогимнастика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313" y="1978025"/>
            <a:ext cx="7886700" cy="4351338"/>
          </a:xfrm>
        </p:spPr>
        <p:txBody>
          <a:bodyPr>
            <a:normAutofit/>
          </a:bodyPr>
          <a:lstStyle/>
          <a:p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Жұдырық, алақан,</a:t>
            </a:r>
          </a:p>
          <a:p>
            <a:pPr>
              <a:buNone/>
            </a:pPr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   қабырға</a:t>
            </a:r>
          </a:p>
          <a:p>
            <a:pPr>
              <a:buNone/>
            </a:pPr>
            <a:endParaRPr lang="kk-KZ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7" name="Picture 3" descr="C:\Users\alser\Desktop\Kompleks_uprazhneniy_neyrogimnastiki_dlya_detey_i_rekomendacii_roditelyam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51365">
            <a:off x="4925322" y="2134635"/>
            <a:ext cx="3419748" cy="30419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1584664931"/>
      </p:ext>
    </p:extLst>
  </p:cSld>
  <p:clrMapOvr>
    <a:masterClrMapping/>
  </p:clrMapOvr>
  <p:transition advTm="1800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44824"/>
            <a:ext cx="8229600" cy="1143000"/>
          </a:xfrm>
        </p:spPr>
        <p:txBody>
          <a:bodyPr/>
          <a:lstStyle/>
          <a:p>
            <a:r>
              <a:rPr lang="kk-KZ" dirty="0" smtClean="0"/>
              <a:t>№2. Салыстыр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3284984"/>
            <a:ext cx="8229600" cy="1396752"/>
          </a:xfrm>
        </p:spPr>
        <p:txBody>
          <a:bodyPr/>
          <a:lstStyle/>
          <a:p>
            <a:r>
              <a:rPr lang="kk-KZ" dirty="0" smtClean="0"/>
              <a:t>6х4*7х4     24:4*(24-4):5        32:4+5*2х4+16</a:t>
            </a:r>
          </a:p>
          <a:p>
            <a:r>
              <a:rPr lang="kk-KZ" dirty="0" smtClean="0"/>
              <a:t>4х9*9х4      16:4х2*18:2          45-12:4*12:3+9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331640" y="404664"/>
            <a:ext cx="65259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800" dirty="0" smtClean="0">
                <a:solidFill>
                  <a:srgbClr val="0070C0"/>
                </a:solidFill>
              </a:rPr>
              <a:t>“Білгің келсе тауып көр”</a:t>
            </a:r>
            <a:endParaRPr lang="ru-RU" sz="48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143" y="1"/>
            <a:ext cx="7886700" cy="1325563"/>
          </a:xfrm>
        </p:spPr>
        <p:txBody>
          <a:bodyPr/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Сергіту.   Екі қолмен сурет салу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alser\Desktop\maxres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0262" y="1040525"/>
            <a:ext cx="7827579" cy="53679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784317632"/>
      </p:ext>
    </p:extLst>
  </p:cSld>
  <p:clrMapOvr>
    <a:masterClrMapping/>
  </p:clrMapOvr>
  <p:transition advTm="1800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Oval 6"/>
          <p:cNvSpPr>
            <a:spLocks noChangeArrowheads="1"/>
          </p:cNvSpPr>
          <p:nvPr/>
        </p:nvSpPr>
        <p:spPr bwMode="auto">
          <a:xfrm>
            <a:off x="3275013" y="2566988"/>
            <a:ext cx="2592387" cy="244792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36" tIns="45718" rIns="91436" bIns="45718" anchor="ctr"/>
          <a:lstStyle/>
          <a:p>
            <a:endParaRPr lang="ru-RU"/>
          </a:p>
        </p:txBody>
      </p:sp>
      <p:sp>
        <p:nvSpPr>
          <p:cNvPr id="15363" name="Text Box 7"/>
          <p:cNvSpPr txBox="1">
            <a:spLocks noChangeArrowheads="1"/>
          </p:cNvSpPr>
          <p:nvPr/>
        </p:nvSpPr>
        <p:spPr bwMode="auto">
          <a:xfrm>
            <a:off x="3635375" y="3214688"/>
            <a:ext cx="20161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8" rIns="91436" bIns="45718">
            <a:spAutoFit/>
          </a:bodyPr>
          <a:lstStyle/>
          <a:p>
            <a:pPr>
              <a:spcBef>
                <a:spcPct val="50000"/>
              </a:spcBef>
            </a:pPr>
            <a:r>
              <a:rPr lang="kk-KZ" sz="6000">
                <a:solidFill>
                  <a:srgbClr val="FF3300"/>
                </a:solidFill>
              </a:rPr>
              <a:t>Есеп</a:t>
            </a:r>
            <a:endParaRPr lang="ru-RU" sz="6000">
              <a:solidFill>
                <a:srgbClr val="FF3300"/>
              </a:solidFill>
            </a:endParaRPr>
          </a:p>
        </p:txBody>
      </p:sp>
      <p:sp>
        <p:nvSpPr>
          <p:cNvPr id="24590" name="AutoShape 14"/>
          <p:cNvSpPr>
            <a:spLocks noChangeArrowheads="1"/>
          </p:cNvSpPr>
          <p:nvPr/>
        </p:nvSpPr>
        <p:spPr bwMode="auto">
          <a:xfrm>
            <a:off x="5507038" y="838200"/>
            <a:ext cx="3455987" cy="1655763"/>
          </a:xfrm>
          <a:prstGeom prst="cloudCallout">
            <a:avLst>
              <a:gd name="adj1" fmla="val -44028"/>
              <a:gd name="adj2" fmla="val 59685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91436" tIns="45718" rIns="91436" bIns="45718"/>
          <a:lstStyle/>
          <a:p>
            <a:pPr algn="ctr"/>
            <a:endParaRPr lang="ru-RU"/>
          </a:p>
        </p:txBody>
      </p:sp>
      <p:sp>
        <p:nvSpPr>
          <p:cNvPr id="24591" name="AutoShape 15"/>
          <p:cNvSpPr>
            <a:spLocks noChangeArrowheads="1"/>
          </p:cNvSpPr>
          <p:nvPr/>
        </p:nvSpPr>
        <p:spPr bwMode="auto">
          <a:xfrm rot="10800000">
            <a:off x="5507038" y="5086350"/>
            <a:ext cx="3455987" cy="1655763"/>
          </a:xfrm>
          <a:prstGeom prst="cloudCallout">
            <a:avLst>
              <a:gd name="adj1" fmla="val 56153"/>
              <a:gd name="adj2" fmla="val 59681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rot="10800000" lIns="91436" tIns="45718" rIns="91436" bIns="45718"/>
          <a:lstStyle/>
          <a:p>
            <a:pPr algn="ctr"/>
            <a:endParaRPr lang="ru-RU"/>
          </a:p>
        </p:txBody>
      </p:sp>
      <p:sp>
        <p:nvSpPr>
          <p:cNvPr id="24592" name="AutoShape 16"/>
          <p:cNvSpPr>
            <a:spLocks noChangeArrowheads="1"/>
          </p:cNvSpPr>
          <p:nvPr/>
        </p:nvSpPr>
        <p:spPr bwMode="auto">
          <a:xfrm rot="-10548755">
            <a:off x="249238" y="5086350"/>
            <a:ext cx="3455987" cy="1655763"/>
          </a:xfrm>
          <a:prstGeom prst="cloudCallout">
            <a:avLst>
              <a:gd name="adj1" fmla="val -44028"/>
              <a:gd name="adj2" fmla="val 59685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rot="10800000" lIns="91436" tIns="45718" rIns="91436" bIns="45718"/>
          <a:lstStyle/>
          <a:p>
            <a:pPr algn="ctr"/>
            <a:endParaRPr lang="ru-RU"/>
          </a:p>
        </p:txBody>
      </p:sp>
      <p:sp>
        <p:nvSpPr>
          <p:cNvPr id="24593" name="AutoShape 17"/>
          <p:cNvSpPr>
            <a:spLocks noChangeArrowheads="1"/>
          </p:cNvSpPr>
          <p:nvPr/>
        </p:nvSpPr>
        <p:spPr bwMode="auto">
          <a:xfrm>
            <a:off x="250825" y="982663"/>
            <a:ext cx="3455988" cy="1655762"/>
          </a:xfrm>
          <a:prstGeom prst="cloudCallout">
            <a:avLst>
              <a:gd name="adj1" fmla="val 43431"/>
              <a:gd name="adj2" fmla="val 64861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91436" tIns="45718" rIns="91436" bIns="45718"/>
          <a:lstStyle/>
          <a:p>
            <a:pPr algn="ctr"/>
            <a:endParaRPr lang="ru-RU"/>
          </a:p>
        </p:txBody>
      </p:sp>
      <p:sp>
        <p:nvSpPr>
          <p:cNvPr id="15368" name="Line 19"/>
          <p:cNvSpPr>
            <a:spLocks noChangeShapeType="1"/>
          </p:cNvSpPr>
          <p:nvPr/>
        </p:nvSpPr>
        <p:spPr bwMode="auto">
          <a:xfrm flipH="1">
            <a:off x="1906588" y="3790950"/>
            <a:ext cx="1152525" cy="0"/>
          </a:xfrm>
          <a:prstGeom prst="line">
            <a:avLst/>
          </a:prstGeom>
          <a:noFill/>
          <a:ln w="50800">
            <a:solidFill>
              <a:srgbClr val="FFFF00"/>
            </a:solidFill>
            <a:round/>
            <a:headEnd/>
            <a:tailEnd/>
          </a:ln>
        </p:spPr>
        <p:txBody>
          <a:bodyPr lIns="91436" tIns="45718" rIns="91436" bIns="45718"/>
          <a:lstStyle/>
          <a:p>
            <a:endParaRPr lang="ru-RU"/>
          </a:p>
        </p:txBody>
      </p:sp>
      <p:sp>
        <p:nvSpPr>
          <p:cNvPr id="15369" name="Line 20"/>
          <p:cNvSpPr>
            <a:spLocks noChangeShapeType="1"/>
          </p:cNvSpPr>
          <p:nvPr/>
        </p:nvSpPr>
        <p:spPr bwMode="auto">
          <a:xfrm flipV="1">
            <a:off x="4498975" y="1414463"/>
            <a:ext cx="0" cy="1008062"/>
          </a:xfrm>
          <a:prstGeom prst="line">
            <a:avLst/>
          </a:prstGeom>
          <a:noFill/>
          <a:ln w="50800">
            <a:solidFill>
              <a:srgbClr val="FFFF00"/>
            </a:solidFill>
            <a:round/>
            <a:headEnd/>
            <a:tailEnd/>
          </a:ln>
        </p:spPr>
        <p:txBody>
          <a:bodyPr lIns="91436" tIns="45718" rIns="91436" bIns="45718"/>
          <a:lstStyle/>
          <a:p>
            <a:endParaRPr lang="ru-RU"/>
          </a:p>
        </p:txBody>
      </p:sp>
      <p:sp>
        <p:nvSpPr>
          <p:cNvPr id="15370" name="Line 21"/>
          <p:cNvSpPr>
            <a:spLocks noChangeShapeType="1"/>
          </p:cNvSpPr>
          <p:nvPr/>
        </p:nvSpPr>
        <p:spPr bwMode="auto">
          <a:xfrm>
            <a:off x="6011863" y="3790950"/>
            <a:ext cx="1008062" cy="0"/>
          </a:xfrm>
          <a:prstGeom prst="line">
            <a:avLst/>
          </a:prstGeom>
          <a:noFill/>
          <a:ln w="25400">
            <a:solidFill>
              <a:srgbClr val="FFFF00"/>
            </a:solidFill>
            <a:round/>
            <a:headEnd/>
            <a:tailEnd/>
          </a:ln>
        </p:spPr>
        <p:txBody>
          <a:bodyPr lIns="91436" tIns="45718" rIns="91436" bIns="45718"/>
          <a:lstStyle/>
          <a:p>
            <a:endParaRPr lang="ru-RU"/>
          </a:p>
        </p:txBody>
      </p:sp>
      <p:sp>
        <p:nvSpPr>
          <p:cNvPr id="15371" name="Line 22"/>
          <p:cNvSpPr>
            <a:spLocks noChangeShapeType="1"/>
          </p:cNvSpPr>
          <p:nvPr/>
        </p:nvSpPr>
        <p:spPr bwMode="auto">
          <a:xfrm>
            <a:off x="4498975" y="5157788"/>
            <a:ext cx="0" cy="936625"/>
          </a:xfrm>
          <a:prstGeom prst="line">
            <a:avLst/>
          </a:prstGeom>
          <a:noFill/>
          <a:ln w="25400">
            <a:solidFill>
              <a:srgbClr val="FFFF00"/>
            </a:solidFill>
            <a:round/>
            <a:headEnd/>
            <a:tailEnd/>
          </a:ln>
        </p:spPr>
        <p:txBody>
          <a:bodyPr lIns="91436" tIns="45718" rIns="91436" bIns="45718"/>
          <a:lstStyle/>
          <a:p>
            <a:endParaRPr lang="ru-RU"/>
          </a:p>
        </p:txBody>
      </p:sp>
      <p:sp>
        <p:nvSpPr>
          <p:cNvPr id="15372" name="Line 23"/>
          <p:cNvSpPr>
            <a:spLocks noChangeShapeType="1"/>
          </p:cNvSpPr>
          <p:nvPr/>
        </p:nvSpPr>
        <p:spPr bwMode="auto">
          <a:xfrm flipH="1">
            <a:off x="2627313" y="4654550"/>
            <a:ext cx="792162" cy="720725"/>
          </a:xfrm>
          <a:prstGeom prst="line">
            <a:avLst/>
          </a:prstGeom>
          <a:noFill/>
          <a:ln w="50800">
            <a:solidFill>
              <a:srgbClr val="FFFF00"/>
            </a:solidFill>
            <a:round/>
            <a:headEnd/>
            <a:tailEnd/>
          </a:ln>
        </p:spPr>
        <p:txBody>
          <a:bodyPr lIns="91436" tIns="45718" rIns="91436" bIns="45718"/>
          <a:lstStyle/>
          <a:p>
            <a:endParaRPr lang="ru-RU"/>
          </a:p>
        </p:txBody>
      </p:sp>
      <p:sp>
        <p:nvSpPr>
          <p:cNvPr id="15373" name="Line 24"/>
          <p:cNvSpPr>
            <a:spLocks noChangeShapeType="1"/>
          </p:cNvSpPr>
          <p:nvPr/>
        </p:nvSpPr>
        <p:spPr bwMode="auto">
          <a:xfrm flipV="1">
            <a:off x="5651500" y="2278063"/>
            <a:ext cx="720725" cy="647700"/>
          </a:xfrm>
          <a:prstGeom prst="line">
            <a:avLst/>
          </a:prstGeom>
          <a:noFill/>
          <a:ln w="50800">
            <a:solidFill>
              <a:srgbClr val="FFFF00"/>
            </a:solidFill>
            <a:round/>
            <a:headEnd/>
            <a:tailEnd/>
          </a:ln>
        </p:spPr>
        <p:txBody>
          <a:bodyPr lIns="91436" tIns="45718" rIns="91436" bIns="45718"/>
          <a:lstStyle/>
          <a:p>
            <a:endParaRPr lang="ru-RU"/>
          </a:p>
        </p:txBody>
      </p:sp>
      <p:sp>
        <p:nvSpPr>
          <p:cNvPr id="15374" name="Line 25"/>
          <p:cNvSpPr>
            <a:spLocks noChangeShapeType="1"/>
          </p:cNvSpPr>
          <p:nvPr/>
        </p:nvSpPr>
        <p:spPr bwMode="auto">
          <a:xfrm>
            <a:off x="5507038" y="4799013"/>
            <a:ext cx="720725" cy="576262"/>
          </a:xfrm>
          <a:prstGeom prst="line">
            <a:avLst/>
          </a:prstGeom>
          <a:noFill/>
          <a:ln w="25400">
            <a:solidFill>
              <a:srgbClr val="FFFF00"/>
            </a:solidFill>
            <a:round/>
            <a:headEnd/>
            <a:tailEnd/>
          </a:ln>
        </p:spPr>
        <p:txBody>
          <a:bodyPr lIns="91436" tIns="45718" rIns="91436" bIns="45718"/>
          <a:lstStyle/>
          <a:p>
            <a:endParaRPr lang="ru-RU"/>
          </a:p>
        </p:txBody>
      </p:sp>
      <p:sp>
        <p:nvSpPr>
          <p:cNvPr id="15375" name="Line 26"/>
          <p:cNvSpPr>
            <a:spLocks noChangeShapeType="1"/>
          </p:cNvSpPr>
          <p:nvPr/>
        </p:nvSpPr>
        <p:spPr bwMode="auto">
          <a:xfrm flipH="1" flipV="1">
            <a:off x="2555875" y="2422525"/>
            <a:ext cx="863600" cy="503238"/>
          </a:xfrm>
          <a:prstGeom prst="line">
            <a:avLst/>
          </a:prstGeom>
          <a:noFill/>
          <a:ln w="50800">
            <a:solidFill>
              <a:srgbClr val="FFFF00"/>
            </a:solidFill>
            <a:round/>
            <a:headEnd/>
            <a:tailEnd/>
          </a:ln>
        </p:spPr>
        <p:txBody>
          <a:bodyPr lIns="91436" tIns="45718" rIns="91436" bIns="45718"/>
          <a:lstStyle/>
          <a:p>
            <a:endParaRPr lang="ru-RU"/>
          </a:p>
        </p:txBody>
      </p:sp>
      <p:sp>
        <p:nvSpPr>
          <p:cNvPr id="15376" name="Line 27"/>
          <p:cNvSpPr>
            <a:spLocks noChangeShapeType="1"/>
          </p:cNvSpPr>
          <p:nvPr/>
        </p:nvSpPr>
        <p:spPr bwMode="auto">
          <a:xfrm>
            <a:off x="6011863" y="3790950"/>
            <a:ext cx="1008062" cy="0"/>
          </a:xfrm>
          <a:prstGeom prst="line">
            <a:avLst/>
          </a:prstGeom>
          <a:noFill/>
          <a:ln w="50800">
            <a:solidFill>
              <a:srgbClr val="FFFF00"/>
            </a:solidFill>
            <a:round/>
            <a:headEnd/>
            <a:tailEnd/>
          </a:ln>
        </p:spPr>
        <p:txBody>
          <a:bodyPr lIns="91436" tIns="45718" rIns="91436" bIns="45718"/>
          <a:lstStyle/>
          <a:p>
            <a:endParaRPr lang="ru-RU"/>
          </a:p>
        </p:txBody>
      </p:sp>
      <p:sp>
        <p:nvSpPr>
          <p:cNvPr id="15377" name="Line 28"/>
          <p:cNvSpPr>
            <a:spLocks noChangeShapeType="1"/>
          </p:cNvSpPr>
          <p:nvPr/>
        </p:nvSpPr>
        <p:spPr bwMode="auto">
          <a:xfrm>
            <a:off x="4498975" y="5157788"/>
            <a:ext cx="0" cy="936625"/>
          </a:xfrm>
          <a:prstGeom prst="line">
            <a:avLst/>
          </a:prstGeom>
          <a:noFill/>
          <a:ln w="50800">
            <a:solidFill>
              <a:srgbClr val="FFFF00"/>
            </a:solidFill>
            <a:round/>
            <a:headEnd/>
            <a:tailEnd/>
          </a:ln>
        </p:spPr>
        <p:txBody>
          <a:bodyPr lIns="91436" tIns="45718" rIns="91436" bIns="45718"/>
          <a:lstStyle/>
          <a:p>
            <a:endParaRPr lang="ru-RU"/>
          </a:p>
        </p:txBody>
      </p:sp>
      <p:sp>
        <p:nvSpPr>
          <p:cNvPr id="15378" name="Line 29"/>
          <p:cNvSpPr>
            <a:spLocks noChangeShapeType="1"/>
          </p:cNvSpPr>
          <p:nvPr/>
        </p:nvSpPr>
        <p:spPr bwMode="auto">
          <a:xfrm>
            <a:off x="5507038" y="4799013"/>
            <a:ext cx="720725" cy="576262"/>
          </a:xfrm>
          <a:prstGeom prst="line">
            <a:avLst/>
          </a:prstGeom>
          <a:noFill/>
          <a:ln w="50800">
            <a:solidFill>
              <a:srgbClr val="FFFF00"/>
            </a:solidFill>
            <a:round/>
            <a:headEnd/>
            <a:tailEnd/>
          </a:ln>
        </p:spPr>
        <p:txBody>
          <a:bodyPr lIns="91436" tIns="45718" rIns="91436" bIns="45718"/>
          <a:lstStyle/>
          <a:p>
            <a:endParaRPr lang="ru-RU"/>
          </a:p>
        </p:txBody>
      </p:sp>
      <p:sp>
        <p:nvSpPr>
          <p:cNvPr id="24606" name="Text Box 30"/>
          <p:cNvSpPr txBox="1">
            <a:spLocks noChangeArrowheads="1"/>
          </p:cNvSpPr>
          <p:nvPr/>
        </p:nvSpPr>
        <p:spPr bwMode="auto">
          <a:xfrm>
            <a:off x="827088" y="1341438"/>
            <a:ext cx="2303462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8" rIns="91436" bIns="45718">
            <a:spAutoFit/>
          </a:bodyPr>
          <a:lstStyle/>
          <a:p>
            <a:pPr>
              <a:spcBef>
                <a:spcPct val="50000"/>
              </a:spcBef>
            </a:pPr>
            <a:r>
              <a:rPr lang="kk-KZ" sz="4800" dirty="0">
                <a:solidFill>
                  <a:srgbClr val="FF3300"/>
                </a:solidFill>
              </a:rPr>
              <a:t>Шарты</a:t>
            </a:r>
            <a:endParaRPr lang="ru-RU" sz="4800" dirty="0">
              <a:solidFill>
                <a:srgbClr val="FF3300"/>
              </a:solidFill>
            </a:endParaRPr>
          </a:p>
        </p:txBody>
      </p:sp>
      <p:sp>
        <p:nvSpPr>
          <p:cNvPr id="24607" name="Text Box 31"/>
          <p:cNvSpPr txBox="1">
            <a:spLocks noChangeArrowheads="1"/>
          </p:cNvSpPr>
          <p:nvPr/>
        </p:nvSpPr>
        <p:spPr bwMode="auto">
          <a:xfrm>
            <a:off x="6083300" y="1198563"/>
            <a:ext cx="2376488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8" rIns="91436" bIns="45718">
            <a:spAutoFit/>
          </a:bodyPr>
          <a:lstStyle/>
          <a:p>
            <a:pPr>
              <a:spcBef>
                <a:spcPct val="50000"/>
              </a:spcBef>
            </a:pPr>
            <a:r>
              <a:rPr lang="kk-KZ" sz="4800">
                <a:solidFill>
                  <a:srgbClr val="FF3300"/>
                </a:solidFill>
              </a:rPr>
              <a:t>Сұрағы</a:t>
            </a:r>
            <a:endParaRPr lang="ru-RU" sz="4800">
              <a:solidFill>
                <a:srgbClr val="FF3300"/>
              </a:solidFill>
            </a:endParaRPr>
          </a:p>
        </p:txBody>
      </p:sp>
      <p:sp>
        <p:nvSpPr>
          <p:cNvPr id="24608" name="Text Box 32"/>
          <p:cNvSpPr txBox="1">
            <a:spLocks noChangeArrowheads="1"/>
          </p:cNvSpPr>
          <p:nvPr/>
        </p:nvSpPr>
        <p:spPr bwMode="auto">
          <a:xfrm>
            <a:off x="898525" y="5518150"/>
            <a:ext cx="237648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8" rIns="91436" bIns="45718">
            <a:spAutoFit/>
          </a:bodyPr>
          <a:lstStyle/>
          <a:p>
            <a:pPr>
              <a:spcBef>
                <a:spcPct val="50000"/>
              </a:spcBef>
            </a:pPr>
            <a:r>
              <a:rPr lang="kk-KZ" sz="4800">
                <a:solidFill>
                  <a:srgbClr val="FF3300"/>
                </a:solidFill>
              </a:rPr>
              <a:t>Шешуі</a:t>
            </a:r>
            <a:endParaRPr lang="ru-RU" sz="4800">
              <a:solidFill>
                <a:srgbClr val="FF3300"/>
              </a:solidFill>
            </a:endParaRPr>
          </a:p>
        </p:txBody>
      </p:sp>
      <p:sp>
        <p:nvSpPr>
          <p:cNvPr id="24609" name="Text Box 33"/>
          <p:cNvSpPr txBox="1">
            <a:spLocks noChangeArrowheads="1"/>
          </p:cNvSpPr>
          <p:nvPr/>
        </p:nvSpPr>
        <p:spPr bwMode="auto">
          <a:xfrm>
            <a:off x="6011863" y="5518150"/>
            <a:ext cx="2519362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8" rIns="91436" bIns="45718">
            <a:spAutoFit/>
          </a:bodyPr>
          <a:lstStyle/>
          <a:p>
            <a:pPr>
              <a:spcBef>
                <a:spcPct val="50000"/>
              </a:spcBef>
            </a:pPr>
            <a:r>
              <a:rPr lang="kk-KZ" sz="4800">
                <a:solidFill>
                  <a:srgbClr val="FF3300"/>
                </a:solidFill>
              </a:rPr>
              <a:t>Жауабы</a:t>
            </a:r>
            <a:endParaRPr lang="ru-RU" sz="4800">
              <a:solidFill>
                <a:srgbClr val="FF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45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4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45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46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245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246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245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246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90" grpId="0" animBg="1"/>
      <p:bldP spid="24591" grpId="0" animBg="1"/>
      <p:bldP spid="24592" grpId="0" animBg="1"/>
      <p:bldP spid="24593" grpId="0" animBg="1"/>
      <p:bldP spid="24606" grpId="0"/>
      <p:bldP spid="24607" grpId="0"/>
      <p:bldP spid="24608" grpId="0"/>
      <p:bldP spid="2460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0000" t="29270" r="23658" b="51505"/>
          <a:stretch>
            <a:fillRect/>
          </a:stretch>
        </p:blipFill>
        <p:spPr bwMode="auto">
          <a:xfrm>
            <a:off x="467544" y="548680"/>
            <a:ext cx="7815122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0000" t="29270" r="23658" b="51505"/>
          <a:stretch>
            <a:fillRect/>
          </a:stretch>
        </p:blipFill>
        <p:spPr bwMode="auto">
          <a:xfrm>
            <a:off x="467544" y="548680"/>
            <a:ext cx="7815122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491880" y="5373216"/>
            <a:ext cx="22322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dirty="0" smtClean="0"/>
              <a:t>9х3</a:t>
            </a:r>
            <a:r>
              <a:rPr lang="ru-RU" sz="4000" dirty="0" smtClean="0"/>
              <a:t>=27</a:t>
            </a:r>
            <a:endParaRPr lang="ru-RU" sz="4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0728" t="48495" r="22257" b="35728"/>
          <a:stretch>
            <a:fillRect/>
          </a:stretch>
        </p:blipFill>
        <p:spPr bwMode="auto">
          <a:xfrm>
            <a:off x="611560" y="1628800"/>
            <a:ext cx="8014780" cy="2422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0728" t="48495" r="22257" b="35728"/>
          <a:stretch>
            <a:fillRect/>
          </a:stretch>
        </p:blipFill>
        <p:spPr bwMode="auto">
          <a:xfrm>
            <a:off x="611560" y="1628800"/>
            <a:ext cx="8014780" cy="2422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483768" y="5157192"/>
            <a:ext cx="27622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/>
              <a:t>9+6+8+7=30</a:t>
            </a:r>
            <a:endParaRPr lang="ru-RU" sz="4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1790" t="70799" r="22738" b="24306"/>
          <a:stretch>
            <a:fillRect/>
          </a:stretch>
        </p:blipFill>
        <p:spPr bwMode="auto">
          <a:xfrm>
            <a:off x="251520" y="2060848"/>
            <a:ext cx="7992888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51790" t="64272" r="23454" b="29248"/>
          <a:stretch>
            <a:fillRect/>
          </a:stretch>
        </p:blipFill>
        <p:spPr bwMode="auto">
          <a:xfrm>
            <a:off x="395536" y="188640"/>
            <a:ext cx="7768480" cy="1143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 l="51790" t="75695" r="22257" b="19818"/>
          <a:stretch>
            <a:fillRect/>
          </a:stretch>
        </p:blipFill>
        <p:spPr bwMode="auto">
          <a:xfrm>
            <a:off x="179512" y="3501008"/>
            <a:ext cx="8144105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92080" y="1268760"/>
            <a:ext cx="2736304" cy="1070992"/>
          </a:xfrm>
        </p:spPr>
        <p:txBody>
          <a:bodyPr>
            <a:normAutofit/>
          </a:bodyPr>
          <a:lstStyle/>
          <a:p>
            <a:r>
              <a:rPr lang="ru-RU" sz="2200" dirty="0" smtClean="0">
                <a:solidFill>
                  <a:srgbClr val="FF0000"/>
                </a:solidFill>
              </a:rPr>
              <a:t>Ш:45</a:t>
            </a:r>
            <a:r>
              <a:rPr lang="kk-KZ" sz="2200" dirty="0" smtClean="0">
                <a:solidFill>
                  <a:srgbClr val="FF0000"/>
                </a:solidFill>
              </a:rPr>
              <a:t>:9</a:t>
            </a:r>
            <a:r>
              <a:rPr lang="ru-RU" sz="2200" dirty="0" smtClean="0">
                <a:solidFill>
                  <a:srgbClr val="FF0000"/>
                </a:solidFill>
              </a:rPr>
              <a:t>=5</a:t>
            </a:r>
            <a:br>
              <a:rPr lang="ru-RU" sz="2200" dirty="0" smtClean="0">
                <a:solidFill>
                  <a:srgbClr val="FF0000"/>
                </a:solidFill>
              </a:rPr>
            </a:br>
            <a:r>
              <a:rPr lang="ru-RU" sz="2200" dirty="0" smtClean="0">
                <a:solidFill>
                  <a:srgbClr val="FF0000"/>
                </a:solidFill>
              </a:rPr>
              <a:t>Ж: 5 кг </a:t>
            </a:r>
            <a:r>
              <a:rPr lang="ru-RU" sz="2200" dirty="0" err="1" smtClean="0">
                <a:solidFill>
                  <a:srgbClr val="FF0000"/>
                </a:solidFill>
              </a:rPr>
              <a:t>тыңайтқыш</a:t>
            </a:r>
            <a:endParaRPr lang="ru-RU" sz="2200" dirty="0">
              <a:solidFill>
                <a:srgbClr val="FF0000"/>
              </a:solidFill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1790" t="70799" r="22738" b="24306"/>
          <a:stretch>
            <a:fillRect/>
          </a:stretch>
        </p:blipFill>
        <p:spPr bwMode="auto">
          <a:xfrm>
            <a:off x="539552" y="2276872"/>
            <a:ext cx="7992888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292080" y="3356992"/>
            <a:ext cx="17331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rgbClr val="FFC000"/>
                </a:solidFill>
              </a:rPr>
              <a:t>Ш:9х4+3х8=60</a:t>
            </a:r>
          </a:p>
          <a:p>
            <a:r>
              <a:rPr lang="kk-KZ" sz="2000" dirty="0" smtClean="0">
                <a:solidFill>
                  <a:srgbClr val="FFC000"/>
                </a:solidFill>
              </a:rPr>
              <a:t>Ж: 60 көшет</a:t>
            </a:r>
            <a:endParaRPr lang="ru-RU" sz="2000" dirty="0">
              <a:solidFill>
                <a:srgbClr val="FFC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08104" y="5229200"/>
            <a:ext cx="149271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rgbClr val="00B050"/>
                </a:solidFill>
              </a:rPr>
              <a:t>Ш:8х3+8=32</a:t>
            </a:r>
          </a:p>
          <a:p>
            <a:r>
              <a:rPr lang="kk-KZ" sz="2000" dirty="0" smtClean="0">
                <a:solidFill>
                  <a:srgbClr val="00B050"/>
                </a:solidFill>
              </a:rPr>
              <a:t>Ж: 32 адам</a:t>
            </a:r>
            <a:endParaRPr lang="ru-RU" sz="2000" dirty="0">
              <a:solidFill>
                <a:srgbClr val="00B05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51790" t="64272" r="23454" b="29248"/>
          <a:stretch>
            <a:fillRect/>
          </a:stretch>
        </p:blipFill>
        <p:spPr bwMode="auto">
          <a:xfrm>
            <a:off x="395536" y="188640"/>
            <a:ext cx="7768480" cy="1143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 l="51790" t="75695" r="22257" b="19818"/>
          <a:stretch>
            <a:fillRect/>
          </a:stretch>
        </p:blipFill>
        <p:spPr bwMode="auto">
          <a:xfrm>
            <a:off x="611560" y="4149080"/>
            <a:ext cx="8144105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619672" y="1340768"/>
            <a:ext cx="19319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>
                <a:solidFill>
                  <a:srgbClr val="FF0000"/>
                </a:solidFill>
              </a:rPr>
              <a:t>Тыңайтқыш-45 кг</a:t>
            </a:r>
          </a:p>
          <a:p>
            <a:r>
              <a:rPr lang="kk-KZ" dirty="0" smtClean="0">
                <a:solidFill>
                  <a:srgbClr val="FF0000"/>
                </a:solidFill>
              </a:rPr>
              <a:t>Қапшық-9</a:t>
            </a:r>
          </a:p>
          <a:p>
            <a:r>
              <a:rPr lang="kk-KZ" dirty="0" smtClean="0">
                <a:solidFill>
                  <a:srgbClr val="FF0000"/>
                </a:solidFill>
              </a:rPr>
              <a:t>Әр қапшыққа-? кг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35696" y="3356992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>
                <a:solidFill>
                  <a:srgbClr val="FFC000"/>
                </a:solidFill>
              </a:rPr>
              <a:t>9қайың-4 қатар</a:t>
            </a:r>
          </a:p>
          <a:p>
            <a:r>
              <a:rPr lang="kk-KZ" dirty="0" smtClean="0">
                <a:solidFill>
                  <a:srgbClr val="FFC000"/>
                </a:solidFill>
              </a:rPr>
              <a:t>8 уйеңкі -3 қатар          ?</a:t>
            </a:r>
            <a:endParaRPr lang="ru-RU" dirty="0">
              <a:solidFill>
                <a:srgbClr val="FFC000"/>
              </a:solidFill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3707904" y="3501008"/>
            <a:ext cx="216024" cy="216024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V="1">
            <a:off x="3635896" y="3717032"/>
            <a:ext cx="288032" cy="144016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331640" y="5229200"/>
            <a:ext cx="381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>
                <a:solidFill>
                  <a:srgbClr val="00B050"/>
                </a:solidFill>
              </a:rPr>
              <a:t>Ересек адам-8                 </a:t>
            </a:r>
          </a:p>
          <a:p>
            <a:r>
              <a:rPr lang="kk-KZ" dirty="0" smtClean="0">
                <a:solidFill>
                  <a:srgbClr val="00B050"/>
                </a:solidFill>
              </a:rPr>
              <a:t>Балалар-?  3 есе артық                ?</a:t>
            </a:r>
            <a:endParaRPr lang="ru-RU" dirty="0">
              <a:solidFill>
                <a:srgbClr val="00B050"/>
              </a:solidFill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3923928" y="3717032"/>
            <a:ext cx="0" cy="0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3779912" y="5373216"/>
            <a:ext cx="504056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V="1">
            <a:off x="3779912" y="5517232"/>
            <a:ext cx="504056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Бүгінгі сабақта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 lnSpcReduction="10000"/>
          </a:bodyPr>
          <a:lstStyle/>
          <a:p>
            <a:r>
              <a:rPr lang="kk-KZ" dirty="0" smtClean="0"/>
              <a:t>Жылдам есептеу үшін қосу мен көбейтудің қасиеттерін қолданатын боламыз</a:t>
            </a:r>
          </a:p>
          <a:p>
            <a:r>
              <a:rPr lang="kk-KZ" dirty="0" smtClean="0"/>
              <a:t>Қазақстанның көрікті жерлерімен танысамыз</a:t>
            </a:r>
          </a:p>
          <a:p>
            <a:r>
              <a:rPr lang="kk-KZ" dirty="0" smtClean="0"/>
              <a:t>Тиімді есептей отырып сандарды салыстырамыз</a:t>
            </a:r>
          </a:p>
          <a:p>
            <a:r>
              <a:rPr lang="kk-KZ" dirty="0" smtClean="0"/>
              <a:t>Мазмұнды есептер шығаруға жаттығамыз</a:t>
            </a:r>
          </a:p>
          <a:p>
            <a:r>
              <a:rPr lang="kk-KZ" dirty="0" smtClean="0"/>
              <a:t>Баған түрінде екі таңбалы сандарды қосу мен азайтуды еске тусіреміз /оқулық6-7 бет/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omen\Desktop\K02779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276872"/>
            <a:ext cx="7704856" cy="42470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Үйге тапсырма №5</a:t>
            </a:r>
            <a:endParaRPr lang="ru-RU" dirty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50108" t="79568" r="22683" b="15496"/>
          <a:stretch>
            <a:fillRect/>
          </a:stretch>
        </p:blipFill>
        <p:spPr bwMode="auto">
          <a:xfrm>
            <a:off x="539552" y="1052736"/>
            <a:ext cx="7920880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259632" y="4941168"/>
            <a:ext cx="444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dirty="0" smtClean="0"/>
              <a:t>6</a:t>
            </a:r>
            <a:endParaRPr lang="ru-RU" sz="4000" dirty="0"/>
          </a:p>
        </p:txBody>
      </p:sp>
      <p:sp>
        <p:nvSpPr>
          <p:cNvPr id="9" name="TextBox 8"/>
          <p:cNvSpPr txBox="1"/>
          <p:nvPr/>
        </p:nvSpPr>
        <p:spPr>
          <a:xfrm>
            <a:off x="6300192" y="3212976"/>
            <a:ext cx="444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dirty="0" smtClean="0"/>
              <a:t>5</a:t>
            </a:r>
            <a:endParaRPr lang="ru-RU" sz="4000" dirty="0"/>
          </a:p>
        </p:txBody>
      </p:sp>
      <p:sp>
        <p:nvSpPr>
          <p:cNvPr id="10" name="TextBox 9"/>
          <p:cNvSpPr txBox="1"/>
          <p:nvPr/>
        </p:nvSpPr>
        <p:spPr>
          <a:xfrm>
            <a:off x="5652120" y="3212976"/>
            <a:ext cx="444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dirty="0" smtClean="0"/>
              <a:t>4</a:t>
            </a:r>
            <a:endParaRPr lang="ru-RU" sz="4000" dirty="0"/>
          </a:p>
        </p:txBody>
      </p:sp>
      <p:sp>
        <p:nvSpPr>
          <p:cNvPr id="11" name="TextBox 10"/>
          <p:cNvSpPr txBox="1"/>
          <p:nvPr/>
        </p:nvSpPr>
        <p:spPr>
          <a:xfrm>
            <a:off x="5076056" y="2852936"/>
            <a:ext cx="444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1</a:t>
            </a:r>
            <a:endParaRPr lang="ru-RU" sz="4000" dirty="0"/>
          </a:p>
        </p:txBody>
      </p:sp>
      <p:sp>
        <p:nvSpPr>
          <p:cNvPr id="12" name="TextBox 11"/>
          <p:cNvSpPr txBox="1"/>
          <p:nvPr/>
        </p:nvSpPr>
        <p:spPr>
          <a:xfrm>
            <a:off x="5652120" y="2852936"/>
            <a:ext cx="444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dirty="0" smtClean="0"/>
              <a:t>0</a:t>
            </a:r>
            <a:endParaRPr lang="ru-RU" sz="4000" dirty="0"/>
          </a:p>
        </p:txBody>
      </p:sp>
      <p:sp>
        <p:nvSpPr>
          <p:cNvPr id="13" name="TextBox 12"/>
          <p:cNvSpPr txBox="1"/>
          <p:nvPr/>
        </p:nvSpPr>
        <p:spPr>
          <a:xfrm>
            <a:off x="6228184" y="2780928"/>
            <a:ext cx="444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dirty="0" smtClean="0"/>
              <a:t>0</a:t>
            </a:r>
            <a:endParaRPr lang="ru-RU" sz="4000" dirty="0"/>
          </a:p>
        </p:txBody>
      </p:sp>
      <p:sp>
        <p:nvSpPr>
          <p:cNvPr id="14" name="TextBox 13"/>
          <p:cNvSpPr txBox="1"/>
          <p:nvPr/>
        </p:nvSpPr>
        <p:spPr>
          <a:xfrm>
            <a:off x="3779912" y="3284984"/>
            <a:ext cx="444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dirty="0" smtClean="0"/>
              <a:t>7</a:t>
            </a:r>
            <a:endParaRPr lang="ru-RU" sz="4000" dirty="0"/>
          </a:p>
        </p:txBody>
      </p:sp>
      <p:sp>
        <p:nvSpPr>
          <p:cNvPr id="15" name="TextBox 14"/>
          <p:cNvSpPr txBox="1"/>
          <p:nvPr/>
        </p:nvSpPr>
        <p:spPr>
          <a:xfrm>
            <a:off x="1763688" y="4941168"/>
            <a:ext cx="444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dirty="0" smtClean="0"/>
              <a:t>2</a:t>
            </a:r>
            <a:endParaRPr lang="ru-RU" sz="4000" dirty="0"/>
          </a:p>
        </p:txBody>
      </p:sp>
      <p:sp>
        <p:nvSpPr>
          <p:cNvPr id="16" name="TextBox 15"/>
          <p:cNvSpPr txBox="1"/>
          <p:nvPr/>
        </p:nvSpPr>
        <p:spPr>
          <a:xfrm>
            <a:off x="3779912" y="2924944"/>
            <a:ext cx="444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dirty="0" smtClean="0"/>
              <a:t>9</a:t>
            </a:r>
            <a:endParaRPr lang="ru-RU" sz="4000" dirty="0"/>
          </a:p>
        </p:txBody>
      </p:sp>
      <p:sp>
        <p:nvSpPr>
          <p:cNvPr id="17" name="TextBox 16"/>
          <p:cNvSpPr txBox="1"/>
          <p:nvPr/>
        </p:nvSpPr>
        <p:spPr>
          <a:xfrm>
            <a:off x="3203848" y="2924944"/>
            <a:ext cx="444352" cy="711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dirty="0" smtClean="0"/>
              <a:t>5</a:t>
            </a:r>
            <a:endParaRPr lang="ru-RU" sz="4000" dirty="0"/>
          </a:p>
        </p:txBody>
      </p:sp>
      <p:sp>
        <p:nvSpPr>
          <p:cNvPr id="18" name="TextBox 17"/>
          <p:cNvSpPr txBox="1"/>
          <p:nvPr/>
        </p:nvSpPr>
        <p:spPr>
          <a:xfrm>
            <a:off x="1763688" y="3212976"/>
            <a:ext cx="444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dirty="0" smtClean="0"/>
              <a:t>9</a:t>
            </a:r>
            <a:endParaRPr lang="ru-RU" sz="4000" dirty="0"/>
          </a:p>
        </p:txBody>
      </p:sp>
      <p:sp>
        <p:nvSpPr>
          <p:cNvPr id="19" name="TextBox 18"/>
          <p:cNvSpPr txBox="1"/>
          <p:nvPr/>
        </p:nvSpPr>
        <p:spPr>
          <a:xfrm>
            <a:off x="1259632" y="3212976"/>
            <a:ext cx="444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dirty="0" smtClean="0"/>
              <a:t>2</a:t>
            </a:r>
            <a:endParaRPr lang="ru-RU" sz="4000" dirty="0"/>
          </a:p>
        </p:txBody>
      </p:sp>
      <p:sp>
        <p:nvSpPr>
          <p:cNvPr id="20" name="TextBox 19"/>
          <p:cNvSpPr txBox="1"/>
          <p:nvPr/>
        </p:nvSpPr>
        <p:spPr>
          <a:xfrm>
            <a:off x="1763688" y="2852936"/>
            <a:ext cx="444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dirty="0" smtClean="0"/>
              <a:t>5</a:t>
            </a:r>
            <a:endParaRPr lang="ru-RU" sz="4000" dirty="0"/>
          </a:p>
        </p:txBody>
      </p:sp>
      <p:sp>
        <p:nvSpPr>
          <p:cNvPr id="21" name="TextBox 20"/>
          <p:cNvSpPr txBox="1"/>
          <p:nvPr/>
        </p:nvSpPr>
        <p:spPr>
          <a:xfrm>
            <a:off x="1259632" y="5373216"/>
            <a:ext cx="444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dirty="0" smtClean="0"/>
              <a:t>2</a:t>
            </a:r>
            <a:endParaRPr lang="ru-RU" sz="4000" dirty="0"/>
          </a:p>
        </p:txBody>
      </p:sp>
      <p:sp>
        <p:nvSpPr>
          <p:cNvPr id="22" name="TextBox 21"/>
          <p:cNvSpPr txBox="1"/>
          <p:nvPr/>
        </p:nvSpPr>
        <p:spPr>
          <a:xfrm>
            <a:off x="3203848" y="3284984"/>
            <a:ext cx="444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dirty="0" smtClean="0"/>
              <a:t>2</a:t>
            </a:r>
            <a:endParaRPr lang="ru-RU" sz="4000" dirty="0"/>
          </a:p>
        </p:txBody>
      </p:sp>
      <p:sp>
        <p:nvSpPr>
          <p:cNvPr id="23" name="TextBox 22"/>
          <p:cNvSpPr txBox="1"/>
          <p:nvPr/>
        </p:nvSpPr>
        <p:spPr>
          <a:xfrm>
            <a:off x="1763688" y="5373216"/>
            <a:ext cx="444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dirty="0" smtClean="0"/>
              <a:t>9</a:t>
            </a:r>
            <a:endParaRPr lang="ru-RU" sz="4000" dirty="0"/>
          </a:p>
        </p:txBody>
      </p:sp>
      <p:sp>
        <p:nvSpPr>
          <p:cNvPr id="24" name="TextBox 23"/>
          <p:cNvSpPr txBox="1"/>
          <p:nvPr/>
        </p:nvSpPr>
        <p:spPr>
          <a:xfrm>
            <a:off x="1259632" y="2852936"/>
            <a:ext cx="444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dirty="0" smtClean="0"/>
              <a:t>4</a:t>
            </a:r>
            <a:endParaRPr lang="ru-RU" sz="4000" dirty="0"/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1115616" y="3789040"/>
            <a:ext cx="12241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3059832" y="3789040"/>
            <a:ext cx="12241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5508104" y="3789040"/>
            <a:ext cx="12241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1187624" y="5877272"/>
            <a:ext cx="12241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2987824" y="3212976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+</a:t>
            </a:r>
            <a:endParaRPr lang="ru-RU" dirty="0"/>
          </a:p>
        </p:txBody>
      </p:sp>
      <p:sp>
        <p:nvSpPr>
          <p:cNvPr id="34" name="TextBox 33"/>
          <p:cNvSpPr txBox="1"/>
          <p:nvPr/>
        </p:nvSpPr>
        <p:spPr>
          <a:xfrm>
            <a:off x="971600" y="3212976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+</a:t>
            </a:r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1043608" y="5301208"/>
            <a:ext cx="255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-</a:t>
            </a:r>
            <a:endParaRPr lang="ru-RU" dirty="0"/>
          </a:p>
        </p:txBody>
      </p:sp>
      <p:sp>
        <p:nvSpPr>
          <p:cNvPr id="36" name="TextBox 35"/>
          <p:cNvSpPr txBox="1"/>
          <p:nvPr/>
        </p:nvSpPr>
        <p:spPr>
          <a:xfrm>
            <a:off x="4932040" y="3212976"/>
            <a:ext cx="255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-</a:t>
            </a:r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10" descr="https://encrypted-tbn2.gstatic.com/images?q=tbn:ANd9GcR_XdZvu5wyZyBJCjX-h9EdkcshB8FVyZMCdDu8k5W3LJs0ks2Y-w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1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051720" y="980728"/>
            <a:ext cx="5004896" cy="1107996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66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Қорытынды</a:t>
            </a:r>
            <a:endParaRPr lang="ru-RU" sz="66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8" name="TextBox 5"/>
          <p:cNvSpPr txBox="1">
            <a:spLocks noChangeArrowheads="1"/>
          </p:cNvSpPr>
          <p:nvPr/>
        </p:nvSpPr>
        <p:spPr bwMode="auto">
          <a:xfrm>
            <a:off x="1043608" y="2708920"/>
            <a:ext cx="704071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kk-KZ" sz="24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Бүгінгі сабақ ұнады ма?</a:t>
            </a:r>
          </a:p>
          <a:p>
            <a:pPr>
              <a:buFont typeface="Arial" pitchFamily="34" charset="0"/>
              <a:buChar char="•"/>
              <a:defRPr/>
            </a:pPr>
            <a:endParaRPr lang="kk-KZ" sz="24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  <a:defRPr/>
            </a:pPr>
            <a:endParaRPr lang="kk-KZ" sz="24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kk-KZ" sz="24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Қай тапсырманы орындаған қызық?</a:t>
            </a:r>
          </a:p>
          <a:p>
            <a:pPr>
              <a:buFont typeface="Arial" pitchFamily="34" charset="0"/>
              <a:buChar char="•"/>
              <a:defRPr/>
            </a:pPr>
            <a:endParaRPr lang="kk-KZ" sz="24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  <a:defRPr/>
            </a:pPr>
            <a:endParaRPr lang="kk-KZ" sz="24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kk-KZ" sz="24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Сабақтың қай тұсы ұнады?</a:t>
            </a:r>
            <a:endParaRPr lang="ru-RU" sz="24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9" name="Picture 10" descr="J0076199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313" y="1916113"/>
            <a:ext cx="116205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0" descr="J0076199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650" y="1341438"/>
            <a:ext cx="116205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1" name="Picture 10" descr="J0076199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6013" y="620713"/>
            <a:ext cx="116205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1362" t="22906" r="22257" b="15045"/>
          <a:stretch>
            <a:fillRect/>
          </a:stretch>
        </p:blipFill>
        <p:spPr bwMode="auto">
          <a:xfrm>
            <a:off x="395536" y="404664"/>
            <a:ext cx="8280920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>Сабағымызды бастамас бұрын мен сіздердің көңіл куйлеріңізді білгім келеді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564904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kk-KZ" dirty="0" smtClean="0"/>
              <a:t>Көңіл куйлеріңіз қалай балалар?</a:t>
            </a:r>
          </a:p>
          <a:p>
            <a:r>
              <a:rPr lang="kk-KZ" dirty="0" smtClean="0"/>
              <a:t>Каникулды калай өткізіп жатырсыздар ?</a:t>
            </a:r>
          </a:p>
          <a:p>
            <a:r>
              <a:rPr lang="kk-KZ" dirty="0" smtClean="0"/>
              <a:t>Көңіл куйлеріңіз кандай уакытта көтеріледі?</a:t>
            </a:r>
          </a:p>
          <a:p>
            <a:r>
              <a:rPr lang="kk-KZ" dirty="0" smtClean="0"/>
              <a:t>Мысалы мен сыйлық алғанда, музыка тыңдағанда, билегенде көңіл куйім көтеріледі. Ал сендерде ше? Жауап кутемін.</a:t>
            </a:r>
          </a:p>
          <a:p>
            <a:r>
              <a:rPr lang="kk-KZ" dirty="0" smtClean="0"/>
              <a:t>Ал көңіл куйіміз керемет болса сабағымызда бастаймыз.</a:t>
            </a:r>
            <a:br>
              <a:rPr lang="kk-KZ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Ал балалар еске тусіріп жіберейік қосудың қандай қасиеттерін білеміз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k-KZ" dirty="0" smtClean="0"/>
              <a:t>Қосудың компоненттері: Қосылғыш, қосылғыш, қосындының мәні.</a:t>
            </a:r>
          </a:p>
          <a:p>
            <a:r>
              <a:rPr lang="kk-KZ" dirty="0" smtClean="0"/>
              <a:t>Қосылғыштардың орнын ауыстырғаннан қосындының мәні өзгермейді.</a:t>
            </a:r>
          </a:p>
          <a:p>
            <a:r>
              <a:rPr lang="kk-KZ" dirty="0" smtClean="0"/>
              <a:t>Мысалы: 2+3</a:t>
            </a:r>
            <a:r>
              <a:rPr lang="ru-RU" dirty="0" smtClean="0"/>
              <a:t>=5   3+2=5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242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>Көбейтудің компоненттері: көбейткіш, көбейткіш, көбейтіндінің мәні.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705275"/>
          </a:xfrm>
        </p:spPr>
        <p:txBody>
          <a:bodyPr/>
          <a:lstStyle/>
          <a:p>
            <a:r>
              <a:rPr lang="kk-KZ" dirty="0" smtClean="0"/>
              <a:t>Көбейту амалында да көбейткіштердің орнын ауыстырғаннан көбейтіндінің мәні өзгермейді</a:t>
            </a:r>
          </a:p>
          <a:p>
            <a:r>
              <a:rPr lang="kk-KZ" dirty="0" smtClean="0"/>
              <a:t>Мысалы : 2*3</a:t>
            </a:r>
            <a:r>
              <a:rPr lang="ru-RU" dirty="0" smtClean="0"/>
              <a:t>=6   3*2=6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omen\Desktop\img1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87821" cy="62646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omen\Desktop\img_user_file_56af789a36bec_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44166"/>
          <a:stretch>
            <a:fillRect/>
          </a:stretch>
        </p:blipFill>
        <p:spPr bwMode="auto">
          <a:xfrm>
            <a:off x="539552" y="404664"/>
            <a:ext cx="8208911" cy="60486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332</Words>
  <Application>Microsoft Office PowerPoint</Application>
  <PresentationFormat>Экран (4:3)</PresentationFormat>
  <Paragraphs>107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Слайд 1</vt:lpstr>
      <vt:lpstr>Слайд 2</vt:lpstr>
      <vt:lpstr>Бүгінгі сабақта</vt:lpstr>
      <vt:lpstr>Слайд 4</vt:lpstr>
      <vt:lpstr>Сабағымызды бастамас бұрын мен сіздердің көңіл куйлеріңізді білгім келеді</vt:lpstr>
      <vt:lpstr>Ал балалар еске тусіріп жіберейік қосудың қандай қасиеттерін білеміз</vt:lpstr>
      <vt:lpstr>Көбейтудің компоненттері: көбейткіш, көбейткіш, көбейтіндінің мәні.</vt:lpstr>
      <vt:lpstr>Слайд 8</vt:lpstr>
      <vt:lpstr>Слайд 9</vt:lpstr>
      <vt:lpstr>Слайд 10</vt:lpstr>
      <vt:lpstr>Іле Алатауы</vt:lpstr>
      <vt:lpstr>Іле өзені</vt:lpstr>
      <vt:lpstr>“Баянауыл” ұлттық табиғи саябағы</vt:lpstr>
      <vt:lpstr>“Алтынемел” ұлттық табиғи саябағы</vt:lpstr>
      <vt:lpstr>Алакөл</vt:lpstr>
      <vt:lpstr>“Қатонқарағай” ұлттық табиғи саябағы</vt:lpstr>
      <vt:lpstr>Бұқтырма өзені</vt:lpstr>
      <vt:lpstr>Бурабай</vt:lpstr>
      <vt:lpstr>Көлсай</vt:lpstr>
      <vt:lpstr>Нейрогимнастика</vt:lpstr>
      <vt:lpstr>№2. Салыстыр</vt:lpstr>
      <vt:lpstr>Сергіту.   Екі қолмен сурет салу</vt:lpstr>
      <vt:lpstr>Слайд 23</vt:lpstr>
      <vt:lpstr>Слайд 24</vt:lpstr>
      <vt:lpstr>Слайд 25</vt:lpstr>
      <vt:lpstr>Слайд 26</vt:lpstr>
      <vt:lpstr>Слайд 27</vt:lpstr>
      <vt:lpstr>Слайд 28</vt:lpstr>
      <vt:lpstr>Ш:45:9=5 Ж: 5 кг тыңайтқыш</vt:lpstr>
      <vt:lpstr>Үйге тапсырма №5</vt:lpstr>
      <vt:lpstr>Слайд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СЫНЫП МАТЕМАТИКА</dc:title>
  <dc:creator>omen</dc:creator>
  <cp:lastModifiedBy>omen</cp:lastModifiedBy>
  <cp:revision>18</cp:revision>
  <dcterms:created xsi:type="dcterms:W3CDTF">2020-03-25T12:31:55Z</dcterms:created>
  <dcterms:modified xsi:type="dcterms:W3CDTF">2020-03-25T15:18:29Z</dcterms:modified>
</cp:coreProperties>
</file>