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77" r:id="rId5"/>
    <p:sldId id="258" r:id="rId6"/>
    <p:sldId id="259" r:id="rId7"/>
    <p:sldId id="260" r:id="rId8"/>
    <p:sldId id="262" r:id="rId9"/>
    <p:sldId id="261" r:id="rId10"/>
    <p:sldId id="278" r:id="rId11"/>
    <p:sldId id="263" r:id="rId12"/>
    <p:sldId id="264" r:id="rId13"/>
    <p:sldId id="270" r:id="rId14"/>
    <p:sldId id="266" r:id="rId15"/>
    <p:sldId id="267" r:id="rId16"/>
    <p:sldId id="268" r:id="rId17"/>
    <p:sldId id="269" r:id="rId18"/>
    <p:sldId id="271" r:id="rId19"/>
    <p:sldId id="265" r:id="rId20"/>
    <p:sldId id="289" r:id="rId21"/>
    <p:sldId id="272" r:id="rId22"/>
    <p:sldId id="285" r:id="rId23"/>
    <p:sldId id="274" r:id="rId24"/>
    <p:sldId id="275" r:id="rId25"/>
    <p:sldId id="286" r:id="rId26"/>
    <p:sldId id="281" r:id="rId27"/>
    <p:sldId id="287" r:id="rId28"/>
    <p:sldId id="279" r:id="rId29"/>
    <p:sldId id="282" r:id="rId30"/>
    <p:sldId id="280" r:id="rId31"/>
    <p:sldId id="27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kz/url?sa=i&amp;rct=j&amp;q=&amp;esrc=s&amp;source=images&amp;cd=&amp;cad=rja&amp;uact=8&amp;ved=0ahUKEwi6lI7Nuq3JAhUiz3IKHeiECrwQjRwIBw&amp;url=http://ramki-kartinki.ru/photo/23&amp;psig=AFQjCNFbieTBPXEWV0euZ25vHP4gLtTAjA&amp;ust=14486040968914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3528" y="1268760"/>
            <a:ext cx="8532440" cy="230832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kk-KZ" sz="4800" b="1" dirty="0" smtClean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kk-KZ" sz="4800" b="1" dirty="0">
              <a:ln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kk-KZ" sz="4800" b="1" dirty="0">
                <a:ln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2 - СЫНЫП</a:t>
            </a:r>
            <a:endParaRPr lang="ru-RU" sz="4800" b="1" dirty="0">
              <a:ln/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62" t="38816" r="52685" b="16636"/>
          <a:stretch>
            <a:fillRect/>
          </a:stretch>
        </p:blipFill>
        <p:spPr bwMode="auto">
          <a:xfrm>
            <a:off x="626990" y="332656"/>
            <a:ext cx="7833442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/>
          <a:lstStyle/>
          <a:p>
            <a:r>
              <a:rPr lang="kk-KZ" dirty="0" smtClean="0"/>
              <a:t>Іле Алатауы</a:t>
            </a:r>
            <a:endParaRPr lang="ru-RU" dirty="0"/>
          </a:p>
        </p:txBody>
      </p:sp>
      <p:pic>
        <p:nvPicPr>
          <p:cNvPr id="3074" name="Picture 2" descr="C:\Users\omen\Desktop\4817f124e66e44bc4a87a00c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5659967" cy="37772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75656" y="476672"/>
            <a:ext cx="456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4+4+4+4+4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609329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20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omen\Desktop\iliriver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048247" cy="3963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229600" cy="1143000"/>
          </a:xfrm>
        </p:spPr>
        <p:txBody>
          <a:bodyPr/>
          <a:lstStyle/>
          <a:p>
            <a:r>
              <a:rPr lang="kk-KZ" dirty="0" smtClean="0"/>
              <a:t>Іле өзені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43808" y="836712"/>
            <a:ext cx="3063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11+3+7+9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63093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30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“Баянауыл” ұлттық табиғи саябағы</a:t>
            </a:r>
            <a:endParaRPr lang="ru-RU" dirty="0"/>
          </a:p>
        </p:txBody>
      </p:sp>
      <p:pic>
        <p:nvPicPr>
          <p:cNvPr id="10242" name="Picture 2" descr="C:\Users\omen\Desktop\47ccf1bde0b48b3fa279e3e2aa177d1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410696" cy="36071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548680"/>
            <a:ext cx="4128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10+10+10+10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68" y="48691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40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“Алтынемел” ұлттық табиғи саябағы</a:t>
            </a:r>
            <a:endParaRPr lang="ru-RU" dirty="0"/>
          </a:p>
        </p:txBody>
      </p:sp>
      <p:pic>
        <p:nvPicPr>
          <p:cNvPr id="6146" name="Picture 2" descr="C:\Users\omen\Desktop\kii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592796"/>
            <a:ext cx="5314537" cy="398590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39752" y="476672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25+20+5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16416" y="566124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50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/>
          <a:lstStyle/>
          <a:p>
            <a:r>
              <a:rPr lang="kk-KZ" dirty="0" smtClean="0"/>
              <a:t>Алакөл</a:t>
            </a:r>
            <a:endParaRPr lang="ru-RU" dirty="0"/>
          </a:p>
        </p:txBody>
      </p:sp>
      <p:pic>
        <p:nvPicPr>
          <p:cNvPr id="7170" name="Picture 2" descr="C:\Users\omen\Desktop\438198_main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5973054" cy="39981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620688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20+5+15+20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60232" y="616530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60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22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“Қатонқарағай” ұлттық табиғи саябағы</a:t>
            </a:r>
            <a:endParaRPr lang="ru-RU" dirty="0"/>
          </a:p>
        </p:txBody>
      </p:sp>
      <p:pic>
        <p:nvPicPr>
          <p:cNvPr id="8194" name="Picture 2" descr="C:\Users\omen\Desktop\Алта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700808"/>
            <a:ext cx="4809529" cy="3193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7704" y="764704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5400" dirty="0" smtClean="0"/>
              <a:t>21+24+9+16</a:t>
            </a:r>
            <a:endParaRPr lang="ru-RU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7812360" y="60212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70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45224"/>
            <a:ext cx="8229600" cy="1143000"/>
          </a:xfrm>
        </p:spPr>
        <p:txBody>
          <a:bodyPr/>
          <a:lstStyle/>
          <a:p>
            <a:r>
              <a:rPr lang="kk-KZ" dirty="0" smtClean="0"/>
              <a:t>Бұқтырма өзені</a:t>
            </a:r>
            <a:endParaRPr lang="ru-RU" dirty="0"/>
          </a:p>
        </p:txBody>
      </p:sp>
      <p:pic>
        <p:nvPicPr>
          <p:cNvPr id="9218" name="Picture 2" descr="C:\Users\omen\Desktop\BUXTARMA SU 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72816"/>
            <a:ext cx="5495083" cy="38854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404664"/>
            <a:ext cx="4128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18+23+22+17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264" y="61653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80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/>
          <a:lstStyle/>
          <a:p>
            <a:r>
              <a:rPr lang="kk-KZ" dirty="0" smtClean="0"/>
              <a:t>Бурабай</a:t>
            </a:r>
            <a:endParaRPr lang="ru-RU" dirty="0"/>
          </a:p>
        </p:txBody>
      </p:sp>
      <p:pic>
        <p:nvPicPr>
          <p:cNvPr id="11269" name="Picture 5" descr="C:\Users\omen\Desktop\na-mashine-v-borovo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600813" cy="37338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699792" y="548680"/>
            <a:ext cx="3781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>
                <a:latin typeface="Times New Roman" pitchFamily="18" charset="0"/>
                <a:cs typeface="Times New Roman" pitchFamily="18" charset="0"/>
              </a:rPr>
              <a:t>52+17+18+3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0272" y="60212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90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143000"/>
          </a:xfrm>
        </p:spPr>
        <p:txBody>
          <a:bodyPr/>
          <a:lstStyle/>
          <a:p>
            <a:r>
              <a:rPr lang="kk-KZ" dirty="0" smtClean="0"/>
              <a:t>Көлсай</a:t>
            </a:r>
            <a:endParaRPr lang="ru-RU" dirty="0"/>
          </a:p>
        </p:txBody>
      </p:sp>
      <p:pic>
        <p:nvPicPr>
          <p:cNvPr id="5122" name="Picture 2" descr="C:\Users\omen\Desktop\373643_1504284082_940_498_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7155180" cy="37947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95736" y="836712"/>
            <a:ext cx="40270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5400" dirty="0" smtClean="0"/>
              <a:t>31+19+14+36</a:t>
            </a:r>
            <a:endParaRPr lang="ru-RU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444208" y="630932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100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488832" cy="3528392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rgbClr val="0070C0"/>
                </a:solidFill>
              </a:rPr>
              <a:t>Сабақтың тақырыбы: Есептеудің тиімді тәсілдері</a:t>
            </a:r>
          </a:p>
          <a:p>
            <a:r>
              <a:rPr lang="kk-KZ" dirty="0" smtClean="0">
                <a:solidFill>
                  <a:srgbClr val="0070C0"/>
                </a:solidFill>
              </a:rPr>
              <a:t>Оқу мақсаты: қосудың  ауыстырымдылық, терімділік қасиеттерін тиімді есептеулер жүргізу үшін қолдану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531" y="548680"/>
            <a:ext cx="8668469" cy="920900"/>
          </a:xfrm>
        </p:spPr>
        <p:txBody>
          <a:bodyPr>
            <a:normAutofit fontScale="90000"/>
          </a:bodyPr>
          <a:lstStyle/>
          <a:p>
            <a:r>
              <a:rPr lang="kk-KZ" sz="6000" b="1" dirty="0" smtClean="0">
                <a:latin typeface="Times New Roman" pitchFamily="18" charset="0"/>
                <a:cs typeface="Times New Roman" pitchFamily="18" charset="0"/>
              </a:rPr>
              <a:t>Нейрогимнастика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313" y="1978025"/>
            <a:ext cx="7886700" cy="4351338"/>
          </a:xfrm>
        </p:spPr>
        <p:txBody>
          <a:bodyPr>
            <a:normAutofit/>
          </a:bodyPr>
          <a:lstStyle/>
          <a:p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Жұдырық, алақан,</a:t>
            </a:r>
          </a:p>
          <a:p>
            <a:pPr>
              <a:buNone/>
            </a:pPr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   қабырға</a:t>
            </a:r>
          </a:p>
          <a:p>
            <a:pPr>
              <a:buNone/>
            </a:pPr>
            <a:endParaRPr lang="kk-KZ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alser\Desktop\Kompleks_uprazhneniy_neyrogimnastiki_dlya_detey_i_rekomendacii_roditelyam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1365">
            <a:off x="4925322" y="2134635"/>
            <a:ext cx="3419748" cy="30419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84664931"/>
      </p:ext>
    </p:extLst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229600" cy="1143000"/>
          </a:xfrm>
        </p:spPr>
        <p:txBody>
          <a:bodyPr/>
          <a:lstStyle/>
          <a:p>
            <a:r>
              <a:rPr lang="kk-KZ" dirty="0" smtClean="0"/>
              <a:t>№2. Салыстыр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284984"/>
            <a:ext cx="8229600" cy="1396752"/>
          </a:xfrm>
        </p:spPr>
        <p:txBody>
          <a:bodyPr/>
          <a:lstStyle/>
          <a:p>
            <a:r>
              <a:rPr lang="kk-KZ" dirty="0" smtClean="0"/>
              <a:t>6х4*7х4     24:4*(24-4):5        32:4+5*2х4+16</a:t>
            </a:r>
          </a:p>
          <a:p>
            <a:r>
              <a:rPr lang="kk-KZ" dirty="0" smtClean="0"/>
              <a:t>4х9*9х4      16:4х2*18:2          45-12:4*12:3+9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404664"/>
            <a:ext cx="6525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4800" dirty="0" smtClean="0">
                <a:solidFill>
                  <a:srgbClr val="0070C0"/>
                </a:solidFill>
              </a:rPr>
              <a:t>“Білгің келсе тауып көр”</a:t>
            </a:r>
            <a:endParaRPr lang="ru-RU" sz="4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143" y="1"/>
            <a:ext cx="7886700" cy="1325563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Сергіту.   Екі қолмен сурет салу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lser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62" y="1040525"/>
            <a:ext cx="7827579" cy="536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84317632"/>
      </p:ext>
    </p:extLst>
  </p:cSld>
  <p:clrMapOvr>
    <a:masterClrMapping/>
  </p:clrMapOvr>
  <p:transition advTm="1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6"/>
          <p:cNvSpPr>
            <a:spLocks noChangeArrowheads="1"/>
          </p:cNvSpPr>
          <p:nvPr/>
        </p:nvSpPr>
        <p:spPr bwMode="auto">
          <a:xfrm>
            <a:off x="3275013" y="2566988"/>
            <a:ext cx="2592387" cy="24479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6" tIns="45718" rIns="91436" bIns="45718" anchor="ctr"/>
          <a:lstStyle/>
          <a:p>
            <a:endParaRPr lang="ru-RU"/>
          </a:p>
        </p:txBody>
      </p:sp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3635375" y="3214688"/>
            <a:ext cx="2016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6000">
                <a:solidFill>
                  <a:srgbClr val="FF3300"/>
                </a:solidFill>
              </a:rPr>
              <a:t>Есеп</a:t>
            </a:r>
            <a:endParaRPr lang="ru-RU" sz="6000">
              <a:solidFill>
                <a:srgbClr val="FF3300"/>
              </a:solidFill>
            </a:endParaRP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5507038" y="838200"/>
            <a:ext cx="3455987" cy="1655763"/>
          </a:xfrm>
          <a:prstGeom prst="cloudCallout">
            <a:avLst>
              <a:gd name="adj1" fmla="val -44028"/>
              <a:gd name="adj2" fmla="val 5968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pPr algn="ctr"/>
            <a:endParaRPr lang="ru-RU"/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 rot="10800000">
            <a:off x="5507038" y="5086350"/>
            <a:ext cx="3455987" cy="1655763"/>
          </a:xfrm>
          <a:prstGeom prst="cloudCallout">
            <a:avLst>
              <a:gd name="adj1" fmla="val 56153"/>
              <a:gd name="adj2" fmla="val 596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91436" tIns="45718" rIns="91436" bIns="45718"/>
          <a:lstStyle/>
          <a:p>
            <a:pPr algn="ctr"/>
            <a:endParaRPr lang="ru-RU"/>
          </a:p>
        </p:txBody>
      </p:sp>
      <p:sp>
        <p:nvSpPr>
          <p:cNvPr id="24592" name="AutoShape 16"/>
          <p:cNvSpPr>
            <a:spLocks noChangeArrowheads="1"/>
          </p:cNvSpPr>
          <p:nvPr/>
        </p:nvSpPr>
        <p:spPr bwMode="auto">
          <a:xfrm rot="-10548755">
            <a:off x="249238" y="5086350"/>
            <a:ext cx="3455987" cy="1655763"/>
          </a:xfrm>
          <a:prstGeom prst="cloudCallout">
            <a:avLst>
              <a:gd name="adj1" fmla="val -44028"/>
              <a:gd name="adj2" fmla="val 5968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lIns="91436" tIns="45718" rIns="91436" bIns="45718"/>
          <a:lstStyle/>
          <a:p>
            <a:pPr algn="ctr"/>
            <a:endParaRPr lang="ru-RU"/>
          </a:p>
        </p:txBody>
      </p:sp>
      <p:sp>
        <p:nvSpPr>
          <p:cNvPr id="24593" name="AutoShape 17"/>
          <p:cNvSpPr>
            <a:spLocks noChangeArrowheads="1"/>
          </p:cNvSpPr>
          <p:nvPr/>
        </p:nvSpPr>
        <p:spPr bwMode="auto">
          <a:xfrm>
            <a:off x="250825" y="982663"/>
            <a:ext cx="3455988" cy="1655762"/>
          </a:xfrm>
          <a:prstGeom prst="cloudCallout">
            <a:avLst>
              <a:gd name="adj1" fmla="val 43431"/>
              <a:gd name="adj2" fmla="val 6486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pPr algn="ctr"/>
            <a:endParaRPr lang="ru-RU"/>
          </a:p>
        </p:txBody>
      </p:sp>
      <p:sp>
        <p:nvSpPr>
          <p:cNvPr id="15368" name="Line 19"/>
          <p:cNvSpPr>
            <a:spLocks noChangeShapeType="1"/>
          </p:cNvSpPr>
          <p:nvPr/>
        </p:nvSpPr>
        <p:spPr bwMode="auto">
          <a:xfrm flipH="1">
            <a:off x="1906588" y="3790950"/>
            <a:ext cx="1152525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ru-RU"/>
          </a:p>
        </p:txBody>
      </p:sp>
      <p:sp>
        <p:nvSpPr>
          <p:cNvPr id="15369" name="Line 20"/>
          <p:cNvSpPr>
            <a:spLocks noChangeShapeType="1"/>
          </p:cNvSpPr>
          <p:nvPr/>
        </p:nvSpPr>
        <p:spPr bwMode="auto">
          <a:xfrm flipV="1">
            <a:off x="4498975" y="1414463"/>
            <a:ext cx="0" cy="100806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ru-RU"/>
          </a:p>
        </p:txBody>
      </p:sp>
      <p:sp>
        <p:nvSpPr>
          <p:cNvPr id="15370" name="Line 21"/>
          <p:cNvSpPr>
            <a:spLocks noChangeShapeType="1"/>
          </p:cNvSpPr>
          <p:nvPr/>
        </p:nvSpPr>
        <p:spPr bwMode="auto">
          <a:xfrm>
            <a:off x="6011863" y="3790950"/>
            <a:ext cx="1008062" cy="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ru-RU"/>
          </a:p>
        </p:txBody>
      </p:sp>
      <p:sp>
        <p:nvSpPr>
          <p:cNvPr id="15371" name="Line 22"/>
          <p:cNvSpPr>
            <a:spLocks noChangeShapeType="1"/>
          </p:cNvSpPr>
          <p:nvPr/>
        </p:nvSpPr>
        <p:spPr bwMode="auto">
          <a:xfrm>
            <a:off x="4498975" y="5157788"/>
            <a:ext cx="0" cy="936625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ru-RU"/>
          </a:p>
        </p:txBody>
      </p:sp>
      <p:sp>
        <p:nvSpPr>
          <p:cNvPr id="15372" name="Line 23"/>
          <p:cNvSpPr>
            <a:spLocks noChangeShapeType="1"/>
          </p:cNvSpPr>
          <p:nvPr/>
        </p:nvSpPr>
        <p:spPr bwMode="auto">
          <a:xfrm flipH="1">
            <a:off x="2627313" y="4654550"/>
            <a:ext cx="792162" cy="720725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ru-RU"/>
          </a:p>
        </p:txBody>
      </p:sp>
      <p:sp>
        <p:nvSpPr>
          <p:cNvPr id="15373" name="Line 24"/>
          <p:cNvSpPr>
            <a:spLocks noChangeShapeType="1"/>
          </p:cNvSpPr>
          <p:nvPr/>
        </p:nvSpPr>
        <p:spPr bwMode="auto">
          <a:xfrm flipV="1">
            <a:off x="5651500" y="2278063"/>
            <a:ext cx="720725" cy="6477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ru-RU"/>
          </a:p>
        </p:txBody>
      </p:sp>
      <p:sp>
        <p:nvSpPr>
          <p:cNvPr id="15374" name="Line 25"/>
          <p:cNvSpPr>
            <a:spLocks noChangeShapeType="1"/>
          </p:cNvSpPr>
          <p:nvPr/>
        </p:nvSpPr>
        <p:spPr bwMode="auto">
          <a:xfrm>
            <a:off x="5507038" y="4799013"/>
            <a:ext cx="720725" cy="576262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ru-RU"/>
          </a:p>
        </p:txBody>
      </p:sp>
      <p:sp>
        <p:nvSpPr>
          <p:cNvPr id="15375" name="Line 26"/>
          <p:cNvSpPr>
            <a:spLocks noChangeShapeType="1"/>
          </p:cNvSpPr>
          <p:nvPr/>
        </p:nvSpPr>
        <p:spPr bwMode="auto">
          <a:xfrm flipH="1" flipV="1">
            <a:off x="2555875" y="2422525"/>
            <a:ext cx="863600" cy="50323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ru-RU"/>
          </a:p>
        </p:txBody>
      </p:sp>
      <p:sp>
        <p:nvSpPr>
          <p:cNvPr id="15376" name="Line 27"/>
          <p:cNvSpPr>
            <a:spLocks noChangeShapeType="1"/>
          </p:cNvSpPr>
          <p:nvPr/>
        </p:nvSpPr>
        <p:spPr bwMode="auto">
          <a:xfrm>
            <a:off x="6011863" y="3790950"/>
            <a:ext cx="1008062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ru-RU"/>
          </a:p>
        </p:txBody>
      </p:sp>
      <p:sp>
        <p:nvSpPr>
          <p:cNvPr id="15377" name="Line 28"/>
          <p:cNvSpPr>
            <a:spLocks noChangeShapeType="1"/>
          </p:cNvSpPr>
          <p:nvPr/>
        </p:nvSpPr>
        <p:spPr bwMode="auto">
          <a:xfrm>
            <a:off x="4498975" y="5157788"/>
            <a:ext cx="0" cy="936625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ru-RU"/>
          </a:p>
        </p:txBody>
      </p:sp>
      <p:sp>
        <p:nvSpPr>
          <p:cNvPr id="15378" name="Line 29"/>
          <p:cNvSpPr>
            <a:spLocks noChangeShapeType="1"/>
          </p:cNvSpPr>
          <p:nvPr/>
        </p:nvSpPr>
        <p:spPr bwMode="auto">
          <a:xfrm>
            <a:off x="5507038" y="4799013"/>
            <a:ext cx="720725" cy="576262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</p:spPr>
        <p:txBody>
          <a:bodyPr lIns="91436" tIns="45718" rIns="91436" bIns="45718"/>
          <a:lstStyle/>
          <a:p>
            <a:endParaRPr lang="ru-RU"/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827088" y="1341438"/>
            <a:ext cx="23034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4800" dirty="0">
                <a:solidFill>
                  <a:srgbClr val="FF3300"/>
                </a:solidFill>
              </a:rPr>
              <a:t>Шарты</a:t>
            </a:r>
            <a:endParaRPr lang="ru-RU" sz="4800" dirty="0">
              <a:solidFill>
                <a:srgbClr val="FF3300"/>
              </a:solidFill>
            </a:endParaRPr>
          </a:p>
        </p:txBody>
      </p:sp>
      <p:sp>
        <p:nvSpPr>
          <p:cNvPr id="24607" name="Text Box 31"/>
          <p:cNvSpPr txBox="1">
            <a:spLocks noChangeArrowheads="1"/>
          </p:cNvSpPr>
          <p:nvPr/>
        </p:nvSpPr>
        <p:spPr bwMode="auto">
          <a:xfrm>
            <a:off x="6083300" y="1198563"/>
            <a:ext cx="23764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4800">
                <a:solidFill>
                  <a:srgbClr val="FF3300"/>
                </a:solidFill>
              </a:rPr>
              <a:t>Сұрағы</a:t>
            </a:r>
            <a:endParaRPr lang="ru-RU" sz="4800">
              <a:solidFill>
                <a:srgbClr val="FF3300"/>
              </a:solidFill>
            </a:endParaRPr>
          </a:p>
        </p:txBody>
      </p:sp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898525" y="5518150"/>
            <a:ext cx="2376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4800">
                <a:solidFill>
                  <a:srgbClr val="FF3300"/>
                </a:solidFill>
              </a:rPr>
              <a:t>Шешуі</a:t>
            </a:r>
            <a:endParaRPr lang="ru-RU" sz="4800">
              <a:solidFill>
                <a:srgbClr val="FF3300"/>
              </a:solidFill>
            </a:endParaRPr>
          </a:p>
        </p:txBody>
      </p:sp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6011863" y="5518150"/>
            <a:ext cx="25193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kk-KZ" sz="4800">
                <a:solidFill>
                  <a:srgbClr val="FF3300"/>
                </a:solidFill>
              </a:rPr>
              <a:t>Жауабы</a:t>
            </a:r>
            <a:endParaRPr lang="ru-RU" sz="48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 animBg="1"/>
      <p:bldP spid="24591" grpId="0" animBg="1"/>
      <p:bldP spid="24592" grpId="0" animBg="1"/>
      <p:bldP spid="24593" grpId="0" animBg="1"/>
      <p:bldP spid="24606" grpId="0"/>
      <p:bldP spid="24607" grpId="0"/>
      <p:bldP spid="24608" grpId="0"/>
      <p:bldP spid="246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000" t="29270" r="23658" b="51505"/>
          <a:stretch>
            <a:fillRect/>
          </a:stretch>
        </p:blipFill>
        <p:spPr bwMode="auto">
          <a:xfrm>
            <a:off x="467544" y="548680"/>
            <a:ext cx="781512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000" t="29270" r="23658" b="51505"/>
          <a:stretch>
            <a:fillRect/>
          </a:stretch>
        </p:blipFill>
        <p:spPr bwMode="auto">
          <a:xfrm>
            <a:off x="467544" y="548680"/>
            <a:ext cx="781512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91880" y="5373216"/>
            <a:ext cx="22322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9х3</a:t>
            </a:r>
            <a:r>
              <a:rPr lang="ru-RU" sz="4000" dirty="0" smtClean="0"/>
              <a:t>=27</a:t>
            </a:r>
            <a:endParaRPr lang="ru-RU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728" t="48495" r="22257" b="35728"/>
          <a:stretch>
            <a:fillRect/>
          </a:stretch>
        </p:blipFill>
        <p:spPr bwMode="auto">
          <a:xfrm>
            <a:off x="611560" y="1628800"/>
            <a:ext cx="8014780" cy="242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728" t="48495" r="22257" b="35728"/>
          <a:stretch>
            <a:fillRect/>
          </a:stretch>
        </p:blipFill>
        <p:spPr bwMode="auto">
          <a:xfrm>
            <a:off x="611560" y="1628800"/>
            <a:ext cx="8014780" cy="242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483768" y="5157192"/>
            <a:ext cx="2762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9+6+8+7=30</a:t>
            </a:r>
            <a:endParaRPr lang="ru-RU" sz="40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790" t="70799" r="22738" b="24306"/>
          <a:stretch>
            <a:fillRect/>
          </a:stretch>
        </p:blipFill>
        <p:spPr bwMode="auto">
          <a:xfrm>
            <a:off x="251520" y="2060848"/>
            <a:ext cx="79928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1790" t="64272" r="23454" b="29248"/>
          <a:stretch>
            <a:fillRect/>
          </a:stretch>
        </p:blipFill>
        <p:spPr bwMode="auto">
          <a:xfrm>
            <a:off x="395536" y="188640"/>
            <a:ext cx="7768480" cy="114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1790" t="75695" r="22257" b="19818"/>
          <a:stretch>
            <a:fillRect/>
          </a:stretch>
        </p:blipFill>
        <p:spPr bwMode="auto">
          <a:xfrm>
            <a:off x="179512" y="3501008"/>
            <a:ext cx="814410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0" y="1268760"/>
            <a:ext cx="2736304" cy="107099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Ш:45</a:t>
            </a:r>
            <a:r>
              <a:rPr lang="kk-KZ" sz="2200" dirty="0" smtClean="0">
                <a:solidFill>
                  <a:srgbClr val="FF0000"/>
                </a:solidFill>
              </a:rPr>
              <a:t>:9</a:t>
            </a:r>
            <a:r>
              <a:rPr lang="ru-RU" sz="2200" dirty="0" smtClean="0">
                <a:solidFill>
                  <a:srgbClr val="FF0000"/>
                </a:solidFill>
              </a:rPr>
              <a:t>=5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Ж: 5 кг </a:t>
            </a:r>
            <a:r>
              <a:rPr lang="ru-RU" sz="2200" dirty="0" err="1" smtClean="0">
                <a:solidFill>
                  <a:srgbClr val="FF0000"/>
                </a:solidFill>
              </a:rPr>
              <a:t>тыңайтқыш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1790" t="70799" r="22738" b="24306"/>
          <a:stretch>
            <a:fillRect/>
          </a:stretch>
        </p:blipFill>
        <p:spPr bwMode="auto">
          <a:xfrm>
            <a:off x="539552" y="2276872"/>
            <a:ext cx="799288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92080" y="3356992"/>
            <a:ext cx="17331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FFC000"/>
                </a:solidFill>
              </a:rPr>
              <a:t>Ш:9х4+3х8=60</a:t>
            </a:r>
          </a:p>
          <a:p>
            <a:r>
              <a:rPr lang="kk-KZ" sz="2000" dirty="0" smtClean="0">
                <a:solidFill>
                  <a:srgbClr val="FFC000"/>
                </a:solidFill>
              </a:rPr>
              <a:t>Ж: 60 көшет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5229200"/>
            <a:ext cx="1492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</a:rPr>
              <a:t>Ш:8х3+8=32</a:t>
            </a:r>
          </a:p>
          <a:p>
            <a:r>
              <a:rPr lang="kk-KZ" sz="2000" dirty="0" smtClean="0">
                <a:solidFill>
                  <a:srgbClr val="00B050"/>
                </a:solidFill>
              </a:rPr>
              <a:t>Ж: 32 адам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1790" t="64272" r="23454" b="29248"/>
          <a:stretch>
            <a:fillRect/>
          </a:stretch>
        </p:blipFill>
        <p:spPr bwMode="auto">
          <a:xfrm>
            <a:off x="395536" y="188640"/>
            <a:ext cx="7768480" cy="114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51790" t="75695" r="22257" b="19818"/>
          <a:stretch>
            <a:fillRect/>
          </a:stretch>
        </p:blipFill>
        <p:spPr bwMode="auto">
          <a:xfrm>
            <a:off x="611560" y="4149080"/>
            <a:ext cx="8144105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19672" y="1340768"/>
            <a:ext cx="1931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</a:rPr>
              <a:t>Тыңайтқыш-45 кг</a:t>
            </a:r>
          </a:p>
          <a:p>
            <a:r>
              <a:rPr lang="kk-KZ" dirty="0" smtClean="0">
                <a:solidFill>
                  <a:srgbClr val="FF0000"/>
                </a:solidFill>
              </a:rPr>
              <a:t>Қапшық-9</a:t>
            </a:r>
          </a:p>
          <a:p>
            <a:r>
              <a:rPr lang="kk-KZ" dirty="0" smtClean="0">
                <a:solidFill>
                  <a:srgbClr val="FF0000"/>
                </a:solidFill>
              </a:rPr>
              <a:t>Әр қапшыққа-? кг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35696" y="335699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FFC000"/>
                </a:solidFill>
              </a:rPr>
              <a:t>9қайың-4 қатар</a:t>
            </a:r>
          </a:p>
          <a:p>
            <a:r>
              <a:rPr lang="kk-KZ" dirty="0" smtClean="0">
                <a:solidFill>
                  <a:srgbClr val="FFC000"/>
                </a:solidFill>
              </a:rPr>
              <a:t>8 уйеңкі -3 қатар          ?</a:t>
            </a:r>
            <a:endParaRPr lang="ru-RU" dirty="0">
              <a:solidFill>
                <a:srgbClr val="FFC000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707904" y="3501008"/>
            <a:ext cx="216024" cy="216024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3635896" y="3717032"/>
            <a:ext cx="288032" cy="144016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331640" y="522920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rgbClr val="00B050"/>
                </a:solidFill>
              </a:rPr>
              <a:t>Ересек адам-8                 </a:t>
            </a:r>
          </a:p>
          <a:p>
            <a:r>
              <a:rPr lang="kk-KZ" dirty="0" smtClean="0">
                <a:solidFill>
                  <a:srgbClr val="00B050"/>
                </a:solidFill>
              </a:rPr>
              <a:t>Балалар-?  3 есе артық                ?</a:t>
            </a:r>
            <a:endParaRPr lang="ru-RU" dirty="0">
              <a:solidFill>
                <a:srgbClr val="00B05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923928" y="3717032"/>
            <a:ext cx="0" cy="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779912" y="5373216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3779912" y="5517232"/>
            <a:ext cx="50405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Бүгінгі сабақта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lnSpcReduction="10000"/>
          </a:bodyPr>
          <a:lstStyle/>
          <a:p>
            <a:r>
              <a:rPr lang="kk-KZ" dirty="0" smtClean="0"/>
              <a:t>Жылдам есептеу үшін қосу мен көбейтудің қасиеттерін қолданатын боламыз</a:t>
            </a:r>
          </a:p>
          <a:p>
            <a:r>
              <a:rPr lang="kk-KZ" dirty="0" smtClean="0"/>
              <a:t>Қазақстанның көрікті жерлерімен танысамыз</a:t>
            </a:r>
          </a:p>
          <a:p>
            <a:r>
              <a:rPr lang="kk-KZ" dirty="0" smtClean="0"/>
              <a:t>Тиімді есептей отырып сандарды салыстырамыз</a:t>
            </a:r>
          </a:p>
          <a:p>
            <a:r>
              <a:rPr lang="kk-KZ" dirty="0" smtClean="0"/>
              <a:t>Мазмұнды есептер шығаруға жаттығамыз</a:t>
            </a:r>
          </a:p>
          <a:p>
            <a:r>
              <a:rPr lang="kk-KZ" dirty="0" smtClean="0"/>
              <a:t>Баған түрінде екі таңбалы сандарды қосу мен азайтуды еске тусіреміз /оқулық6-7 бет/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omen\Desktop\K0277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76872"/>
            <a:ext cx="7704856" cy="42470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Үйге тапсырма №5</a:t>
            </a: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0108" t="79568" r="22683" b="15496"/>
          <a:stretch>
            <a:fillRect/>
          </a:stretch>
        </p:blipFill>
        <p:spPr bwMode="auto">
          <a:xfrm>
            <a:off x="539552" y="1052736"/>
            <a:ext cx="792088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59632" y="4941168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6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321297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5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5652120" y="321297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4</a:t>
            </a:r>
            <a:endParaRPr lang="ru-RU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285293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1</a:t>
            </a:r>
            <a:endParaRPr lang="ru-RU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285293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0</a:t>
            </a:r>
            <a:endParaRPr lang="ru-RU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2780928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0</a:t>
            </a:r>
            <a:endParaRPr lang="ru-RU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3284984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7</a:t>
            </a:r>
            <a:endParaRPr lang="ru-RU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4941168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2</a:t>
            </a:r>
            <a:endParaRPr lang="ru-RU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779912" y="2924944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9</a:t>
            </a:r>
            <a:endParaRPr lang="ru-RU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3203848" y="2924944"/>
            <a:ext cx="444352" cy="71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5</a:t>
            </a:r>
            <a:endParaRPr lang="ru-RU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63688" y="321297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9</a:t>
            </a:r>
            <a:endParaRPr lang="ru-R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1259632" y="321297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2</a:t>
            </a:r>
            <a:endParaRPr lang="ru-RU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1763688" y="285293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5</a:t>
            </a:r>
            <a:endParaRPr lang="ru-RU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1259632" y="537321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2</a:t>
            </a:r>
            <a:endParaRPr lang="ru-RU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3203848" y="3284984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2</a:t>
            </a:r>
            <a:endParaRPr lang="ru-RU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1763688" y="537321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9</a:t>
            </a:r>
            <a:endParaRPr lang="ru-RU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1259632" y="2852936"/>
            <a:ext cx="444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dirty="0" smtClean="0"/>
              <a:t>4</a:t>
            </a:r>
            <a:endParaRPr lang="ru-RU" sz="4000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115616" y="3789040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059832" y="3789040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508104" y="3789040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187624" y="5877272"/>
            <a:ext cx="12241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87824" y="32129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+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971600" y="32129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+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043608" y="530120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4932040" y="3212976"/>
            <a:ext cx="255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-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 descr="https://encrypted-tbn2.gstatic.com/images?q=tbn:ANd9GcR_XdZvu5wyZyBJCjX-h9EdkcshB8FVyZMCdDu8k5W3LJs0ks2Y-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51720" y="980728"/>
            <a:ext cx="5004896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1043608" y="2708920"/>
            <a:ext cx="704071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kk-KZ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Бүгінгі сабақ ұнады ма?</a:t>
            </a:r>
          </a:p>
          <a:p>
            <a:pPr>
              <a:buFont typeface="Arial" pitchFamily="34" charset="0"/>
              <a:buChar char="•"/>
              <a:defRPr/>
            </a:pPr>
            <a:endParaRPr lang="kk-KZ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kk-KZ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kk-KZ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Қай тапсырманы орындаған қызық?</a:t>
            </a:r>
          </a:p>
          <a:p>
            <a:pPr>
              <a:buFont typeface="Arial" pitchFamily="34" charset="0"/>
              <a:buChar char="•"/>
              <a:defRPr/>
            </a:pPr>
            <a:endParaRPr lang="kk-KZ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kk-KZ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kk-KZ" sz="24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Сабақтың қай тұсы ұнады?</a:t>
            </a:r>
            <a:endParaRPr lang="ru-RU" sz="2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9" name="Picture 10" descr="J007619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916113"/>
            <a:ext cx="1162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0" descr="J007619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341438"/>
            <a:ext cx="1162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0" descr="J007619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620713"/>
            <a:ext cx="1162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62" t="22906" r="22257" b="15045"/>
          <a:stretch>
            <a:fillRect/>
          </a:stretch>
        </p:blipFill>
        <p:spPr bwMode="auto">
          <a:xfrm>
            <a:off x="395536" y="404664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Сабағымызды бастамас бұрын мен сіздердің көңіл куйлеріңізді білгім келеді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56490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kk-KZ" dirty="0" smtClean="0"/>
              <a:t>Көңіл куйлеріңіз қалай балалар?</a:t>
            </a:r>
          </a:p>
          <a:p>
            <a:r>
              <a:rPr lang="kk-KZ" dirty="0" smtClean="0"/>
              <a:t>Каникулды калай өткізіп жатырсыздар ?</a:t>
            </a:r>
          </a:p>
          <a:p>
            <a:r>
              <a:rPr lang="kk-KZ" dirty="0" smtClean="0"/>
              <a:t>Көңіл куйлеріңіз кандай уакытта көтеріледі?</a:t>
            </a:r>
          </a:p>
          <a:p>
            <a:r>
              <a:rPr lang="kk-KZ" dirty="0" smtClean="0"/>
              <a:t>Мысалы мен сыйлық алғанда, музыка тыңдағанда, билегенде көңіл куйім көтеріледі. Ал сендерде ше? Жауап кутемін.</a:t>
            </a:r>
          </a:p>
          <a:p>
            <a:r>
              <a:rPr lang="kk-KZ" dirty="0" smtClean="0"/>
              <a:t>Ал көңіл куйіміз керемет болса сабағымызда бастаймыз.</a:t>
            </a:r>
            <a:br>
              <a:rPr lang="kk-KZ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Ал балалар еске тусіріп жіберейік қосудың қандай қасиеттерін білеміз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Қосудың компоненттері: Қосылғыш, қосылғыш, қосындының мәні.</a:t>
            </a:r>
          </a:p>
          <a:p>
            <a:r>
              <a:rPr lang="kk-KZ" dirty="0" smtClean="0"/>
              <a:t>Қосылғыштардың орнын ауыстырғаннан қосындының мәні өзгермейді.</a:t>
            </a:r>
          </a:p>
          <a:p>
            <a:r>
              <a:rPr lang="kk-KZ" dirty="0" smtClean="0"/>
              <a:t>Мысалы: 2+3</a:t>
            </a:r>
            <a:r>
              <a:rPr lang="ru-RU" dirty="0" smtClean="0"/>
              <a:t>=5   3+2=5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Көбейтудің компоненттері: көбейткіш, көбейткіш, көбейтіндінің мәні.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kk-KZ" dirty="0" smtClean="0"/>
              <a:t>Көбейту амалында да көбейткіштердің орнын ауыстырғаннан көбейтіндінің мәні өзгермейді</a:t>
            </a:r>
          </a:p>
          <a:p>
            <a:r>
              <a:rPr lang="kk-KZ" dirty="0" smtClean="0"/>
              <a:t>Мысалы : 2*3</a:t>
            </a:r>
            <a:r>
              <a:rPr lang="ru-RU" dirty="0" smtClean="0"/>
              <a:t>=6   3*2=6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omen\Desktop\img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7821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omen\Desktop\img_user_file_56af789a36bec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4166"/>
          <a:stretch>
            <a:fillRect/>
          </a:stretch>
        </p:blipFill>
        <p:spPr bwMode="auto">
          <a:xfrm>
            <a:off x="539552" y="404664"/>
            <a:ext cx="8208911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332</Words>
  <Application>Microsoft Office PowerPoint</Application>
  <PresentationFormat>Экран (4:3)</PresentationFormat>
  <Paragraphs>107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Бүгінгі сабақта</vt:lpstr>
      <vt:lpstr>Слайд 4</vt:lpstr>
      <vt:lpstr>Сабағымызды бастамас бұрын мен сіздердің көңіл куйлеріңізді білгім келеді</vt:lpstr>
      <vt:lpstr>Ал балалар еске тусіріп жіберейік қосудың қандай қасиеттерін білеміз</vt:lpstr>
      <vt:lpstr>Көбейтудің компоненттері: көбейткіш, көбейткіш, көбейтіндінің мәні.</vt:lpstr>
      <vt:lpstr>Слайд 8</vt:lpstr>
      <vt:lpstr>Слайд 9</vt:lpstr>
      <vt:lpstr>Слайд 10</vt:lpstr>
      <vt:lpstr>Іле Алатауы</vt:lpstr>
      <vt:lpstr>Іле өзені</vt:lpstr>
      <vt:lpstr>“Баянауыл” ұлттық табиғи саябағы</vt:lpstr>
      <vt:lpstr>“Алтынемел” ұлттық табиғи саябағы</vt:lpstr>
      <vt:lpstr>Алакөл</vt:lpstr>
      <vt:lpstr>“Қатонқарағай” ұлттық табиғи саябағы</vt:lpstr>
      <vt:lpstr>Бұқтырма өзені</vt:lpstr>
      <vt:lpstr>Бурабай</vt:lpstr>
      <vt:lpstr>Көлсай</vt:lpstr>
      <vt:lpstr>Нейрогимнастика</vt:lpstr>
      <vt:lpstr>№2. Салыстыр</vt:lpstr>
      <vt:lpstr>Сергіту.   Екі қолмен сурет салу</vt:lpstr>
      <vt:lpstr>Слайд 23</vt:lpstr>
      <vt:lpstr>Слайд 24</vt:lpstr>
      <vt:lpstr>Слайд 25</vt:lpstr>
      <vt:lpstr>Слайд 26</vt:lpstr>
      <vt:lpstr>Слайд 27</vt:lpstr>
      <vt:lpstr>Слайд 28</vt:lpstr>
      <vt:lpstr>Ш:45:9=5 Ж: 5 кг тыңайтқыш</vt:lpstr>
      <vt:lpstr>Үйге тапсырма №5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СЫНЫП МАТЕМАТИКА</dc:title>
  <dc:creator>omen</dc:creator>
  <cp:lastModifiedBy>omen</cp:lastModifiedBy>
  <cp:revision>18</cp:revision>
  <dcterms:created xsi:type="dcterms:W3CDTF">2020-03-25T12:31:55Z</dcterms:created>
  <dcterms:modified xsi:type="dcterms:W3CDTF">2020-03-25T15:18:29Z</dcterms:modified>
</cp:coreProperties>
</file>