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84" r:id="rId2"/>
  </p:sldMasterIdLst>
  <p:notesMasterIdLst>
    <p:notesMasterId r:id="rId37"/>
  </p:notesMasterIdLst>
  <p:sldIdLst>
    <p:sldId id="287" r:id="rId3"/>
    <p:sldId id="288" r:id="rId4"/>
    <p:sldId id="284" r:id="rId5"/>
    <p:sldId id="289" r:id="rId6"/>
    <p:sldId id="285" r:id="rId7"/>
    <p:sldId id="259" r:id="rId8"/>
    <p:sldId id="258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314" r:id="rId17"/>
    <p:sldId id="267" r:id="rId18"/>
    <p:sldId id="302" r:id="rId19"/>
    <p:sldId id="293" r:id="rId20"/>
    <p:sldId id="294" r:id="rId21"/>
    <p:sldId id="295" r:id="rId22"/>
    <p:sldId id="297" r:id="rId23"/>
    <p:sldId id="298" r:id="rId24"/>
    <p:sldId id="299" r:id="rId25"/>
    <p:sldId id="291" r:id="rId26"/>
    <p:sldId id="271" r:id="rId27"/>
    <p:sldId id="277" r:id="rId28"/>
    <p:sldId id="307" r:id="rId29"/>
    <p:sldId id="308" r:id="rId30"/>
    <p:sldId id="309" r:id="rId31"/>
    <p:sldId id="310" r:id="rId32"/>
    <p:sldId id="311" r:id="rId33"/>
    <p:sldId id="312" r:id="rId34"/>
    <p:sldId id="278" r:id="rId35"/>
    <p:sldId id="313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FF"/>
    <a:srgbClr val="FFFF99"/>
    <a:srgbClr val="0066FF"/>
    <a:srgbClr val="66CCFF"/>
    <a:srgbClr val="99FF33"/>
    <a:srgbClr val="FFCCFF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66BF83-A715-41C8-8DD7-60D71EC2045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0D5CE-367E-4AB6-B16A-190A23A2C4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EF0767-3AE4-4786-9D60-EF77EC92639C}" type="slidenum">
              <a:rPr lang="kk-KZ" smtClean="0"/>
              <a:pPr/>
              <a:t>17</a:t>
            </a:fld>
            <a:endParaRPr lang="kk-KZ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4B830-AB1A-4B8F-899C-24D97F7BFC3D}" type="slidenum">
              <a:rPr lang="kk-KZ" smtClean="0"/>
              <a:pPr/>
              <a:t>18</a:t>
            </a:fld>
            <a:endParaRPr lang="kk-KZ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99F1F1-1B15-4D72-BFA0-E3D0A6E8A6C4}" type="slidenum">
              <a:rPr lang="kk-KZ" smtClean="0"/>
              <a:pPr/>
              <a:t>19</a:t>
            </a:fld>
            <a:endParaRPr lang="kk-KZ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E76A2E-7283-4078-92FC-EB2FA10506CC}" type="slidenum">
              <a:rPr lang="kk-KZ" smtClean="0"/>
              <a:pPr/>
              <a:t>20</a:t>
            </a:fld>
            <a:endParaRPr lang="kk-KZ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4D1451-73A7-49A2-B098-532E737FDA8F}" type="slidenum">
              <a:rPr lang="kk-KZ" smtClean="0"/>
              <a:pPr/>
              <a:t>21</a:t>
            </a:fld>
            <a:endParaRPr lang="kk-KZ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4DDCE8-BE98-447A-994E-76F1049DDEF0}" type="slidenum">
              <a:rPr lang="kk-KZ" smtClean="0"/>
              <a:pPr/>
              <a:t>22</a:t>
            </a:fld>
            <a:endParaRPr lang="kk-KZ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FE11EB-7379-49B0-B1F8-B5855768A393}" type="slidenum">
              <a:rPr lang="kk-KZ" smtClean="0"/>
              <a:pPr/>
              <a:t>23</a:t>
            </a:fld>
            <a:endParaRPr lang="kk-KZ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k-K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newsfla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F1C5BF-B8E7-4BD9-936C-FE6226659D3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890EB8-13F5-407D-8D94-B5B8D1C49D3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ransition spd="med">
    <p:newsflash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" Target="slide3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3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3.wm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1.gif"/><Relationship Id="rId3" Type="http://schemas.openxmlformats.org/officeDocument/2006/relationships/image" Target="../media/image14.png"/><Relationship Id="rId7" Type="http://schemas.openxmlformats.org/officeDocument/2006/relationships/slide" Target="slide13.xml"/><Relationship Id="rId12" Type="http://schemas.openxmlformats.org/officeDocument/2006/relationships/slide" Target="slide16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4.xml"/><Relationship Id="rId5" Type="http://schemas.openxmlformats.org/officeDocument/2006/relationships/image" Target="../media/image15.png"/><Relationship Id="rId15" Type="http://schemas.openxmlformats.org/officeDocument/2006/relationships/image" Target="../media/image8.jpeg"/><Relationship Id="rId10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7.xml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slide" Target="slide6.xml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slide" Target="slide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slide" Target="slide6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" descr="1,9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928670"/>
            <a:ext cx="6929486" cy="4786346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Қош  келдіңіздер!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" name="Picture 47" descr="butterfly_0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16723">
            <a:off x="6726238" y="957263"/>
            <a:ext cx="102235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7" descr="butterfly_0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020566">
            <a:off x="1390650" y="900113"/>
            <a:ext cx="1023938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Голанская роз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10581">
            <a:off x="2945025" y="4124354"/>
            <a:ext cx="1775666" cy="257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Голанская роз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005064"/>
            <a:ext cx="1775666" cy="257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Голанская роз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04171">
            <a:off x="4300686" y="4092336"/>
            <a:ext cx="1775666" cy="2579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5688" y="0"/>
            <a:ext cx="2808312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1"/>
          <p:cNvGrpSpPr>
            <a:grpSpLocks/>
          </p:cNvGrpSpPr>
          <p:nvPr/>
        </p:nvGrpSpPr>
        <p:grpSpPr bwMode="auto">
          <a:xfrm rot="17057120">
            <a:off x="459071" y="774196"/>
            <a:ext cx="1157288" cy="989931"/>
            <a:chOff x="3317875" y="1765759"/>
            <a:chExt cx="1157288" cy="989932"/>
          </a:xfrm>
        </p:grpSpPr>
        <p:pic>
          <p:nvPicPr>
            <p:cNvPr id="3" name="Рисунок 29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77164">
              <a:off x="3408592" y="1675042"/>
              <a:ext cx="975854" cy="1157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" action="ppaction://noaction"/>
            </p:cNvPr>
            <p:cNvSpPr/>
            <p:nvPr/>
          </p:nvSpPr>
          <p:spPr bwMode="auto">
            <a:xfrm rot="4769322">
              <a:off x="3286920" y="1911117"/>
              <a:ext cx="980855" cy="708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82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339752" y="714356"/>
            <a:ext cx="655037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Тип- дегеніміз </a:t>
            </a:r>
            <a:endParaRPr lang="kk-KZ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1331640" y="2636912"/>
            <a:ext cx="6000792" cy="2428892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Шамалардың қабылдайтын мәндеріне берілетін сипаттама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Управляющая кнопка: домой 10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2"/>
          <p:cNvGrpSpPr>
            <a:grpSpLocks/>
          </p:cNvGrpSpPr>
          <p:nvPr/>
        </p:nvGrpSpPr>
        <p:grpSpPr bwMode="auto">
          <a:xfrm rot="2141273">
            <a:off x="599173" y="402439"/>
            <a:ext cx="1017588" cy="1157287"/>
            <a:chOff x="6286512" y="2857496"/>
            <a:chExt cx="1017719" cy="1156622"/>
          </a:xfrm>
        </p:grpSpPr>
        <p:pic>
          <p:nvPicPr>
            <p:cNvPr id="3" name="Рисунок 2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129312">
              <a:off x="6286512" y="2857496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" action="ppaction://noaction"/>
            </p:cNvPr>
            <p:cNvSpPr/>
            <p:nvPr/>
          </p:nvSpPr>
          <p:spPr>
            <a:xfrm rot="19434272">
              <a:off x="6324318" y="3118928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67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785918" y="642918"/>
            <a:ext cx="7215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Стандартты функциялар дегеніміз не? 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83568" y="1916832"/>
            <a:ext cx="6768752" cy="4176464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Программалары жасалып стандартты модульге жинақталған обекьтіні айтады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61"/>
          <p:cNvGrpSpPr>
            <a:grpSpLocks/>
          </p:cNvGrpSpPr>
          <p:nvPr/>
        </p:nvGrpSpPr>
        <p:grpSpPr bwMode="auto">
          <a:xfrm rot="18969949">
            <a:off x="533452" y="693552"/>
            <a:ext cx="1157287" cy="974725"/>
            <a:chOff x="4961724" y="5617040"/>
            <a:chExt cx="1156622" cy="974917"/>
          </a:xfrm>
        </p:grpSpPr>
        <p:pic>
          <p:nvPicPr>
            <p:cNvPr id="3" name="Рисунок 3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5847">
              <a:off x="5052576" y="552618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" action="ppaction://noaction"/>
            </p:cNvPr>
            <p:cNvSpPr/>
            <p:nvPr/>
          </p:nvSpPr>
          <p:spPr>
            <a:xfrm rot="2593498">
              <a:off x="5072066" y="5786454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33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85918" y="642918"/>
            <a:ext cx="7215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Қарапайым типке </a:t>
            </a:r>
            <a:endParaRPr lang="kk-KZ" sz="4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нелер </a:t>
            </a:r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жатады?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187624" y="2276872"/>
            <a:ext cx="5976664" cy="3744416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Бүтін сан</a:t>
            </a:r>
          </a:p>
          <a:p>
            <a:pPr algn="ctr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Нақты сан</a:t>
            </a:r>
          </a:p>
          <a:p>
            <a:pPr algn="ctr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Символдық шама </a:t>
            </a:r>
          </a:p>
          <a:p>
            <a:pPr algn="ctr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Логикалық шама</a:t>
            </a:r>
          </a:p>
          <a:p>
            <a:pPr algn="ctr"/>
            <a:r>
              <a:rPr lang="kk-KZ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Мәтіндік шама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1"/>
          <p:cNvGrpSpPr>
            <a:grpSpLocks/>
          </p:cNvGrpSpPr>
          <p:nvPr/>
        </p:nvGrpSpPr>
        <p:grpSpPr bwMode="auto">
          <a:xfrm rot="1535639">
            <a:off x="557873" y="587240"/>
            <a:ext cx="996950" cy="1155700"/>
            <a:chOff x="5054172" y="1793432"/>
            <a:chExt cx="997807" cy="1156622"/>
          </a:xfrm>
        </p:grpSpPr>
        <p:pic>
          <p:nvPicPr>
            <p:cNvPr id="3" name="Рисунок 28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475193">
              <a:off x="5054172" y="179343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" action="ppaction://noaction"/>
            </p:cNvPr>
            <p:cNvSpPr/>
            <p:nvPr/>
          </p:nvSpPr>
          <p:spPr>
            <a:xfrm rot="20348432">
              <a:off x="5072066" y="2000240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14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357258" y="928670"/>
            <a:ext cx="778674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Күрделі типке нелер жатады</a:t>
            </a:r>
            <a:r>
              <a:rPr lang="kk-KZ" sz="4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187624" y="2276872"/>
            <a:ext cx="5976664" cy="3744416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Жиымдар</a:t>
            </a:r>
          </a:p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Файылдар</a:t>
            </a:r>
          </a:p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Жазбалар</a:t>
            </a:r>
          </a:p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Жиындар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8"/>
          <p:cNvGrpSpPr>
            <a:grpSpLocks/>
          </p:cNvGrpSpPr>
          <p:nvPr/>
        </p:nvGrpSpPr>
        <p:grpSpPr bwMode="auto">
          <a:xfrm rot="2119936">
            <a:off x="662344" y="762256"/>
            <a:ext cx="1020762" cy="1133475"/>
            <a:chOff x="4436073" y="4164338"/>
            <a:chExt cx="1020070" cy="1133360"/>
          </a:xfrm>
        </p:grpSpPr>
        <p:pic>
          <p:nvPicPr>
            <p:cNvPr id="3" name="Рисунок 3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201245">
              <a:off x="4436073" y="4164338"/>
              <a:ext cx="974917" cy="113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" action="ppaction://noaction"/>
            </p:cNvPr>
            <p:cNvSpPr/>
            <p:nvPr/>
          </p:nvSpPr>
          <p:spPr>
            <a:xfrm rot="19347551">
              <a:off x="4476230" y="4358897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37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85918" y="571480"/>
            <a:ext cx="721523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4400" b="1" i="1" dirty="0" smtClean="0">
                <a:ln w="1905"/>
                <a:solidFill>
                  <a:srgbClr val="00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Типтер нешеге </a:t>
            </a:r>
            <a:endParaRPr lang="kk-KZ" sz="4400" b="1" i="1" dirty="0" smtClean="0">
              <a:ln w="1905"/>
              <a:solidFill>
                <a:srgbClr val="0099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n w="1905"/>
                <a:solidFill>
                  <a:srgbClr val="00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kk-KZ" sz="4400" b="1" i="1" dirty="0" smtClean="0">
                <a:ln w="1905"/>
                <a:solidFill>
                  <a:srgbClr val="0099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i="1" dirty="0">
              <a:ln w="1905"/>
              <a:solidFill>
                <a:srgbClr val="0099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187624" y="1916832"/>
            <a:ext cx="6264696" cy="3816424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Қарапайым тип</a:t>
            </a:r>
          </a:p>
          <a:p>
            <a:pPr algn="ctr"/>
            <a:r>
              <a:rPr lang="kk-KZ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  Күрделі  тип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rId4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656183"/>
          </a:xfrm>
        </p:spPr>
        <p:txBody>
          <a:bodyPr>
            <a:normAutofit/>
          </a:bodyPr>
          <a:lstStyle/>
          <a:p>
            <a:pPr algn="l"/>
            <a:r>
              <a:rPr lang="kk-KZ" sz="8000" b="1" dirty="0" smtClean="0">
                <a:solidFill>
                  <a:srgbClr val="FF0000"/>
                </a:solidFill>
              </a:rPr>
              <a:t>Жаңа сабақ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532859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http://aida.ucoz.ru/.s/t/888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420888"/>
            <a:ext cx="896448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сабақ </a:t>
            </a:r>
          </a:p>
          <a:p>
            <a:pPr algn="ctr"/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“Сызықтық   алгоритмдерді </a:t>
            </a:r>
          </a:p>
          <a:p>
            <a:pPr algn="ctr"/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Программалау”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3240" y="1000108"/>
            <a:ext cx="24288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.03.2020</a:t>
            </a: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7А Сынып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8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" name="Picture 12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 rot="316794">
            <a:off x="-1414" y="760899"/>
            <a:ext cx="8582982" cy="827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60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040000" scaled="1"/>
                </a:gradFill>
                <a:latin typeface="Times New Roman"/>
                <a:cs typeface="Times New Roman"/>
              </a:rPr>
              <a:t>Сызықтық </a:t>
            </a:r>
            <a:r>
              <a:rPr lang="ru-RU" sz="60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040000" scaled="1"/>
                </a:gradFill>
                <a:latin typeface="Times New Roman"/>
                <a:cs typeface="Times New Roman"/>
              </a:rPr>
              <a:t>алгоритм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11188" y="1916113"/>
            <a:ext cx="79724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kk-KZ" sz="3000" b="1" dirty="0">
                <a:solidFill>
                  <a:schemeClr val="folHlink"/>
                </a:solidFill>
              </a:rPr>
              <a:t>Сызықтық алгоритм деп —</a:t>
            </a:r>
            <a:r>
              <a:rPr lang="kk-KZ" sz="3000" b="1" dirty="0"/>
              <a:t> алгоритм әрбір </a:t>
            </a:r>
          </a:p>
          <a:p>
            <a:r>
              <a:rPr lang="kk-KZ" sz="3000" b="1" dirty="0"/>
              <a:t>қадамы болса және олардың барлығы басы-</a:t>
            </a:r>
          </a:p>
          <a:p>
            <a:r>
              <a:rPr lang="kk-KZ" sz="3000" b="1" dirty="0"/>
              <a:t>нан аяғына дейін, бірінен соң бірі тізбектеле</a:t>
            </a:r>
          </a:p>
          <a:p>
            <a:r>
              <a:rPr lang="kk-KZ" sz="3000" b="1" dirty="0"/>
              <a:t>орындалуын айтамыз.</a:t>
            </a:r>
            <a:endParaRPr lang="ru-RU" sz="3000" b="1" dirty="0"/>
          </a:p>
        </p:txBody>
      </p:sp>
      <p:pic>
        <p:nvPicPr>
          <p:cNvPr id="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7" name="Rectangle 17" descr="BL00130_"/>
          <p:cNvSpPr>
            <a:spLocks noChangeArrowheads="1"/>
          </p:cNvSpPr>
          <p:nvPr/>
        </p:nvSpPr>
        <p:spPr bwMode="auto">
          <a:xfrm>
            <a:off x="1403350" y="2924175"/>
            <a:ext cx="6084888" cy="352742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WordArt 18"/>
          <p:cNvSpPr>
            <a:spLocks noChangeArrowheads="1" noChangeShapeType="1" noTextEdit="1"/>
          </p:cNvSpPr>
          <p:nvPr/>
        </p:nvSpPr>
        <p:spPr bwMode="auto">
          <a:xfrm>
            <a:off x="395288" y="476250"/>
            <a:ext cx="8459787" cy="703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Мектепке</a:t>
            </a:r>
            <a:r>
              <a:rPr lang="ru-RU" sz="6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бару </a:t>
            </a:r>
            <a:r>
              <a:rPr lang="ru-RU" sz="60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алгоритімі</a:t>
            </a:r>
            <a:endParaRPr lang="ru-RU" sz="6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1239838" y="1336675"/>
            <a:ext cx="1028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1-ші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3594100" y="1355725"/>
            <a:ext cx="3282950" cy="549275"/>
          </a:xfrm>
          <a:prstGeom prst="rect">
            <a:avLst/>
          </a:prstGeom>
          <a:noFill/>
          <a:ln w="9525" cap="rnd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Үйден шығамыз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>
            <a:off x="2484438" y="1700213"/>
            <a:ext cx="936625" cy="0"/>
          </a:xfrm>
          <a:prstGeom prst="line">
            <a:avLst/>
          </a:prstGeom>
          <a:noFill/>
          <a:ln w="15875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pic>
        <p:nvPicPr>
          <p:cNvPr id="1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500"/>
                            </p:stCondLst>
                            <p:childTnLst>
                              <p:par>
                                <p:cTn id="1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5" grpId="1" animBg="1"/>
      <p:bldP spid="5129" grpId="0" animBg="1"/>
      <p:bldP spid="5129" grpId="1" animBg="1"/>
      <p:bldP spid="5130" grpId="0" animBg="1"/>
      <p:bldP spid="5130" grpId="1" animBg="1"/>
      <p:bldP spid="5131" grpId="0" animBg="1"/>
      <p:bldP spid="5131" grpId="1" animBg="1"/>
      <p:bldP spid="5132" grpId="0" animBg="1"/>
      <p:bldP spid="5132" grpId="1" animBg="1"/>
      <p:bldP spid="5133" grpId="0" animBg="1"/>
      <p:bldP spid="5133" grpId="1" animBg="1"/>
      <p:bldP spid="5134" grpId="0" animBg="1"/>
      <p:bldP spid="5134" grpId="1" animBg="1"/>
      <p:bldP spid="5135" grpId="0" animBg="1"/>
      <p:bldP spid="5135" grpId="1" animBg="1"/>
      <p:bldP spid="5137" grpId="0" animBg="1"/>
      <p:bldP spid="5139" grpId="0"/>
      <p:bldP spid="5140" grpId="0"/>
      <p:bldP spid="51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116013" y="692150"/>
            <a:ext cx="1028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2-ші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419475" y="692150"/>
            <a:ext cx="49831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Аялдамаға барамыз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2324100" y="1055688"/>
            <a:ext cx="936625" cy="0"/>
          </a:xfrm>
          <a:prstGeom prst="line">
            <a:avLst/>
          </a:prstGeom>
          <a:noFill/>
          <a:ln w="15875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700338" y="3357563"/>
            <a:ext cx="3095625" cy="30241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0000"/>
              <a:t>А</a:t>
            </a:r>
            <a:endParaRPr lang="ru-RU" sz="10000"/>
          </a:p>
        </p:txBody>
      </p:sp>
      <p:pic>
        <p:nvPicPr>
          <p:cNvPr id="1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 animBg="1"/>
      <p:bldP spid="6152" grpId="0" animBg="1"/>
      <p:bldP spid="6152" grpId="1" animBg="1"/>
      <p:bldP spid="6153" grpId="0" animBg="1"/>
      <p:bldP spid="6153" grpId="1" animBg="1"/>
      <p:bldP spid="6154" grpId="0" animBg="1"/>
      <p:bldP spid="6154" grpId="1" animBg="1"/>
      <p:bldP spid="6155" grpId="0" animBg="1"/>
      <p:bldP spid="6155" grpId="1" animBg="1"/>
      <p:bldP spid="6156" grpId="0" animBg="1"/>
      <p:bldP spid="6156" grpId="1" animBg="1"/>
      <p:bldP spid="6157" grpId="0" animBg="1"/>
      <p:bldP spid="6157" grpId="1" animBg="1"/>
      <p:bldP spid="6158" grpId="0" animBg="1"/>
      <p:bldP spid="6158" grpId="1" animBg="1"/>
      <p:bldP spid="6159" grpId="0" animBg="1"/>
      <p:bldP spid="615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2"/>
          <p:cNvSpPr>
            <a:spLocks noGrp="1"/>
          </p:cNvSpPr>
          <p:nvPr>
            <p:ph type="ctrTitle"/>
          </p:nvPr>
        </p:nvSpPr>
        <p:spPr>
          <a:xfrm>
            <a:off x="685800" y="549275"/>
            <a:ext cx="7772400" cy="5688013"/>
          </a:xfrm>
        </p:spPr>
        <p:txBody>
          <a:bodyPr>
            <a:normAutofit fontScale="90000"/>
          </a:bodyPr>
          <a:lstStyle/>
          <a:p>
            <a:r>
              <a:rPr lang="kk-KZ" sz="5400" b="1" dirty="0" smtClean="0">
                <a:solidFill>
                  <a:srgbClr val="C00000"/>
                </a:solidFill>
              </a:rPr>
              <a:t>Сабақтың өту </a:t>
            </a:r>
            <a:r>
              <a:rPr lang="kk-KZ" sz="5400" b="1" dirty="0" smtClean="0">
                <a:solidFill>
                  <a:srgbClr val="C00000"/>
                </a:solidFill>
              </a:rPr>
              <a:t/>
            </a:r>
            <a:br>
              <a:rPr lang="kk-KZ" sz="5400" b="1" dirty="0" smtClean="0">
                <a:solidFill>
                  <a:srgbClr val="C00000"/>
                </a:solidFill>
              </a:rPr>
            </a:br>
            <a:r>
              <a:rPr lang="kk-KZ" sz="5400" b="1" dirty="0" smtClean="0">
                <a:solidFill>
                  <a:srgbClr val="C00000"/>
                </a:solidFill>
              </a:rPr>
              <a:t>кезеңдері</a:t>
            </a:r>
            <a:r>
              <a:rPr lang="kk-KZ" sz="5400" b="1" dirty="0" smtClean="0">
                <a:solidFill>
                  <a:srgbClr val="C00000"/>
                </a:solidFill>
              </a:rPr>
              <a:t>!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sz="4000" b="1" dirty="0" smtClean="0">
                <a:solidFill>
                  <a:srgbClr val="C00000"/>
                </a:solidFill>
              </a:rPr>
              <a:t>1. Ұйымдастыру </a:t>
            </a:r>
            <a:br>
              <a:rPr lang="kk-KZ" sz="4000" b="1" dirty="0" smtClean="0">
                <a:solidFill>
                  <a:srgbClr val="C00000"/>
                </a:solidFill>
              </a:rPr>
            </a:br>
            <a:r>
              <a:rPr lang="kk-KZ" sz="4000" b="1" dirty="0" smtClean="0">
                <a:solidFill>
                  <a:srgbClr val="C00000"/>
                </a:solidFill>
              </a:rPr>
              <a:t>2. Үйге берілген тапсырманы тексеру</a:t>
            </a:r>
            <a:br>
              <a:rPr lang="kk-KZ" sz="4000" b="1" dirty="0" smtClean="0">
                <a:solidFill>
                  <a:srgbClr val="C00000"/>
                </a:solidFill>
              </a:rPr>
            </a:br>
            <a:r>
              <a:rPr lang="kk-KZ" sz="4000" b="1" dirty="0" smtClean="0">
                <a:solidFill>
                  <a:srgbClr val="C00000"/>
                </a:solidFill>
              </a:rPr>
              <a:t>3. Жаңа сабақ </a:t>
            </a:r>
            <a:br>
              <a:rPr lang="kk-KZ" sz="4000" b="1" dirty="0" smtClean="0">
                <a:solidFill>
                  <a:srgbClr val="C00000"/>
                </a:solidFill>
              </a:rPr>
            </a:br>
            <a:r>
              <a:rPr lang="kk-KZ" sz="4000" b="1" dirty="0" smtClean="0">
                <a:solidFill>
                  <a:srgbClr val="C00000"/>
                </a:solidFill>
              </a:rPr>
              <a:t>4. Әр түрлі ойындар </a:t>
            </a:r>
            <a:br>
              <a:rPr lang="kk-KZ" sz="4000" b="1" dirty="0" smtClean="0">
                <a:solidFill>
                  <a:srgbClr val="C00000"/>
                </a:solidFill>
              </a:rPr>
            </a:br>
            <a:r>
              <a:rPr lang="kk-KZ" sz="4000" b="1" dirty="0" smtClean="0">
                <a:solidFill>
                  <a:srgbClr val="C00000"/>
                </a:solidFill>
              </a:rPr>
              <a:t>5. Сабақты бекіту</a:t>
            </a:r>
            <a:br>
              <a:rPr lang="kk-KZ" sz="4000" b="1" dirty="0" smtClean="0">
                <a:solidFill>
                  <a:srgbClr val="C00000"/>
                </a:solidFill>
              </a:rPr>
            </a:br>
            <a:r>
              <a:rPr lang="kk-KZ" sz="4000" b="1" dirty="0" smtClean="0">
                <a:solidFill>
                  <a:srgbClr val="C00000"/>
                </a:solidFill>
              </a:rPr>
              <a:t>6. Үйге тапсырма беру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Picture 5" descr="C:\Users\InnoWeb\Desktop\3607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2694027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InnoWeb\Desktop\36076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449973" y="4293096"/>
            <a:ext cx="2694027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293097"/>
            <a:ext cx="1584424" cy="216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042988" y="688975"/>
            <a:ext cx="1028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3-ші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403600" y="692150"/>
            <a:ext cx="4521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Автобусқа мінеміз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2268538" y="1052513"/>
            <a:ext cx="936625" cy="0"/>
          </a:xfrm>
          <a:prstGeom prst="line">
            <a:avLst/>
          </a:prstGeom>
          <a:noFill/>
          <a:ln w="15875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84" name="Rectangle 16" descr="1001"/>
          <p:cNvSpPr>
            <a:spLocks noChangeArrowheads="1"/>
          </p:cNvSpPr>
          <p:nvPr/>
        </p:nvSpPr>
        <p:spPr bwMode="auto">
          <a:xfrm>
            <a:off x="2555875" y="3068638"/>
            <a:ext cx="4176713" cy="35290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/>
      <p:bldP spid="7175" grpId="0" animBg="1"/>
      <p:bldP spid="7176" grpId="0" animBg="1"/>
      <p:bldP spid="7176" grpId="1" animBg="1"/>
      <p:bldP spid="7177" grpId="0" animBg="1"/>
      <p:bldP spid="7177" grpId="1" animBg="1"/>
      <p:bldP spid="7178" grpId="0" animBg="1"/>
      <p:bldP spid="7178" grpId="1" animBg="1"/>
      <p:bldP spid="7179" grpId="0" animBg="1"/>
      <p:bldP spid="7179" grpId="1" animBg="1"/>
      <p:bldP spid="7180" grpId="0" animBg="1"/>
      <p:bldP spid="7180" grpId="1" animBg="1"/>
      <p:bldP spid="7181" grpId="0" animBg="1"/>
      <p:bldP spid="7181" grpId="1" animBg="1"/>
      <p:bldP spid="7182" grpId="0" animBg="1"/>
      <p:bldP spid="7182" grpId="1" animBg="1"/>
      <p:bldP spid="7183" grpId="0" animBg="1"/>
      <p:bldP spid="7183" grpId="1" animBg="1"/>
      <p:bldP spid="718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4213" y="260350"/>
            <a:ext cx="1028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4-ші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986088" y="287338"/>
            <a:ext cx="68421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Мектеп аялдамасынан түсеміз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1908175" y="620713"/>
            <a:ext cx="936625" cy="0"/>
          </a:xfrm>
          <a:prstGeom prst="line">
            <a:avLst/>
          </a:prstGeom>
          <a:noFill/>
          <a:ln w="15875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303" name="Rectangle 15" descr="BL00148_"/>
          <p:cNvSpPr>
            <a:spLocks noChangeArrowheads="1"/>
          </p:cNvSpPr>
          <p:nvPr/>
        </p:nvSpPr>
        <p:spPr bwMode="auto">
          <a:xfrm>
            <a:off x="2555875" y="3500438"/>
            <a:ext cx="4176713" cy="30972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5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0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6500"/>
                            </p:stCondLst>
                            <p:childTnLst>
                              <p:par>
                                <p:cTn id="15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000"/>
                            </p:stCondLst>
                            <p:childTnLst>
                              <p:par>
                                <p:cTn id="16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7500"/>
                            </p:stCondLst>
                            <p:childTnLst>
                              <p:par>
                                <p:cTn id="17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000"/>
                            </p:stCondLst>
                            <p:childTnLst>
                              <p:par>
                                <p:cTn id="176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500"/>
                            </p:stCondLst>
                            <p:childTnLst>
                              <p:par>
                                <p:cTn id="18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9500"/>
                            </p:stCondLst>
                            <p:childTnLst>
                              <p:par>
                                <p:cTn id="19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2" grpId="1"/>
      <p:bldP spid="12293" grpId="0"/>
      <p:bldP spid="12293" grpId="1"/>
      <p:bldP spid="12294" grpId="0" animBg="1"/>
      <p:bldP spid="12294" grpId="1" animBg="1"/>
      <p:bldP spid="12295" grpId="0" animBg="1"/>
      <p:bldP spid="12295" grpId="1" animBg="1"/>
      <p:bldP spid="12296" grpId="0" animBg="1"/>
      <p:bldP spid="12296" grpId="1" animBg="1"/>
      <p:bldP spid="12297" grpId="0" animBg="1"/>
      <p:bldP spid="12297" grpId="1" animBg="1"/>
      <p:bldP spid="12298" grpId="0" animBg="1"/>
      <p:bldP spid="12298" grpId="1" animBg="1"/>
      <p:bldP spid="12299" grpId="0" animBg="1"/>
      <p:bldP spid="12299" grpId="1" animBg="1"/>
      <p:bldP spid="12300" grpId="0" animBg="1"/>
      <p:bldP spid="12300" grpId="1" animBg="1"/>
      <p:bldP spid="12301" grpId="0" animBg="1"/>
      <p:bldP spid="12301" grpId="1" animBg="1"/>
      <p:bldP spid="12302" grpId="0" animBg="1"/>
      <p:bldP spid="12302" grpId="1" animBg="1"/>
      <p:bldP spid="1230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042988" y="546100"/>
            <a:ext cx="1028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5-ші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332163" y="576263"/>
            <a:ext cx="43354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Мектепке кіреміз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2266950" y="909638"/>
            <a:ext cx="936625" cy="0"/>
          </a:xfrm>
          <a:prstGeom prst="line">
            <a:avLst/>
          </a:prstGeom>
          <a:noFill/>
          <a:ln w="15875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7" name="Rectangle 15" descr="BL00148_"/>
          <p:cNvSpPr>
            <a:spLocks noChangeArrowheads="1"/>
          </p:cNvSpPr>
          <p:nvPr/>
        </p:nvSpPr>
        <p:spPr bwMode="auto">
          <a:xfrm>
            <a:off x="2555875" y="3500438"/>
            <a:ext cx="4176713" cy="30972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 rot="801506" flipH="1">
            <a:off x="5410200" y="5873750"/>
            <a:ext cx="3311525" cy="422275"/>
          </a:xfrm>
          <a:prstGeom prst="notchedRightArrow">
            <a:avLst>
              <a:gd name="adj1" fmla="val 50000"/>
              <a:gd name="adj2" fmla="val 19605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7019925" y="5229225"/>
            <a:ext cx="1806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4000">
                <a:solidFill>
                  <a:schemeClr val="folHlink"/>
                </a:solidFill>
              </a:rPr>
              <a:t>Кіреміз</a:t>
            </a:r>
            <a:endParaRPr lang="ru-RU" sz="4000">
              <a:solidFill>
                <a:schemeClr val="folHlink"/>
              </a:solidFill>
            </a:endParaRPr>
          </a:p>
        </p:txBody>
      </p:sp>
      <p:pic>
        <p:nvPicPr>
          <p:cNvPr id="16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7" grpId="0"/>
      <p:bldP spid="13318" grpId="0" animBg="1"/>
      <p:bldP spid="13319" grpId="0" animBg="1"/>
      <p:bldP spid="13319" grpId="1" animBg="1"/>
      <p:bldP spid="13320" grpId="0" animBg="1"/>
      <p:bldP spid="13320" grpId="1" animBg="1"/>
      <p:bldP spid="13321" grpId="0" animBg="1"/>
      <p:bldP spid="13321" grpId="1" animBg="1"/>
      <p:bldP spid="13322" grpId="0" animBg="1"/>
      <p:bldP spid="13322" grpId="1" animBg="1"/>
      <p:bldP spid="13323" grpId="0" animBg="1"/>
      <p:bldP spid="13323" grpId="1" animBg="1"/>
      <p:bldP spid="13324" grpId="0" animBg="1"/>
      <p:bldP spid="13324" grpId="1" animBg="1"/>
      <p:bldP spid="13325" grpId="0" animBg="1"/>
      <p:bldP spid="13325" grpId="1" animBg="1"/>
      <p:bldP spid="13326" grpId="0" animBg="1"/>
      <p:bldP spid="13326" grpId="1" animBg="1"/>
      <p:bldP spid="13327" grpId="0" animBg="1"/>
      <p:bldP spid="13329" grpId="0" animBg="1"/>
      <p:bldP spid="133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987425" y="404813"/>
            <a:ext cx="1028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200" b="1">
                <a:solidFill>
                  <a:srgbClr val="FF0066"/>
                </a:solidFill>
                <a:latin typeface="Baltica KZ" pitchFamily="34" charset="0"/>
              </a:rPr>
              <a:t>6-ші</a:t>
            </a:r>
            <a:r>
              <a:rPr lang="kk-KZ" sz="3200" b="1">
                <a:latin typeface="Arial" charset="0"/>
              </a:rPr>
              <a:t> </a:t>
            </a:r>
            <a:endParaRPr lang="ru-RU" sz="3200" b="1">
              <a:latin typeface="Arial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924300" y="476250"/>
            <a:ext cx="48958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3000" b="1" u="sng">
                <a:solidFill>
                  <a:srgbClr val="FF0066"/>
                </a:solidFill>
                <a:latin typeface="Arial" charset="0"/>
              </a:rPr>
              <a:t>Классқа кіреміз</a:t>
            </a:r>
            <a:endParaRPr lang="ru-RU" sz="3000" b="1" u="sng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195513" y="765175"/>
            <a:ext cx="1439862" cy="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 type="diamond" w="med" len="med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757238" y="21336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973138" y="23495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1189038" y="25654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1404938" y="27813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1620838" y="29972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1836738" y="32131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2052638" y="34290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2268538" y="3644900"/>
            <a:ext cx="2879725" cy="1368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Rectangle 15" descr="BD00146_"/>
          <p:cNvSpPr>
            <a:spLocks noChangeArrowheads="1"/>
          </p:cNvSpPr>
          <p:nvPr/>
        </p:nvSpPr>
        <p:spPr bwMode="auto">
          <a:xfrm>
            <a:off x="2339975" y="3284538"/>
            <a:ext cx="4608513" cy="33131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500"/>
                            </p:stCondLst>
                            <p:childTnLst>
                              <p:par>
                                <p:cTn id="10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0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 animBg="1"/>
      <p:bldP spid="14343" grpId="0" animBg="1"/>
      <p:bldP spid="14343" grpId="1" animBg="1"/>
      <p:bldP spid="14344" grpId="0" animBg="1"/>
      <p:bldP spid="14344" grpId="1" animBg="1"/>
      <p:bldP spid="14345" grpId="0" animBg="1"/>
      <p:bldP spid="14345" grpId="1" animBg="1"/>
      <p:bldP spid="14346" grpId="0" animBg="1"/>
      <p:bldP spid="14346" grpId="1" animBg="1"/>
      <p:bldP spid="14347" grpId="0" animBg="1"/>
      <p:bldP spid="14347" grpId="1" animBg="1"/>
      <p:bldP spid="14348" grpId="0" animBg="1"/>
      <p:bldP spid="14348" grpId="1" animBg="1"/>
      <p:bldP spid="14349" grpId="0" animBg="1"/>
      <p:bldP spid="14349" grpId="1" animBg="1"/>
      <p:bldP spid="14350" grpId="0" animBg="1"/>
      <p:bldP spid="14350" grpId="1" animBg="1"/>
      <p:bldP spid="1435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08111"/>
          </a:xfrm>
        </p:spPr>
        <p:txBody>
          <a:bodyPr>
            <a:normAutofit fontScale="90000"/>
          </a:bodyPr>
          <a:lstStyle/>
          <a:p>
            <a:r>
              <a:rPr lang="ru-RU" b="1" i="1" kern="10" dirty="0" err="1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Сызықтық алгоритмнің </a:t>
            </a:r>
            <a:br>
              <a:rPr lang="ru-RU" b="1" i="1" kern="10" dirty="0" err="1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</a:br>
            <a:r>
              <a:rPr lang="ru-RU" b="1" i="1" kern="10" dirty="0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блок </a:t>
            </a:r>
            <a:r>
              <a:rPr lang="ru-RU" b="1" i="1" kern="10" dirty="0" err="1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схемасы</a:t>
            </a:r>
            <a:r>
              <a:rPr lang="ru-RU" b="1" kern="10" dirty="0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/>
            </a:r>
            <a:br>
              <a:rPr lang="ru-RU" b="1" kern="10" dirty="0" smtClean="0">
                <a:ln w="63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4" name="Oval 6" descr="Голубая тисненая бумага"/>
          <p:cNvSpPr>
            <a:spLocks noChangeArrowheads="1"/>
          </p:cNvSpPr>
          <p:nvPr/>
        </p:nvSpPr>
        <p:spPr bwMode="auto">
          <a:xfrm>
            <a:off x="1115616" y="1268760"/>
            <a:ext cx="1656184" cy="793403"/>
          </a:xfrm>
          <a:prstGeom prst="ellips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7" descr="Голубая тисненая бумага"/>
          <p:cNvSpPr>
            <a:spLocks noChangeArrowheads="1"/>
          </p:cNvSpPr>
          <p:nvPr/>
        </p:nvSpPr>
        <p:spPr bwMode="auto">
          <a:xfrm>
            <a:off x="973138" y="2420938"/>
            <a:ext cx="1727200" cy="504825"/>
          </a:xfrm>
          <a:prstGeom prst="parallelogram">
            <a:avLst>
              <a:gd name="adj" fmla="val 85535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8" descr="Букет"/>
          <p:cNvSpPr>
            <a:spLocks noChangeArrowheads="1"/>
          </p:cNvSpPr>
          <p:nvPr/>
        </p:nvSpPr>
        <p:spPr bwMode="auto">
          <a:xfrm>
            <a:off x="827088" y="3286125"/>
            <a:ext cx="1944687" cy="503238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27" descr="Голубая тисненая бумага"/>
          <p:cNvSpPr>
            <a:spLocks noChangeArrowheads="1"/>
          </p:cNvSpPr>
          <p:nvPr/>
        </p:nvSpPr>
        <p:spPr bwMode="auto">
          <a:xfrm>
            <a:off x="1547812" y="4221163"/>
            <a:ext cx="863947" cy="720725"/>
          </a:xfrm>
          <a:prstGeom prst="flowChartDocumen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Oval 11" descr="Голубая тисненая бумага"/>
          <p:cNvSpPr>
            <a:spLocks noChangeArrowheads="1"/>
          </p:cNvSpPr>
          <p:nvPr/>
        </p:nvSpPr>
        <p:spPr bwMode="auto">
          <a:xfrm>
            <a:off x="1114424" y="5300662"/>
            <a:ext cx="1729383" cy="720625"/>
          </a:xfrm>
          <a:prstGeom prst="ellipse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Line 34"/>
          <p:cNvSpPr>
            <a:spLocks noChangeShapeType="1"/>
          </p:cNvSpPr>
          <p:nvPr/>
        </p:nvSpPr>
        <p:spPr bwMode="auto">
          <a:xfrm flipV="1">
            <a:off x="3203848" y="1916832"/>
            <a:ext cx="1512168" cy="71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" name="Line 34"/>
          <p:cNvSpPr>
            <a:spLocks noChangeShapeType="1"/>
          </p:cNvSpPr>
          <p:nvPr/>
        </p:nvSpPr>
        <p:spPr bwMode="auto">
          <a:xfrm flipV="1">
            <a:off x="3131840" y="2636912"/>
            <a:ext cx="1512168" cy="71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" name="Line 34"/>
          <p:cNvSpPr>
            <a:spLocks noChangeShapeType="1"/>
          </p:cNvSpPr>
          <p:nvPr/>
        </p:nvSpPr>
        <p:spPr bwMode="auto">
          <a:xfrm flipV="1">
            <a:off x="3131840" y="3501008"/>
            <a:ext cx="1512168" cy="71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2" name="Line 34"/>
          <p:cNvSpPr>
            <a:spLocks noChangeShapeType="1"/>
          </p:cNvSpPr>
          <p:nvPr/>
        </p:nvSpPr>
        <p:spPr bwMode="auto">
          <a:xfrm flipV="1">
            <a:off x="3203848" y="4509120"/>
            <a:ext cx="1512168" cy="71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3" name="Line 34"/>
          <p:cNvSpPr>
            <a:spLocks noChangeShapeType="1"/>
          </p:cNvSpPr>
          <p:nvPr/>
        </p:nvSpPr>
        <p:spPr bwMode="auto">
          <a:xfrm flipV="1">
            <a:off x="3275856" y="5661248"/>
            <a:ext cx="1512168" cy="718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1628800"/>
            <a:ext cx="28132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dirty="0" smtClean="0"/>
              <a:t>Алгоритм басы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40152" y="2420888"/>
            <a:ext cx="11989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dirty="0" smtClean="0"/>
              <a:t>Енгізу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48064" y="3140968"/>
            <a:ext cx="3748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 smtClean="0"/>
              <a:t>Орындалатын амалдар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12160" y="4293096"/>
            <a:ext cx="15055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dirty="0" smtClean="0"/>
              <a:t>Нәтиже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5373216"/>
            <a:ext cx="28420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dirty="0" smtClean="0"/>
              <a:t>Алгоритм соңы</a:t>
            </a:r>
            <a:endParaRPr lang="ru-RU" sz="3200" dirty="0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1908175" y="2060575"/>
            <a:ext cx="0" cy="36036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1907704" y="2924944"/>
            <a:ext cx="0" cy="36036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1" name="Line 13"/>
          <p:cNvSpPr>
            <a:spLocks noChangeShapeType="1"/>
          </p:cNvSpPr>
          <p:nvPr/>
        </p:nvSpPr>
        <p:spPr bwMode="auto">
          <a:xfrm>
            <a:off x="1907704" y="3861048"/>
            <a:ext cx="0" cy="36036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1907704" y="4941168"/>
            <a:ext cx="0" cy="360363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23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5" descr="D:\картинки\19866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Text Box 4">
            <a:hlinkClick r:id="" action="ppaction://noaction" highlightClick="1"/>
          </p:cNvPr>
          <p:cNvSpPr txBox="1">
            <a:spLocks noChangeArrowheads="1"/>
          </p:cNvSpPr>
          <p:nvPr/>
        </p:nvSpPr>
        <p:spPr bwMode="auto">
          <a:xfrm>
            <a:off x="1619250" y="5764213"/>
            <a:ext cx="5953125" cy="2444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just" eaLnBrk="0" hangingPunct="0"/>
            <a:endParaRPr lang="kk-KZ" sz="1600" b="1">
              <a:latin typeface="Times/Kazakh" pitchFamily="34" charset="0"/>
            </a:endParaRP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1357290" y="1785926"/>
            <a:ext cx="2381806" cy="707886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Алгоритмдi</a:t>
            </a:r>
            <a:r>
              <a:rPr lang="ru-RU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</a:t>
            </a:r>
            <a:endParaRPr lang="ru-RU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(begin)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1276350" y="2530475"/>
            <a:ext cx="2751138" cy="707886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Мәлiметтердi енгiзу</a:t>
            </a:r>
            <a:endParaRPr lang="en-US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1276350" y="3287713"/>
            <a:ext cx="2686050" cy="104644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Математикалық</a:t>
            </a:r>
            <a:endParaRPr lang="ru-RU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өрнектердi есептеу</a:t>
            </a:r>
            <a:endParaRPr lang="en-US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(:=)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1220788" y="5207000"/>
            <a:ext cx="2992437" cy="707886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Алгоритмдi</a:t>
            </a:r>
            <a:r>
              <a:rPr lang="ru-RU" sz="2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аяқтау</a:t>
            </a:r>
            <a:endParaRPr lang="en-US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(end)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422900" y="1968500"/>
            <a:ext cx="1466850" cy="457200"/>
            <a:chOff x="2856" y="1032"/>
            <a:chExt cx="924" cy="288"/>
          </a:xfrm>
        </p:grpSpPr>
        <p:sp>
          <p:nvSpPr>
            <p:cNvPr id="20502" name="AutoShape 10"/>
            <p:cNvSpPr>
              <a:spLocks noChangeArrowheads="1"/>
            </p:cNvSpPr>
            <p:nvPr/>
          </p:nvSpPr>
          <p:spPr bwMode="auto">
            <a:xfrm>
              <a:off x="2856" y="1032"/>
              <a:ext cx="924" cy="288"/>
            </a:xfrm>
            <a:prstGeom prst="flowChartTerminator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endParaRPr lang="ru-RU"/>
            </a:p>
          </p:txBody>
        </p:sp>
        <p:sp>
          <p:nvSpPr>
            <p:cNvPr id="80907" name="Text Box 11"/>
            <p:cNvSpPr txBox="1">
              <a:spLocks noChangeArrowheads="1"/>
            </p:cNvSpPr>
            <p:nvPr/>
          </p:nvSpPr>
          <p:spPr bwMode="auto">
            <a:xfrm>
              <a:off x="3130" y="1069"/>
              <a:ext cx="379" cy="192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altLang="ko-KR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басы</a:t>
              </a:r>
              <a:endPara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5245100" y="3457575"/>
            <a:ext cx="1763713" cy="650875"/>
            <a:chOff x="3120" y="2230"/>
            <a:chExt cx="1063" cy="410"/>
          </a:xfrm>
        </p:grpSpPr>
        <p:sp>
          <p:nvSpPr>
            <p:cNvPr id="80909" name="AutoShape 13"/>
            <p:cNvSpPr>
              <a:spLocks noChangeAspect="1" noChangeArrowheads="1"/>
            </p:cNvSpPr>
            <p:nvPr/>
          </p:nvSpPr>
          <p:spPr bwMode="auto">
            <a:xfrm>
              <a:off x="3120" y="2230"/>
              <a:ext cx="1063" cy="410"/>
            </a:xfrm>
            <a:prstGeom prst="flowChartProcess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eaLnBrk="0" hangingPunct="0">
                <a:defRPr/>
              </a:pPr>
              <a:endParaRPr lang="kk-KZ" sz="2200" b="1">
                <a:effectLst>
                  <a:outerShdw blurRad="38100" dist="38100" dir="2700000" algn="tl">
                    <a:srgbClr val="C0C0C0"/>
                  </a:outerShdw>
                </a:effectLst>
                <a:latin typeface="Times/Kazakh" pitchFamily="2" charset="0"/>
              </a:endParaRPr>
            </a:p>
          </p:txBody>
        </p:sp>
        <p:sp>
          <p:nvSpPr>
            <p:cNvPr id="80910" name="Text Box 14"/>
            <p:cNvSpPr txBox="1">
              <a:spLocks noChangeArrowheads="1"/>
            </p:cNvSpPr>
            <p:nvPr/>
          </p:nvSpPr>
          <p:spPr bwMode="auto">
            <a:xfrm>
              <a:off x="3174" y="2260"/>
              <a:ext cx="844" cy="349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берiлгендердi</a:t>
              </a:r>
              <a:endPara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 eaLnBrk="0" hangingPunct="0">
                <a:defRPr/>
              </a:pPr>
              <a:r>
                <a:rPr lang="ru-RU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есептеу</a:t>
              </a:r>
              <a:endParaRPr 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1230313" y="4349750"/>
            <a:ext cx="2304092" cy="707886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eaLnBrk="0" hangingPunct="0">
              <a:defRPr/>
            </a:pPr>
            <a:r>
              <a:rPr lang="ru-RU" sz="22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Нәтиженi шығару</a:t>
            </a:r>
            <a:endParaRPr lang="en-US" sz="22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5416550" y="5194300"/>
            <a:ext cx="1466850" cy="457200"/>
            <a:chOff x="2856" y="1032"/>
            <a:chExt cx="924" cy="288"/>
          </a:xfrm>
        </p:grpSpPr>
        <p:sp>
          <p:nvSpPr>
            <p:cNvPr id="20498" name="AutoShape 17"/>
            <p:cNvSpPr>
              <a:spLocks noChangeArrowheads="1"/>
            </p:cNvSpPr>
            <p:nvPr/>
          </p:nvSpPr>
          <p:spPr bwMode="auto">
            <a:xfrm>
              <a:off x="2856" y="1032"/>
              <a:ext cx="924" cy="288"/>
            </a:xfrm>
            <a:prstGeom prst="flowChartTerminator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endParaRPr lang="ru-RU"/>
            </a:p>
          </p:txBody>
        </p:sp>
        <p:sp>
          <p:nvSpPr>
            <p:cNvPr id="80914" name="Text Box 18"/>
            <p:cNvSpPr txBox="1">
              <a:spLocks noChangeArrowheads="1"/>
            </p:cNvSpPr>
            <p:nvPr/>
          </p:nvSpPr>
          <p:spPr bwMode="auto">
            <a:xfrm>
              <a:off x="3091" y="1069"/>
              <a:ext cx="372" cy="194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altLang="ko-KR" sz="20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соңы</a:t>
              </a:r>
              <a:endPara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5267325" y="2716213"/>
            <a:ext cx="1704975" cy="468312"/>
            <a:chOff x="3370" y="1427"/>
            <a:chExt cx="993" cy="295"/>
          </a:xfrm>
        </p:grpSpPr>
        <p:sp>
          <p:nvSpPr>
            <p:cNvPr id="80916" name="AutoShape 20"/>
            <p:cNvSpPr>
              <a:spLocks noChangeArrowheads="1"/>
            </p:cNvSpPr>
            <p:nvPr/>
          </p:nvSpPr>
          <p:spPr bwMode="auto">
            <a:xfrm>
              <a:off x="3370" y="1427"/>
              <a:ext cx="993" cy="295"/>
            </a:xfrm>
            <a:prstGeom prst="flowChartInputOutpu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eaLnBrk="0" hangingPunct="0">
                <a:defRPr/>
              </a:pPr>
              <a:endParaRPr lang="kk-KZ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/Kazakh" pitchFamily="2" charset="0"/>
              </a:endParaRPr>
            </a:p>
          </p:txBody>
        </p:sp>
        <p:sp>
          <p:nvSpPr>
            <p:cNvPr id="80917" name="Text Box 21"/>
            <p:cNvSpPr txBox="1">
              <a:spLocks noChangeArrowheads="1"/>
            </p:cNvSpPr>
            <p:nvPr/>
          </p:nvSpPr>
          <p:spPr bwMode="auto">
            <a:xfrm>
              <a:off x="3654" y="1464"/>
              <a:ext cx="393" cy="194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sz="20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енгiзу</a:t>
              </a:r>
              <a:endPara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5268913" y="4468813"/>
            <a:ext cx="1703387" cy="468312"/>
            <a:chOff x="3352" y="2531"/>
            <a:chExt cx="1073" cy="295"/>
          </a:xfrm>
        </p:grpSpPr>
        <p:sp>
          <p:nvSpPr>
            <p:cNvPr id="80919" name="AutoShape 23"/>
            <p:cNvSpPr>
              <a:spLocks noChangeArrowheads="1"/>
            </p:cNvSpPr>
            <p:nvPr/>
          </p:nvSpPr>
          <p:spPr bwMode="auto">
            <a:xfrm>
              <a:off x="3352" y="2531"/>
              <a:ext cx="1073" cy="295"/>
            </a:xfrm>
            <a:prstGeom prst="flowChartInputOutpu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eaLnBrk="0" hangingPunct="0">
                <a:defRPr/>
              </a:pPr>
              <a:endParaRPr lang="kk-KZ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/Kazakh" pitchFamily="2" charset="0"/>
              </a:endParaRPr>
            </a:p>
          </p:txBody>
        </p:sp>
        <p:sp>
          <p:nvSpPr>
            <p:cNvPr id="80920" name="Text Box 24"/>
            <p:cNvSpPr txBox="1">
              <a:spLocks noChangeArrowheads="1"/>
            </p:cNvSpPr>
            <p:nvPr/>
          </p:nvSpPr>
          <p:spPr bwMode="auto">
            <a:xfrm>
              <a:off x="3620" y="2568"/>
              <a:ext cx="586" cy="194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>
                <a:defRPr/>
              </a:pPr>
              <a:r>
                <a:rPr lang="ru-RU" sz="20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шығару</a:t>
              </a:r>
              <a:endPara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921" name="Text Box 25"/>
          <p:cNvSpPr txBox="1">
            <a:spLocks noChangeArrowheads="1"/>
          </p:cNvSpPr>
          <p:nvPr/>
        </p:nvSpPr>
        <p:spPr bwMode="auto">
          <a:xfrm>
            <a:off x="415925" y="468313"/>
            <a:ext cx="82597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Сызықтық алгоритмді</a:t>
            </a:r>
            <a:r>
              <a:rPr lang="ru-RU" sz="32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схема </a:t>
            </a:r>
            <a:r>
              <a:rPr lang="ru-RU" sz="32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түрінде сипаттау</a:t>
            </a:r>
            <a:endParaRPr lang="ru-RU" sz="3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6001554" y="2570950"/>
            <a:ext cx="285752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6001554" y="3356768"/>
            <a:ext cx="285752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6001554" y="4285462"/>
            <a:ext cx="285752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5400000">
            <a:off x="6001554" y="5071280"/>
            <a:ext cx="285752" cy="15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80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2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2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2051050" y="4076700"/>
            <a:ext cx="457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>
              <a:solidFill>
                <a:srgbClr val="0000FF"/>
              </a:solidFill>
            </a:endParaRPr>
          </a:p>
          <a:p>
            <a:r>
              <a:rPr lang="en-US">
                <a:solidFill>
                  <a:srgbClr val="0000FF"/>
                </a:solidFill>
              </a:rPr>
              <a:t>  </a:t>
            </a:r>
          </a:p>
          <a:p>
            <a:endParaRPr lang="en-US">
              <a:solidFill>
                <a:srgbClr val="0000FF"/>
              </a:solidFill>
            </a:endParaRPr>
          </a:p>
          <a:p>
            <a:endParaRPr lang="ru-RU">
              <a:solidFill>
                <a:srgbClr val="0000FF"/>
              </a:solidFill>
            </a:endParaRPr>
          </a:p>
        </p:txBody>
      </p:sp>
      <p:pic>
        <p:nvPicPr>
          <p:cNvPr id="6146" name="Picture 2" descr="https://fsd.kopilkaurokov.ru/up/html/2017/05/19/k_591f1e9450869/img_user_file_591f1e94c87b4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https://ds04.infourok.ru/uploads/ex/01ea/00125169-47b557d3/640/im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68760"/>
            <a:ext cx="84604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Допты лақтырғанда </a:t>
            </a:r>
            <a:endParaRPr lang="kk-KZ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доп </a:t>
            </a: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сол </a:t>
            </a: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ізімен кері қайту үшін оны </a:t>
            </a: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қалай лақтыру керек?</a:t>
            </a:r>
            <a:endParaRPr lang="kk-KZ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5517232"/>
            <a:ext cx="31807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Жауабы</a:t>
            </a:r>
            <a:endParaRPr lang="ru-RU" sz="66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068960"/>
            <a:ext cx="3024584" cy="338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256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772816"/>
            <a:ext cx="689983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5000" b="1" i="1" dirty="0" smtClean="0">
                <a:latin typeface="Times New Roman" pitchFamily="18" charset="0"/>
                <a:cs typeface="Times New Roman" pitchFamily="18" charset="0"/>
              </a:rPr>
              <a:t>жоғары</a:t>
            </a:r>
            <a:endParaRPr lang="ru-RU" sz="15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804248" y="5855154"/>
            <a:ext cx="1872208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келесі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23109" y="2739740"/>
            <a:ext cx="655272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3405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68760"/>
            <a:ext cx="84604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Қараңғы бөлмеде </a:t>
            </a:r>
            <a:endParaRPr lang="kk-KZ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майшам </a:t>
            </a: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мен </a:t>
            </a: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керосин лампасы бар. Бірінші </a:t>
            </a: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не жағасың?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5445224"/>
            <a:ext cx="318074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Жауабы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79841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http://aida.ucoz.ru/.s/t/888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8596" y="1428736"/>
            <a:ext cx="8215370" cy="3514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ілімділік: </a:t>
            </a:r>
            <a:r>
              <a:rPr kumimoji="0" lang="kk-KZ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сызықтық бағдарламаның құрылымымен танысу, өткен тақырыптарды қайталай отырып, сызықтық алгоритмді, блок-схемасын, программасын құру </a:t>
            </a:r>
            <a:r>
              <a:rPr lang="kk-KZ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дағдысын </a:t>
            </a:r>
            <a:r>
              <a:rPr kumimoji="0" lang="kk-KZ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қалыптастыру;</a:t>
            </a:r>
            <a:endParaRPr kumimoji="0" lang="ru-RU" sz="280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амытушылық: </a:t>
            </a:r>
            <a:r>
              <a:rPr lang="kk-KZ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kk-KZ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сте сақтау қаблетін дамыту, теориялық білім негізін практикамен ұштастыра білуге үйрету;</a:t>
            </a:r>
            <a:endParaRPr kumimoji="0" lang="ru-RU" sz="280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kk-KZ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әрбиелік: </a:t>
            </a:r>
            <a:r>
              <a:rPr kumimoji="0" lang="kk-KZ" sz="28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пәнге деген қызығушылығын арттыру, әр оқушының алғырлық, зеректік қасиеттерін дамуына жол ашу.</a:t>
            </a:r>
            <a:endParaRPr kumimoji="0" lang="ru-RU" sz="280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28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57166"/>
            <a:ext cx="3647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772816"/>
            <a:ext cx="5907771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5000" b="1" i="1" dirty="0" smtClean="0">
                <a:latin typeface="Times New Roman" pitchFamily="18" charset="0"/>
                <a:cs typeface="Times New Roman" pitchFamily="18" charset="0"/>
              </a:rPr>
              <a:t>сіріңке</a:t>
            </a:r>
            <a:endParaRPr lang="ru-RU" sz="15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7121888" y="5757523"/>
            <a:ext cx="172819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  <a:hlinkClick r:id="" action="ppaction://noaction"/>
              </a:rPr>
              <a:t>келесі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J00991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23109" y="2739740"/>
            <a:ext cx="655272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3902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68760"/>
            <a:ext cx="84604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Үстел үстінде үш тәрелке </a:t>
            </a:r>
            <a:endParaRPr lang="kk-KZ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шие</a:t>
            </a: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. Марат бір тәрелке шиені жеп қойды. Неше тәрелке қалды?</a:t>
            </a:r>
            <a:endParaRPr lang="kk-KZ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5517232"/>
            <a:ext cx="318074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Жауабы</a:t>
            </a:r>
            <a:endParaRPr lang="ru-RU" sz="6600" b="1" i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94385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1844824"/>
            <a:ext cx="146706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0" b="1" i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804248" y="5877272"/>
            <a:ext cx="165618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келесі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J00991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623109" y="2739740"/>
            <a:ext cx="6552728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00903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8258186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4" descr="7996677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5286375"/>
            <a:ext cx="19431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03648" y="260648"/>
            <a:ext cx="4608512" cy="158644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/>
              <a:t>                 </a:t>
            </a:r>
            <a:r>
              <a:rPr lang="kk-KZ" sz="6600" b="1" dirty="0" smtClean="0">
                <a:solidFill>
                  <a:srgbClr val="FFFF00"/>
                </a:solidFill>
              </a:rPr>
              <a:t>Үйге тапсырма </a:t>
            </a:r>
            <a:endParaRPr lang="ru-RU" sz="6600" b="1" dirty="0">
              <a:solidFill>
                <a:srgbClr val="FFFF00"/>
              </a:solidFill>
            </a:endParaRPr>
          </a:p>
        </p:txBody>
      </p:sp>
      <p:pic>
        <p:nvPicPr>
          <p:cNvPr id="6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88640"/>
            <a:ext cx="2627784" cy="2276872"/>
          </a:xfrm>
          <a:prstGeom prst="rect">
            <a:avLst/>
          </a:prstGeom>
          <a:noFill/>
        </p:spPr>
      </p:pic>
      <p:pic>
        <p:nvPicPr>
          <p:cNvPr id="7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1200" y="-1071200"/>
            <a:ext cx="7001599" cy="9144000"/>
          </a:xfrm>
          <a:prstGeom prst="rect">
            <a:avLst/>
          </a:prstGeom>
          <a:solidFill>
            <a:srgbClr val="00FFFF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250825" y="1844675"/>
            <a:ext cx="7993063" cy="33845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Назар аударғандарыңызға</a:t>
            </a:r>
          </a:p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рахмет!!!</a:t>
            </a:r>
          </a:p>
        </p:txBody>
      </p:sp>
      <p:pic>
        <p:nvPicPr>
          <p:cNvPr id="7" name="Picture 5" descr="V25ANI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2440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71550" y="981075"/>
            <a:ext cx="6553200" cy="4968875"/>
            <a:chOff x="1695" y="801"/>
            <a:chExt cx="2463" cy="2412"/>
          </a:xfrm>
        </p:grpSpPr>
        <p:pic>
          <p:nvPicPr>
            <p:cNvPr id="9" name="Picture 5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9" y="96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6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99348">
              <a:off x="3600" y="134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7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949090">
              <a:off x="3696" y="187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8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218239">
              <a:off x="3567" y="23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9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1503688">
              <a:off x="2784" y="819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0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3622714">
              <a:off x="2370" y="88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1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983" y="112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2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6859391">
              <a:off x="1743" y="1473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3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9586296">
              <a:off x="1695" y="1857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4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872" y="2355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5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733100">
              <a:off x="2160" y="2640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6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9101983">
              <a:off x="2640" y="2832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7" descr="GUVERC~1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6963350">
              <a:off x="3135" y="2721"/>
              <a:ext cx="543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18" descr="GUVERC~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27057">
            <a:off x="3997325" y="2278063"/>
            <a:ext cx="1944688" cy="143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0"/>
            <a:ext cx="2195736" cy="1988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89068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5472608"/>
          </a:xfrm>
        </p:spPr>
        <p:txBody>
          <a:bodyPr/>
          <a:lstStyle/>
          <a:p>
            <a:r>
              <a:rPr lang="kk-KZ" sz="6600" b="1" dirty="0" smtClean="0">
                <a:solidFill>
                  <a:srgbClr val="C00000"/>
                </a:solidFill>
              </a:rPr>
              <a:t>Ұйымдастыру</a:t>
            </a: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5" name="Picture 9" descr="241138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18002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241138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628800"/>
            <a:ext cx="45365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241138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620688"/>
            <a:ext cx="7200800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2411384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2857500" cy="285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" name="Picture 12" descr="пгшлпгш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13" descr="http://aida.ucoz.ru/.s/t/888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571604" y="1484784"/>
            <a:ext cx="6000792" cy="286232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 тексеру</a:t>
            </a:r>
            <a:endParaRPr lang="ru-RU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4" descr="7996677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581128"/>
            <a:ext cx="19431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11-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3643314"/>
            <a:ext cx="2500330" cy="2882030"/>
          </a:xfrm>
          <a:prstGeom prst="rect">
            <a:avLst/>
          </a:prstGeom>
          <a:noFill/>
        </p:spPr>
      </p:pic>
      <p:pic>
        <p:nvPicPr>
          <p:cNvPr id="13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13" descr="http://aida.ucoz.ru/.s/t/888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85728"/>
            <a:ext cx="771525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55"/>
          <p:cNvGrpSpPr>
            <a:grpSpLocks/>
          </p:cNvGrpSpPr>
          <p:nvPr/>
        </p:nvGrpSpPr>
        <p:grpSpPr bwMode="auto">
          <a:xfrm>
            <a:off x="3357563" y="2143125"/>
            <a:ext cx="1157287" cy="995363"/>
            <a:chOff x="2000232" y="2907899"/>
            <a:chExt cx="1156622" cy="995952"/>
          </a:xfrm>
        </p:grpSpPr>
        <p:pic>
          <p:nvPicPr>
            <p:cNvPr id="22556" name="Рисунок 27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198169">
              <a:off x="2091084" y="283808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Прямоугольник 36">
              <a:hlinkClick r:id="rId4" action="ppaction://hlinksldjump"/>
            </p:cNvPr>
            <p:cNvSpPr/>
            <p:nvPr/>
          </p:nvSpPr>
          <p:spPr>
            <a:xfrm rot="18614551">
              <a:off x="2096970" y="3043913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4" action="ppaction://hlinksldjump"/>
                </a:rPr>
                <a:t>12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3" name="Группа 51"/>
          <p:cNvGrpSpPr>
            <a:grpSpLocks/>
          </p:cNvGrpSpPr>
          <p:nvPr/>
        </p:nvGrpSpPr>
        <p:grpSpPr bwMode="auto">
          <a:xfrm>
            <a:off x="3571875" y="3643313"/>
            <a:ext cx="1157288" cy="1020762"/>
            <a:chOff x="3317875" y="1720850"/>
            <a:chExt cx="1157288" cy="1020763"/>
          </a:xfrm>
        </p:grpSpPr>
        <p:pic>
          <p:nvPicPr>
            <p:cNvPr id="22554" name="Рисунок 29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77164">
              <a:off x="3408592" y="1675042"/>
              <a:ext cx="975854" cy="1157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рямоугольник 37">
              <a:hlinkClick r:id="rId6" action="ppaction://hlinksldjump"/>
            </p:cNvPr>
            <p:cNvSpPr/>
            <p:nvPr/>
          </p:nvSpPr>
          <p:spPr bwMode="auto">
            <a:xfrm rot="4769322">
              <a:off x="3304010" y="1857131"/>
              <a:ext cx="980855" cy="708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" action="ppaction://noaction"/>
                </a:rPr>
                <a:t>82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4" name="Группа 51"/>
          <p:cNvGrpSpPr>
            <a:grpSpLocks/>
          </p:cNvGrpSpPr>
          <p:nvPr/>
        </p:nvGrpSpPr>
        <p:grpSpPr bwMode="auto">
          <a:xfrm>
            <a:off x="6357938" y="5072063"/>
            <a:ext cx="996950" cy="1155700"/>
            <a:chOff x="5054172" y="1793432"/>
            <a:chExt cx="997807" cy="1156622"/>
          </a:xfrm>
        </p:grpSpPr>
        <p:pic>
          <p:nvPicPr>
            <p:cNvPr id="22552" name="Рисунок 2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475193">
              <a:off x="5054172" y="179343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Прямоугольник 38">
              <a:hlinkClick r:id="" action="ppaction://noaction"/>
            </p:cNvPr>
            <p:cNvSpPr/>
            <p:nvPr/>
          </p:nvSpPr>
          <p:spPr>
            <a:xfrm rot="20348432">
              <a:off x="5072066" y="2000240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7" action="ppaction://hlinksldjump"/>
                </a:rPr>
                <a:t>14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5" name="Группа 53"/>
          <p:cNvGrpSpPr>
            <a:grpSpLocks/>
          </p:cNvGrpSpPr>
          <p:nvPr/>
        </p:nvGrpSpPr>
        <p:grpSpPr bwMode="auto">
          <a:xfrm>
            <a:off x="4786313" y="2786063"/>
            <a:ext cx="1157287" cy="1036346"/>
            <a:chOff x="4809315" y="3091583"/>
            <a:chExt cx="1156622" cy="1036119"/>
          </a:xfrm>
        </p:grpSpPr>
        <p:pic>
          <p:nvPicPr>
            <p:cNvPr id="22550" name="Рисунок 2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766720">
              <a:off x="4900168" y="3000730"/>
              <a:ext cx="974916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Прямоугольник 40">
              <a:hlinkClick r:id="rId6" action="ppaction://hlinksldjump"/>
            </p:cNvPr>
            <p:cNvSpPr/>
            <p:nvPr/>
          </p:nvSpPr>
          <p:spPr>
            <a:xfrm rot="4771447">
              <a:off x="4899250" y="3283803"/>
              <a:ext cx="979912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4" action="ppaction://hlinksldjump"/>
                </a:rPr>
                <a:t>23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6" name="Группа 52"/>
          <p:cNvGrpSpPr>
            <a:grpSpLocks/>
          </p:cNvGrpSpPr>
          <p:nvPr/>
        </p:nvGrpSpPr>
        <p:grpSpPr bwMode="auto">
          <a:xfrm>
            <a:off x="6286500" y="3643313"/>
            <a:ext cx="1017588" cy="1157287"/>
            <a:chOff x="6286512" y="2857496"/>
            <a:chExt cx="1017719" cy="1156622"/>
          </a:xfrm>
        </p:grpSpPr>
        <p:pic>
          <p:nvPicPr>
            <p:cNvPr id="22548" name="Рисунок 2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129312">
              <a:off x="6286512" y="2857496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Прямоугольник 41">
              <a:hlinkClick r:id="" action="ppaction://noaction"/>
            </p:cNvPr>
            <p:cNvSpPr/>
            <p:nvPr/>
          </p:nvSpPr>
          <p:spPr>
            <a:xfrm rot="19434272">
              <a:off x="6324318" y="3118928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8" action="ppaction://hlinksldjump"/>
                </a:rPr>
                <a:t>67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7" name="Группа 63"/>
          <p:cNvGrpSpPr>
            <a:grpSpLocks/>
          </p:cNvGrpSpPr>
          <p:nvPr/>
        </p:nvGrpSpPr>
        <p:grpSpPr bwMode="auto">
          <a:xfrm>
            <a:off x="1763713" y="3500438"/>
            <a:ext cx="981075" cy="1157287"/>
            <a:chOff x="1909304" y="5175828"/>
            <a:chExt cx="981500" cy="1156622"/>
          </a:xfrm>
        </p:grpSpPr>
        <p:pic>
          <p:nvPicPr>
            <p:cNvPr id="22546" name="Рисунок 26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9304" y="517582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Прямоугольник 42">
              <a:hlinkClick r:id="rId8" action="ppaction://hlinksldjump"/>
            </p:cNvPr>
            <p:cNvSpPr/>
            <p:nvPr/>
          </p:nvSpPr>
          <p:spPr>
            <a:xfrm>
              <a:off x="1910891" y="5508196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9" action="ppaction://hlinksldjump"/>
                </a:rPr>
                <a:t>28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8" name="Группа 61"/>
          <p:cNvGrpSpPr>
            <a:grpSpLocks/>
          </p:cNvGrpSpPr>
          <p:nvPr/>
        </p:nvGrpSpPr>
        <p:grpSpPr bwMode="auto">
          <a:xfrm>
            <a:off x="4643438" y="4857750"/>
            <a:ext cx="1157287" cy="974725"/>
            <a:chOff x="4961724" y="5617040"/>
            <a:chExt cx="1156622" cy="974917"/>
          </a:xfrm>
        </p:grpSpPr>
        <p:pic>
          <p:nvPicPr>
            <p:cNvPr id="22544" name="Рисунок 3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5847">
              <a:off x="5052576" y="552618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Прямоугольник 43">
              <a:hlinkClick r:id="" action="ppaction://noaction"/>
            </p:cNvPr>
            <p:cNvSpPr/>
            <p:nvPr/>
          </p:nvSpPr>
          <p:spPr>
            <a:xfrm rot="2593498">
              <a:off x="5072066" y="5786454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0" action="ppaction://hlinksldjump"/>
                </a:rPr>
                <a:t>33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9" name="Группа 58"/>
          <p:cNvGrpSpPr>
            <a:grpSpLocks/>
          </p:cNvGrpSpPr>
          <p:nvPr/>
        </p:nvGrpSpPr>
        <p:grpSpPr bwMode="auto">
          <a:xfrm>
            <a:off x="2500313" y="5143500"/>
            <a:ext cx="1020762" cy="1133475"/>
            <a:chOff x="4436073" y="4164338"/>
            <a:chExt cx="1020070" cy="1133360"/>
          </a:xfrm>
        </p:grpSpPr>
        <p:pic>
          <p:nvPicPr>
            <p:cNvPr id="22542" name="Рисунок 3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2201245">
              <a:off x="4436073" y="4164338"/>
              <a:ext cx="974917" cy="113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Прямоугольник 44">
              <a:hlinkClick r:id="" action="ppaction://noaction"/>
            </p:cNvPr>
            <p:cNvSpPr/>
            <p:nvPr/>
          </p:nvSpPr>
          <p:spPr>
            <a:xfrm rot="19347551">
              <a:off x="4476230" y="4358897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1" action="ppaction://hlinksldjump"/>
                </a:rPr>
                <a:t>37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22541" name="AutoShape 42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308725"/>
            <a:ext cx="684212" cy="5492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256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6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6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564" name="Picture 12" descr="пгшлпгш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Группа 55"/>
          <p:cNvGrpSpPr>
            <a:grpSpLocks/>
          </p:cNvGrpSpPr>
          <p:nvPr/>
        </p:nvGrpSpPr>
        <p:grpSpPr bwMode="auto">
          <a:xfrm>
            <a:off x="3357554" y="2143116"/>
            <a:ext cx="1157287" cy="995363"/>
            <a:chOff x="2000232" y="2907899"/>
            <a:chExt cx="1156622" cy="995952"/>
          </a:xfrm>
        </p:grpSpPr>
        <p:pic>
          <p:nvPicPr>
            <p:cNvPr id="47" name="Рисунок 27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198169">
              <a:off x="2091084" y="283808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Прямоугольник 47">
              <a:hlinkClick r:id="rId4" action="ppaction://hlinksldjump"/>
            </p:cNvPr>
            <p:cNvSpPr/>
            <p:nvPr/>
          </p:nvSpPr>
          <p:spPr>
            <a:xfrm rot="18614551">
              <a:off x="2096970" y="3043913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4" action="ppaction://hlinksldjump"/>
                </a:rPr>
                <a:t>12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pic>
        <p:nvPicPr>
          <p:cNvPr id="40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63"/>
          <p:cNvGrpSpPr>
            <a:grpSpLocks/>
          </p:cNvGrpSpPr>
          <p:nvPr/>
        </p:nvGrpSpPr>
        <p:grpSpPr bwMode="auto">
          <a:xfrm>
            <a:off x="500034" y="857232"/>
            <a:ext cx="1071570" cy="1071570"/>
            <a:chOff x="1909304" y="5175828"/>
            <a:chExt cx="981500" cy="1156622"/>
          </a:xfrm>
        </p:grpSpPr>
        <p:pic>
          <p:nvPicPr>
            <p:cNvPr id="3" name="Рисунок 2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9304" y="517582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rId4" action="ppaction://hlinksldjump"/>
            </p:cNvPr>
            <p:cNvSpPr/>
            <p:nvPr/>
          </p:nvSpPr>
          <p:spPr>
            <a:xfrm>
              <a:off x="1910891" y="5508196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4" action="ppaction://hlinksldjump"/>
                </a:rPr>
                <a:t>28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071670" y="1000108"/>
            <a:ext cx="657229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Мәліметтердің</a:t>
            </a:r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типі</a:t>
            </a:r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4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785918" y="2492896"/>
            <a:ext cx="6215106" cy="2664296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Мәндермен немесе олармен орындауға болатын амалдардың жиыны</a:t>
            </a:r>
          </a:p>
        </p:txBody>
      </p:sp>
      <p:sp>
        <p:nvSpPr>
          <p:cNvPr id="9" name="Управляющая кнопка: домой 8">
            <a:hlinkClick r:id="rId5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540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55"/>
          <p:cNvGrpSpPr>
            <a:grpSpLocks/>
          </p:cNvGrpSpPr>
          <p:nvPr/>
        </p:nvGrpSpPr>
        <p:grpSpPr bwMode="auto">
          <a:xfrm rot="3278551">
            <a:off x="692251" y="1038773"/>
            <a:ext cx="1086185" cy="1105043"/>
            <a:chOff x="2000232" y="2907899"/>
            <a:chExt cx="1156622" cy="995952"/>
          </a:xfrm>
        </p:grpSpPr>
        <p:pic>
          <p:nvPicPr>
            <p:cNvPr id="4" name="Рисунок 27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198169">
              <a:off x="2091084" y="283808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рямоугольник 4">
              <a:hlinkClick r:id="rId3" action="ppaction://hlinksldjump"/>
            </p:cNvPr>
            <p:cNvSpPr/>
            <p:nvPr/>
          </p:nvSpPr>
          <p:spPr>
            <a:xfrm rot="18614551">
              <a:off x="2096970" y="3043913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3" action="ppaction://hlinksldjump"/>
                </a:rPr>
                <a:t>12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928762" y="1000108"/>
            <a:ext cx="721523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Өрнек дегеніміз</a:t>
            </a:r>
            <a:r>
              <a:rPr lang="ru-RU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 не</a:t>
            </a:r>
            <a:r>
              <a:rPr lang="ru-RU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000232" y="1988840"/>
            <a:ext cx="5452088" cy="3083234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Арифметикалық амал таңбаларымен біріктірілген айнымалы функциясы</a:t>
            </a:r>
          </a:p>
        </p:txBody>
      </p:sp>
      <p:sp>
        <p:nvSpPr>
          <p:cNvPr id="9" name="Управляющая кнопка: домой 8">
            <a:hlinkClick r:id="rId5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 descr="http://go3.imgsmail.ru/imgpreview?key=2d9dab784548f9ac&amp;mb=imgdb_preview_13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3"/>
          <p:cNvGrpSpPr>
            <a:grpSpLocks/>
          </p:cNvGrpSpPr>
          <p:nvPr/>
        </p:nvGrpSpPr>
        <p:grpSpPr bwMode="auto">
          <a:xfrm rot="16829494">
            <a:off x="619958" y="687932"/>
            <a:ext cx="1021403" cy="993902"/>
            <a:chOff x="4809315" y="3091583"/>
            <a:chExt cx="1156622" cy="999604"/>
          </a:xfrm>
        </p:grpSpPr>
        <p:pic>
          <p:nvPicPr>
            <p:cNvPr id="3" name="Рисунок 2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766720">
              <a:off x="4900168" y="3000730"/>
              <a:ext cx="974916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Прямоугольник 3">
              <a:hlinkClick r:id="rId4" action="ppaction://hlinksldjump"/>
            </p:cNvPr>
            <p:cNvSpPr/>
            <p:nvPr/>
          </p:nvSpPr>
          <p:spPr>
            <a:xfrm rot="4771447">
              <a:off x="4834673" y="3247288"/>
              <a:ext cx="979912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4" action="ppaction://hlinksldjump"/>
                </a:rPr>
                <a:t>23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85918" y="642918"/>
            <a:ext cx="721523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Арифметикалық функциялар</a:t>
            </a:r>
            <a:r>
              <a:rPr lang="ru-RU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нешеге</a:t>
            </a:r>
            <a:r>
              <a:rPr lang="ru-RU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99FF"/>
                </a:solidFill>
                <a:effectLst/>
                <a:latin typeface="Times New Roman" pitchFamily="18" charset="0"/>
                <a:cs typeface="Times New Roman" pitchFamily="18" charset="0"/>
              </a:rPr>
              <a:t>бөлінеді?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99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619672" y="2996952"/>
            <a:ext cx="5429288" cy="2428892"/>
          </a:xfrm>
          <a:prstGeom prst="horizontalScroll">
            <a:avLst/>
          </a:prstGeom>
          <a:solidFill>
            <a:srgbClr val="0099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 Математикада жазылуы</a:t>
            </a:r>
          </a:p>
          <a:p>
            <a:pPr marL="514350" indent="-514350">
              <a:buAutoNum type="arabicPlain" startAt="2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Паскальда жазылуы </a:t>
            </a:r>
          </a:p>
          <a:p>
            <a:pPr marL="514350" indent="-514350">
              <a:buAutoNum type="arabicPlain" startAt="2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Функция типі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омой 8">
            <a:hlinkClick r:id="rId5" action="ppaction://hlinksldjump" highlightClick="1"/>
          </p:cNvPr>
          <p:cNvSpPr/>
          <p:nvPr/>
        </p:nvSpPr>
        <p:spPr>
          <a:xfrm>
            <a:off x="7786710" y="5143512"/>
            <a:ext cx="785818" cy="92869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User\Desktop\MYXJ_20171122181553_fast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0"/>
            <a:ext cx="2627784" cy="22768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1185</TotalTime>
  <Words>349</Words>
  <Application>Microsoft Office PowerPoint</Application>
  <PresentationFormat>Экран (4:3)</PresentationFormat>
  <Paragraphs>136</Paragraphs>
  <Slides>34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Поток</vt:lpstr>
      <vt:lpstr>Слайд 1</vt:lpstr>
      <vt:lpstr>Сабақтың өту  кезеңдері! 1. Ұйымдастыру  2. Үйге берілген тапсырманы тексеру 3. Жаңа сабақ  4. Әр түрлі ойындар  5. Сабақты бекіту 6. Үйге тапсырма беру</vt:lpstr>
      <vt:lpstr>Слайд 3</vt:lpstr>
      <vt:lpstr>Ұйымдастыру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Жаңа сабақ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Сызықтық алгоритмнің  блок схемасы 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                 Үйге тапсырма </vt:lpstr>
      <vt:lpstr>Слайд 34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Адека</dc:creator>
  <cp:lastModifiedBy>User</cp:lastModifiedBy>
  <cp:revision>88</cp:revision>
  <dcterms:created xsi:type="dcterms:W3CDTF">2014-12-15T04:01:09Z</dcterms:created>
  <dcterms:modified xsi:type="dcterms:W3CDTF">2020-03-26T05:50:03Z</dcterms:modified>
</cp:coreProperties>
</file>