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4" r:id="rId2"/>
  </p:sldMasterIdLst>
  <p:notesMasterIdLst>
    <p:notesMasterId r:id="rId37"/>
  </p:notesMasterIdLst>
  <p:sldIdLst>
    <p:sldId id="287" r:id="rId3"/>
    <p:sldId id="288" r:id="rId4"/>
    <p:sldId id="284" r:id="rId5"/>
    <p:sldId id="289" r:id="rId6"/>
    <p:sldId id="285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4" r:id="rId17"/>
    <p:sldId id="267" r:id="rId18"/>
    <p:sldId id="302" r:id="rId19"/>
    <p:sldId id="293" r:id="rId20"/>
    <p:sldId id="294" r:id="rId21"/>
    <p:sldId id="295" r:id="rId22"/>
    <p:sldId id="297" r:id="rId23"/>
    <p:sldId id="298" r:id="rId24"/>
    <p:sldId id="299" r:id="rId25"/>
    <p:sldId id="291" r:id="rId26"/>
    <p:sldId id="271" r:id="rId27"/>
    <p:sldId id="277" r:id="rId28"/>
    <p:sldId id="307" r:id="rId29"/>
    <p:sldId id="308" r:id="rId30"/>
    <p:sldId id="309" r:id="rId31"/>
    <p:sldId id="310" r:id="rId32"/>
    <p:sldId id="311" r:id="rId33"/>
    <p:sldId id="312" r:id="rId34"/>
    <p:sldId id="278" r:id="rId35"/>
    <p:sldId id="31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FF99"/>
    <a:srgbClr val="0066FF"/>
    <a:srgbClr val="66CCFF"/>
    <a:srgbClr val="99FF33"/>
    <a:srgbClr val="FFCC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BF83-A715-41C8-8DD7-60D71EC204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D5CE-367E-4AB6-B16A-190A23A2C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F0767-3AE4-4786-9D60-EF77EC92639C}" type="slidenum">
              <a:rPr lang="kk-KZ" smtClean="0"/>
              <a:pPr/>
              <a:t>17</a:t>
            </a:fld>
            <a:endParaRPr lang="kk-K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4B830-AB1A-4B8F-899C-24D97F7BFC3D}" type="slidenum">
              <a:rPr lang="kk-KZ" smtClean="0"/>
              <a:pPr/>
              <a:t>18</a:t>
            </a:fld>
            <a:endParaRPr lang="kk-K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9F1F1-1B15-4D72-BFA0-E3D0A6E8A6C4}" type="slidenum">
              <a:rPr lang="kk-KZ" smtClean="0"/>
              <a:pPr/>
              <a:t>19</a:t>
            </a:fld>
            <a:endParaRPr lang="kk-K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76A2E-7283-4078-92FC-EB2FA10506CC}" type="slidenum">
              <a:rPr lang="kk-KZ" smtClean="0"/>
              <a:pPr/>
              <a:t>20</a:t>
            </a:fld>
            <a:endParaRPr lang="kk-K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D1451-73A7-49A2-B098-532E737FDA8F}" type="slidenum">
              <a:rPr lang="kk-KZ" smtClean="0"/>
              <a:pPr/>
              <a:t>21</a:t>
            </a:fld>
            <a:endParaRPr lang="kk-K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DDCE8-BE98-447A-994E-76F1049DDEF0}" type="slidenum">
              <a:rPr lang="kk-KZ" smtClean="0"/>
              <a:pPr/>
              <a:t>22</a:t>
            </a:fld>
            <a:endParaRPr lang="kk-K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E11EB-7379-49B0-B1F8-B5855768A393}" type="slidenum">
              <a:rPr lang="kk-KZ" smtClean="0"/>
              <a:pPr/>
              <a:t>23</a:t>
            </a:fld>
            <a:endParaRPr lang="kk-K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F1C5BF-B8E7-4BD9-936C-FE6226659D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890EB8-13F5-407D-8D94-B5B8D1C49D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1.gif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image" Target="../media/image15.png"/><Relationship Id="rId15" Type="http://schemas.openxmlformats.org/officeDocument/2006/relationships/image" Target="../media/image8.jpe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7.xml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,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928670"/>
            <a:ext cx="6929486" cy="478634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Қош  келдіңіздер!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47" descr="butterfly_0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6723">
            <a:off x="6726238" y="957263"/>
            <a:ext cx="10223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butterfly_0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20566">
            <a:off x="1390650" y="900113"/>
            <a:ext cx="10239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Голанская роз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0581">
            <a:off x="2945025" y="4124354"/>
            <a:ext cx="1775666" cy="257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Голанская роз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1775666" cy="257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Голанская роз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4171">
            <a:off x="4300686" y="4092336"/>
            <a:ext cx="1775666" cy="257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88" y="0"/>
            <a:ext cx="280831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1"/>
          <p:cNvGrpSpPr>
            <a:grpSpLocks/>
          </p:cNvGrpSpPr>
          <p:nvPr/>
        </p:nvGrpSpPr>
        <p:grpSpPr bwMode="auto">
          <a:xfrm rot="17057120">
            <a:off x="459071" y="774196"/>
            <a:ext cx="1157288" cy="989931"/>
            <a:chOff x="3317875" y="1765759"/>
            <a:chExt cx="1157288" cy="989932"/>
          </a:xfrm>
        </p:grpSpPr>
        <p:pic>
          <p:nvPicPr>
            <p:cNvPr id="3" name="Рисунок 2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77164">
              <a:off x="3408592" y="1675042"/>
              <a:ext cx="975854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" action="ppaction://noaction"/>
            </p:cNvPr>
            <p:cNvSpPr/>
            <p:nvPr/>
          </p:nvSpPr>
          <p:spPr bwMode="auto">
            <a:xfrm rot="4769322">
              <a:off x="3286920" y="1911117"/>
              <a:ext cx="980855" cy="7082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82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39752" y="714356"/>
            <a:ext cx="65503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Тип- дегеніміз </a:t>
            </a:r>
            <a:endParaRPr lang="kk-KZ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331640" y="2636912"/>
            <a:ext cx="6000792" cy="2428892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Шамалардың қабылдайтын мәндеріне берілетін сипаттама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2"/>
          <p:cNvGrpSpPr>
            <a:grpSpLocks/>
          </p:cNvGrpSpPr>
          <p:nvPr/>
        </p:nvGrpSpPr>
        <p:grpSpPr bwMode="auto">
          <a:xfrm rot="2141273">
            <a:off x="599173" y="402439"/>
            <a:ext cx="1017588" cy="1157287"/>
            <a:chOff x="6286512" y="2857496"/>
            <a:chExt cx="1017719" cy="1156622"/>
          </a:xfrm>
        </p:grpSpPr>
        <p:pic>
          <p:nvPicPr>
            <p:cNvPr id="3" name="Рисунок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9312">
              <a:off x="6286512" y="2857496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" action="ppaction://noaction"/>
            </p:cNvPr>
            <p:cNvSpPr/>
            <p:nvPr/>
          </p:nvSpPr>
          <p:spPr>
            <a:xfrm rot="19434272">
              <a:off x="6324318" y="3118928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67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85918" y="642918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Стандартты функциялар дегеніміз не? 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83568" y="1916832"/>
            <a:ext cx="6768752" cy="4176464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Программалары жасалып стандартты модульге жинақталған обекьтіні айтады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1"/>
          <p:cNvGrpSpPr>
            <a:grpSpLocks/>
          </p:cNvGrpSpPr>
          <p:nvPr/>
        </p:nvGrpSpPr>
        <p:grpSpPr bwMode="auto">
          <a:xfrm rot="18969949">
            <a:off x="533452" y="693552"/>
            <a:ext cx="1157287" cy="974725"/>
            <a:chOff x="4961724" y="5617040"/>
            <a:chExt cx="1156622" cy="974917"/>
          </a:xfrm>
        </p:grpSpPr>
        <p:pic>
          <p:nvPicPr>
            <p:cNvPr id="3" name="Рисунок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5847">
              <a:off x="5052576" y="5526188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" action="ppaction://noaction"/>
            </p:cNvPr>
            <p:cNvSpPr/>
            <p:nvPr/>
          </p:nvSpPr>
          <p:spPr>
            <a:xfrm rot="2593498">
              <a:off x="5072066" y="5786454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33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85918" y="642918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Қарапайым типке </a:t>
            </a:r>
            <a:endParaRPr lang="kk-KZ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нелер </a:t>
            </a:r>
            <a:r>
              <a:rPr lang="kk-KZ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жатады?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87624" y="2276872"/>
            <a:ext cx="5976664" cy="3744416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Бүтін сан</a:t>
            </a:r>
          </a:p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Нақты сан</a:t>
            </a:r>
          </a:p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Символдық шама </a:t>
            </a:r>
          </a:p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Логикалық шама</a:t>
            </a:r>
          </a:p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Мәтіндік шама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1"/>
          <p:cNvGrpSpPr>
            <a:grpSpLocks/>
          </p:cNvGrpSpPr>
          <p:nvPr/>
        </p:nvGrpSpPr>
        <p:grpSpPr bwMode="auto">
          <a:xfrm rot="1535639">
            <a:off x="557873" y="587240"/>
            <a:ext cx="996950" cy="1155700"/>
            <a:chOff x="5054172" y="1793432"/>
            <a:chExt cx="997807" cy="1156622"/>
          </a:xfrm>
        </p:grpSpPr>
        <p:pic>
          <p:nvPicPr>
            <p:cNvPr id="3" name="Рисунок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75193">
              <a:off x="5054172" y="1793432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" action="ppaction://noaction"/>
            </p:cNvPr>
            <p:cNvSpPr/>
            <p:nvPr/>
          </p:nvSpPr>
          <p:spPr>
            <a:xfrm rot="20348432">
              <a:off x="5072066" y="2000240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14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57258" y="928670"/>
            <a:ext cx="77867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Күрделі типке нелер жатады</a:t>
            </a:r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2276872"/>
            <a:ext cx="5976664" cy="3744416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Жиымдар</a:t>
            </a:r>
          </a:p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Файылдар</a:t>
            </a:r>
          </a:p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Жазбалар</a:t>
            </a:r>
          </a:p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Жиындар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8"/>
          <p:cNvGrpSpPr>
            <a:grpSpLocks/>
          </p:cNvGrpSpPr>
          <p:nvPr/>
        </p:nvGrpSpPr>
        <p:grpSpPr bwMode="auto">
          <a:xfrm rot="2119936">
            <a:off x="662344" y="762256"/>
            <a:ext cx="1020762" cy="1133475"/>
            <a:chOff x="4436073" y="4164338"/>
            <a:chExt cx="1020070" cy="1133360"/>
          </a:xfrm>
        </p:grpSpPr>
        <p:pic>
          <p:nvPicPr>
            <p:cNvPr id="3" name="Рисунок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01245">
              <a:off x="4436073" y="4164338"/>
              <a:ext cx="974917" cy="113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" action="ppaction://noaction"/>
            </p:cNvPr>
            <p:cNvSpPr/>
            <p:nvPr/>
          </p:nvSpPr>
          <p:spPr>
            <a:xfrm rot="19347551">
              <a:off x="4476230" y="4358897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37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85918" y="571480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400" b="1" i="1" dirty="0" smtClean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Типтер нешеге </a:t>
            </a:r>
            <a:endParaRPr lang="kk-KZ" sz="4400" b="1" i="1" dirty="0" smtClean="0">
              <a:ln w="1905"/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kk-KZ" sz="4400" b="1" i="1" dirty="0" smtClean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i="1" dirty="0">
              <a:ln w="1905"/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87624" y="1916832"/>
            <a:ext cx="6264696" cy="3816424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Қарапайым тип</a:t>
            </a:r>
          </a:p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Күрделі  тип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pPr algn="l"/>
            <a:r>
              <a:rPr lang="kk-KZ" sz="8000" b="1" dirty="0" smtClean="0">
                <a:solidFill>
                  <a:srgbClr val="FF0000"/>
                </a:solidFill>
              </a:rPr>
              <a:t>Жаңа сабақ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aida.ucoz.ru/.s/t/88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420888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сабақ </a:t>
            </a:r>
          </a:p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“Сызықтық   алгоритмдерді </a:t>
            </a:r>
          </a:p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Программалау”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100010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.03.2020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7А Сынып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12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316794">
            <a:off x="-1414" y="760899"/>
            <a:ext cx="8582982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Times New Roman"/>
                <a:cs typeface="Times New Roman"/>
              </a:rPr>
              <a:t>Сызықтық </a:t>
            </a:r>
            <a:r>
              <a:rPr lang="ru-RU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Times New Roman"/>
                <a:cs typeface="Times New Roman"/>
              </a:rPr>
              <a:t>алгоритм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972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kk-KZ" sz="3000" b="1" dirty="0">
                <a:solidFill>
                  <a:schemeClr val="folHlink"/>
                </a:solidFill>
              </a:rPr>
              <a:t>Сызықтық алгоритм деп —</a:t>
            </a:r>
            <a:r>
              <a:rPr lang="kk-KZ" sz="3000" b="1" dirty="0"/>
              <a:t> алгоритм әрбір </a:t>
            </a:r>
          </a:p>
          <a:p>
            <a:r>
              <a:rPr lang="kk-KZ" sz="3000" b="1" dirty="0"/>
              <a:t>қадамы болса және олардың барлығы басы-</a:t>
            </a:r>
          </a:p>
          <a:p>
            <a:r>
              <a:rPr lang="kk-KZ" sz="3000" b="1" dirty="0"/>
              <a:t>нан аяғына дейін, бірінен соң бірі тізбектеле</a:t>
            </a:r>
          </a:p>
          <a:p>
            <a:r>
              <a:rPr lang="kk-KZ" sz="3000" b="1" dirty="0"/>
              <a:t>орындалуын айтамыз.</a:t>
            </a:r>
            <a:endParaRPr lang="ru-RU" sz="3000" b="1" dirty="0"/>
          </a:p>
        </p:txBody>
      </p:sp>
      <p:pic>
        <p:nvPicPr>
          <p:cNvPr id="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 descr="BL00130_"/>
          <p:cNvSpPr>
            <a:spLocks noChangeArrowheads="1"/>
          </p:cNvSpPr>
          <p:nvPr/>
        </p:nvSpPr>
        <p:spPr bwMode="auto">
          <a:xfrm>
            <a:off x="1403350" y="2924175"/>
            <a:ext cx="6084888" cy="3527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WordArt 18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459787" cy="70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Мектепке</a:t>
            </a:r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бару </a:t>
            </a:r>
            <a:r>
              <a:rPr lang="ru-RU" sz="6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алгоритімі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239838" y="1336675"/>
            <a:ext cx="102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1-ші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594100" y="1355725"/>
            <a:ext cx="3282950" cy="5492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Үйден шығамыз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484438" y="1700213"/>
            <a:ext cx="9366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37" grpId="0" animBg="1"/>
      <p:bldP spid="5139" grpId="0"/>
      <p:bldP spid="5140" grpId="0"/>
      <p:bldP spid="5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16013" y="692150"/>
            <a:ext cx="102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2-ші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19475" y="692150"/>
            <a:ext cx="4983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Аялдамаға барамыз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24100" y="1055688"/>
            <a:ext cx="9366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700338" y="3357563"/>
            <a:ext cx="3095625" cy="302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0000"/>
              <a:t>А</a:t>
            </a:r>
            <a:endParaRPr lang="ru-RU" sz="10000"/>
          </a:p>
        </p:txBody>
      </p:sp>
      <p:pic>
        <p:nvPicPr>
          <p:cNvPr id="1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55" grpId="1" animBg="1"/>
      <p:bldP spid="6156" grpId="0" animBg="1"/>
      <p:bldP spid="6156" grpId="1" animBg="1"/>
      <p:bldP spid="6157" grpId="0" animBg="1"/>
      <p:bldP spid="6157" grpId="1" animBg="1"/>
      <p:bldP spid="6158" grpId="0" animBg="1"/>
      <p:bldP spid="6158" grpId="1" animBg="1"/>
      <p:bldP spid="6159" grpId="0" animBg="1"/>
      <p:bldP spid="61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5688013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C00000"/>
                </a:solidFill>
              </a:rPr>
              <a:t>Сабақтың өту </a:t>
            </a:r>
            <a:r>
              <a:rPr lang="kk-KZ" sz="5400" b="1" dirty="0" smtClean="0">
                <a:solidFill>
                  <a:srgbClr val="C00000"/>
                </a:solidFill>
              </a:rPr>
              <a:t/>
            </a:r>
            <a:br>
              <a:rPr lang="kk-KZ" sz="5400" b="1" dirty="0" smtClean="0">
                <a:solidFill>
                  <a:srgbClr val="C00000"/>
                </a:solidFill>
              </a:rPr>
            </a:br>
            <a:r>
              <a:rPr lang="kk-KZ" sz="5400" b="1" dirty="0" smtClean="0">
                <a:solidFill>
                  <a:srgbClr val="C00000"/>
                </a:solidFill>
              </a:rPr>
              <a:t>кезеңдері</a:t>
            </a:r>
            <a:r>
              <a:rPr lang="kk-KZ" sz="5400" b="1" dirty="0" smtClean="0">
                <a:solidFill>
                  <a:srgbClr val="C00000"/>
                </a:solidFill>
              </a:rPr>
              <a:t>!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sz="4000" b="1" dirty="0" smtClean="0">
                <a:solidFill>
                  <a:srgbClr val="C00000"/>
                </a:solidFill>
              </a:rPr>
              <a:t>1. Ұйымдастыру 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C00000"/>
                </a:solidFill>
              </a:rPr>
              <a:t>2. Үйге берілген тапсырманы тексеру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C00000"/>
                </a:solidFill>
              </a:rPr>
              <a:t>3. Жаңа сабақ 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C00000"/>
                </a:solidFill>
              </a:rPr>
              <a:t>4. Әр түрлі ойындар 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C00000"/>
                </a:solidFill>
              </a:rPr>
              <a:t>5. Сабақты бекіту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C00000"/>
                </a:solidFill>
              </a:rPr>
              <a:t>6. Үйге тапсырма беру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5" descr="C:\Users\InnoWeb\Desktop\3607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9402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InnoWeb\Desktop\3607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49973" y="4293096"/>
            <a:ext cx="269402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3097"/>
            <a:ext cx="1584424" cy="216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42988" y="688975"/>
            <a:ext cx="102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3-ші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03600" y="692150"/>
            <a:ext cx="452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Автобусқа мінеміз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68538" y="1052513"/>
            <a:ext cx="9366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16" descr="1001"/>
          <p:cNvSpPr>
            <a:spLocks noChangeArrowheads="1"/>
          </p:cNvSpPr>
          <p:nvPr/>
        </p:nvSpPr>
        <p:spPr bwMode="auto">
          <a:xfrm>
            <a:off x="2555875" y="3068638"/>
            <a:ext cx="4176713" cy="35290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animBg="1"/>
      <p:bldP spid="7181" grpId="1" animBg="1"/>
      <p:bldP spid="7182" grpId="0" animBg="1"/>
      <p:bldP spid="7182" grpId="1" animBg="1"/>
      <p:bldP spid="7183" grpId="0" animBg="1"/>
      <p:bldP spid="7183" grpId="1" animBg="1"/>
      <p:bldP spid="71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102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4-ші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86088" y="287338"/>
            <a:ext cx="6842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Мектеп аялдамасынан түсеміз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08175" y="620713"/>
            <a:ext cx="9366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Rectangle 15" descr="BL00148_"/>
          <p:cNvSpPr>
            <a:spLocks noChangeArrowheads="1"/>
          </p:cNvSpPr>
          <p:nvPr/>
        </p:nvSpPr>
        <p:spPr bwMode="auto">
          <a:xfrm>
            <a:off x="2555875" y="3500438"/>
            <a:ext cx="4176713" cy="30972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500"/>
                            </p:stCondLst>
                            <p:childTnLst>
                              <p:par>
                                <p:cTn id="1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/>
      <p:bldP spid="12293" grpId="0"/>
      <p:bldP spid="12293" grpId="1"/>
      <p:bldP spid="12294" grpId="0" animBg="1"/>
      <p:bldP spid="12294" grpId="1" animBg="1"/>
      <p:bldP spid="12295" grpId="0" animBg="1"/>
      <p:bldP spid="12295" grpId="1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  <p:bldP spid="12301" grpId="0" animBg="1"/>
      <p:bldP spid="12301" grpId="1" animBg="1"/>
      <p:bldP spid="12302" grpId="0" animBg="1"/>
      <p:bldP spid="12302" grpId="1" animBg="1"/>
      <p:bldP spid="123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546100"/>
            <a:ext cx="102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5-ші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32163" y="576263"/>
            <a:ext cx="4335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Мектепке кіреміз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266950" y="909638"/>
            <a:ext cx="9366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 descr="BL00148_"/>
          <p:cNvSpPr>
            <a:spLocks noChangeArrowheads="1"/>
          </p:cNvSpPr>
          <p:nvPr/>
        </p:nvSpPr>
        <p:spPr bwMode="auto">
          <a:xfrm>
            <a:off x="2555875" y="3500438"/>
            <a:ext cx="4176713" cy="30972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801506" flipH="1">
            <a:off x="5410200" y="5873750"/>
            <a:ext cx="3311525" cy="422275"/>
          </a:xfrm>
          <a:prstGeom prst="notchedRightArrow">
            <a:avLst>
              <a:gd name="adj1" fmla="val 50000"/>
              <a:gd name="adj2" fmla="val 19605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019925" y="5229225"/>
            <a:ext cx="180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000">
                <a:solidFill>
                  <a:schemeClr val="folHlink"/>
                </a:solidFill>
              </a:rPr>
              <a:t>Кіреміз</a:t>
            </a:r>
            <a:endParaRPr lang="ru-RU" sz="4000">
              <a:solidFill>
                <a:schemeClr val="folHlink"/>
              </a:solidFill>
            </a:endParaRPr>
          </a:p>
        </p:txBody>
      </p:sp>
      <p:pic>
        <p:nvPicPr>
          <p:cNvPr id="16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 animBg="1"/>
      <p:bldP spid="13319" grpId="0" animBg="1"/>
      <p:bldP spid="13319" grpId="1" animBg="1"/>
      <p:bldP spid="13320" grpId="0" animBg="1"/>
      <p:bldP spid="13320" grpId="1" animBg="1"/>
      <p:bldP spid="13321" grpId="0" animBg="1"/>
      <p:bldP spid="13321" grpId="1" animBg="1"/>
      <p:bldP spid="13322" grpId="0" animBg="1"/>
      <p:bldP spid="13322" grpId="1" animBg="1"/>
      <p:bldP spid="13323" grpId="0" animBg="1"/>
      <p:bldP spid="13323" grpId="1" animBg="1"/>
      <p:bldP spid="13324" grpId="0" animBg="1"/>
      <p:bldP spid="13324" grpId="1" animBg="1"/>
      <p:bldP spid="13325" grpId="0" animBg="1"/>
      <p:bldP spid="13325" grpId="1" animBg="1"/>
      <p:bldP spid="13326" grpId="0" animBg="1"/>
      <p:bldP spid="13326" grpId="1" animBg="1"/>
      <p:bldP spid="13327" grpId="0" animBg="1"/>
      <p:bldP spid="13329" grpId="0" animBg="1"/>
      <p:bldP spid="133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87425" y="404813"/>
            <a:ext cx="102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rgbClr val="FF0066"/>
                </a:solidFill>
                <a:latin typeface="Baltica KZ" pitchFamily="34" charset="0"/>
              </a:rPr>
              <a:t>6-ші</a:t>
            </a:r>
            <a:r>
              <a:rPr lang="kk-KZ" sz="3200" b="1">
                <a:latin typeface="Arial" charset="0"/>
              </a:rPr>
              <a:t> </a:t>
            </a:r>
            <a:endParaRPr lang="ru-RU" sz="3200" b="1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24300" y="476250"/>
            <a:ext cx="4895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000" b="1" u="sng">
                <a:solidFill>
                  <a:srgbClr val="FF0066"/>
                </a:solidFill>
                <a:latin typeface="Arial" charset="0"/>
              </a:rPr>
              <a:t>Классқа кіреміз</a:t>
            </a:r>
            <a:endParaRPr lang="ru-RU" sz="3000" b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195513" y="765175"/>
            <a:ext cx="143986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7238" y="21336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73138" y="23495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189038" y="25654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404938" y="27813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20838" y="29972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836738" y="32131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052638" y="34290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268538" y="3644900"/>
            <a:ext cx="28797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 descr="BD00146_"/>
          <p:cNvSpPr>
            <a:spLocks noChangeArrowheads="1"/>
          </p:cNvSpPr>
          <p:nvPr/>
        </p:nvSpPr>
        <p:spPr bwMode="auto">
          <a:xfrm>
            <a:off x="2339975" y="3284538"/>
            <a:ext cx="4608513" cy="33131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 animBg="1"/>
      <p:bldP spid="14343" grpId="0" animBg="1"/>
      <p:bldP spid="14343" grpId="1" animBg="1"/>
      <p:bldP spid="14344" grpId="0" animBg="1"/>
      <p:bldP spid="14344" grpId="1" animBg="1"/>
      <p:bldP spid="14345" grpId="0" animBg="1"/>
      <p:bldP spid="14345" grpId="1" animBg="1"/>
      <p:bldP spid="14346" grpId="0" animBg="1"/>
      <p:bldP spid="14346" grpId="1" animBg="1"/>
      <p:bldP spid="14347" grpId="0" animBg="1"/>
      <p:bldP spid="14347" grpId="1" animBg="1"/>
      <p:bldP spid="14348" grpId="0" animBg="1"/>
      <p:bldP spid="14348" grpId="1" animBg="1"/>
      <p:bldP spid="14349" grpId="0" animBg="1"/>
      <p:bldP spid="14349" grpId="1" animBg="1"/>
      <p:bldP spid="14350" grpId="0" animBg="1"/>
      <p:bldP spid="14350" grpId="1" animBg="1"/>
      <p:bldP spid="143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i="1" kern="10" dirty="0" err="1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Сызықтық алгоритмнің </a:t>
            </a:r>
            <a:br>
              <a:rPr lang="ru-RU" b="1" i="1" kern="10" dirty="0" err="1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ru-RU" b="1" i="1" kern="10" dirty="0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блок </a:t>
            </a:r>
            <a:r>
              <a:rPr lang="ru-RU" b="1" i="1" kern="10" dirty="0" err="1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схемасы</a:t>
            </a:r>
            <a:r>
              <a:rPr lang="ru-RU" b="1" kern="10" dirty="0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/>
            </a:r>
            <a:br>
              <a:rPr lang="ru-RU" b="1" kern="10" dirty="0" smtClean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4" name="Oval 6" descr="Голубая тисненая бумага"/>
          <p:cNvSpPr>
            <a:spLocks noChangeArrowheads="1"/>
          </p:cNvSpPr>
          <p:nvPr/>
        </p:nvSpPr>
        <p:spPr bwMode="auto">
          <a:xfrm>
            <a:off x="1115616" y="1268760"/>
            <a:ext cx="1656184" cy="79340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973138" y="2420938"/>
            <a:ext cx="1727200" cy="504825"/>
          </a:xfrm>
          <a:prstGeom prst="parallelogram">
            <a:avLst>
              <a:gd name="adj" fmla="val 85535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 descr="Букет"/>
          <p:cNvSpPr>
            <a:spLocks noChangeArrowheads="1"/>
          </p:cNvSpPr>
          <p:nvPr/>
        </p:nvSpPr>
        <p:spPr bwMode="auto">
          <a:xfrm>
            <a:off x="827088" y="3286125"/>
            <a:ext cx="1944687" cy="5032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7" descr="Голубая тисненая бумага"/>
          <p:cNvSpPr>
            <a:spLocks noChangeArrowheads="1"/>
          </p:cNvSpPr>
          <p:nvPr/>
        </p:nvSpPr>
        <p:spPr bwMode="auto">
          <a:xfrm>
            <a:off x="1547812" y="4221163"/>
            <a:ext cx="863947" cy="720725"/>
          </a:xfrm>
          <a:prstGeom prst="flowChartDocumen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1" descr="Голубая тисненая бумага"/>
          <p:cNvSpPr>
            <a:spLocks noChangeArrowheads="1"/>
          </p:cNvSpPr>
          <p:nvPr/>
        </p:nvSpPr>
        <p:spPr bwMode="auto">
          <a:xfrm>
            <a:off x="1114424" y="5300662"/>
            <a:ext cx="1729383" cy="720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V="1">
            <a:off x="3203848" y="1916832"/>
            <a:ext cx="1512168" cy="71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V="1">
            <a:off x="3131840" y="2636912"/>
            <a:ext cx="1512168" cy="71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 flipV="1">
            <a:off x="3131840" y="3501008"/>
            <a:ext cx="1512168" cy="71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3203848" y="4509120"/>
            <a:ext cx="1512168" cy="71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V="1">
            <a:off x="3275856" y="5661248"/>
            <a:ext cx="1512168" cy="71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1628800"/>
            <a:ext cx="281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/>
              <a:t>Алгоритм басы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2420888"/>
            <a:ext cx="1198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/>
              <a:t>Енгізу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140968"/>
            <a:ext cx="3748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 smtClean="0"/>
              <a:t>Орындалатын амалдар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4293096"/>
            <a:ext cx="150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/>
              <a:t>Нәтиже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5373216"/>
            <a:ext cx="2842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/>
              <a:t>Алгоритм соңы</a:t>
            </a:r>
            <a:endParaRPr lang="ru-RU" sz="32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908175" y="2060575"/>
            <a:ext cx="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1907704" y="2924944"/>
            <a:ext cx="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907704" y="3861048"/>
            <a:ext cx="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907704" y="4941168"/>
            <a:ext cx="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3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D:\картинки\19866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19250" y="5764213"/>
            <a:ext cx="5953125" cy="244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eaLnBrk="0" hangingPunct="0"/>
            <a:endParaRPr lang="kk-KZ" sz="1600" b="1">
              <a:latin typeface="Times/Kazakh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357290" y="1785926"/>
            <a:ext cx="2381806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Алгоритмдi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(begin)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276350" y="2530475"/>
            <a:ext cx="2751138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Мәлiметтердi енгiзу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276350" y="3287713"/>
            <a:ext cx="2686050" cy="104644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Математикалық</a:t>
            </a:r>
            <a:endParaRPr lang="ru-RU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өрнектердi есептеу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(:=)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220788" y="5207000"/>
            <a:ext cx="2992437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Алгоритмдi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аяқтау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(end)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22900" y="1968500"/>
            <a:ext cx="1466850" cy="457200"/>
            <a:chOff x="2856" y="1032"/>
            <a:chExt cx="924" cy="288"/>
          </a:xfrm>
        </p:grpSpPr>
        <p:sp>
          <p:nvSpPr>
            <p:cNvPr id="20502" name="AutoShape 10"/>
            <p:cNvSpPr>
              <a:spLocks noChangeArrowheads="1"/>
            </p:cNvSpPr>
            <p:nvPr/>
          </p:nvSpPr>
          <p:spPr bwMode="auto">
            <a:xfrm>
              <a:off x="2856" y="1032"/>
              <a:ext cx="924" cy="288"/>
            </a:xfrm>
            <a:prstGeom prst="flowChartTerminator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3130" y="1069"/>
              <a:ext cx="379" cy="19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altLang="ko-K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басы</a:t>
              </a:r>
              <a:endPara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245100" y="3457575"/>
            <a:ext cx="1763713" cy="650875"/>
            <a:chOff x="3120" y="2230"/>
            <a:chExt cx="1063" cy="410"/>
          </a:xfrm>
        </p:grpSpPr>
        <p:sp>
          <p:nvSpPr>
            <p:cNvPr id="80909" name="AutoShape 13"/>
            <p:cNvSpPr>
              <a:spLocks noChangeAspect="1" noChangeArrowheads="1"/>
            </p:cNvSpPr>
            <p:nvPr/>
          </p:nvSpPr>
          <p:spPr bwMode="auto">
            <a:xfrm>
              <a:off x="3120" y="2230"/>
              <a:ext cx="1063" cy="410"/>
            </a:xfrm>
            <a:prstGeom prst="flowChartProcess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kk-KZ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/Kazakh" pitchFamily="2" charset="0"/>
              </a:endParaRPr>
            </a:p>
          </p:txBody>
        </p:sp>
        <p:sp>
          <p:nvSpPr>
            <p:cNvPr id="80910" name="Text Box 14"/>
            <p:cNvSpPr txBox="1">
              <a:spLocks noChangeArrowheads="1"/>
            </p:cNvSpPr>
            <p:nvPr/>
          </p:nvSpPr>
          <p:spPr bwMode="auto">
            <a:xfrm>
              <a:off x="3174" y="2260"/>
              <a:ext cx="844" cy="34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берiлгендердi</a:t>
              </a:r>
              <a:endPara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есептеу</a:t>
              </a:r>
              <a:endPara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1230313" y="4349750"/>
            <a:ext cx="2304092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Нәтиженi шығару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6550" y="5194300"/>
            <a:ext cx="1466850" cy="457200"/>
            <a:chOff x="2856" y="1032"/>
            <a:chExt cx="924" cy="288"/>
          </a:xfrm>
        </p:grpSpPr>
        <p:sp>
          <p:nvSpPr>
            <p:cNvPr id="20498" name="AutoShape 17"/>
            <p:cNvSpPr>
              <a:spLocks noChangeArrowheads="1"/>
            </p:cNvSpPr>
            <p:nvPr/>
          </p:nvSpPr>
          <p:spPr bwMode="auto">
            <a:xfrm>
              <a:off x="2856" y="1032"/>
              <a:ext cx="924" cy="288"/>
            </a:xfrm>
            <a:prstGeom prst="flowChartTerminator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3091" y="1069"/>
              <a:ext cx="372" cy="19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altLang="ko-KR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соңы</a:t>
              </a:r>
              <a:endPara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67325" y="2716213"/>
            <a:ext cx="1704975" cy="468312"/>
            <a:chOff x="3370" y="1427"/>
            <a:chExt cx="993" cy="295"/>
          </a:xfrm>
        </p:grpSpPr>
        <p:sp>
          <p:nvSpPr>
            <p:cNvPr id="80916" name="AutoShape 20"/>
            <p:cNvSpPr>
              <a:spLocks noChangeArrowheads="1"/>
            </p:cNvSpPr>
            <p:nvPr/>
          </p:nvSpPr>
          <p:spPr bwMode="auto">
            <a:xfrm>
              <a:off x="3370" y="1427"/>
              <a:ext cx="993" cy="295"/>
            </a:xfrm>
            <a:prstGeom prst="flowChartInputOutpu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kk-KZ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/Kazakh" pitchFamily="2" charset="0"/>
              </a:endParaRPr>
            </a:p>
          </p:txBody>
        </p:sp>
        <p:sp>
          <p:nvSpPr>
            <p:cNvPr id="80917" name="Text Box 21"/>
            <p:cNvSpPr txBox="1">
              <a:spLocks noChangeArrowheads="1"/>
            </p:cNvSpPr>
            <p:nvPr/>
          </p:nvSpPr>
          <p:spPr bwMode="auto">
            <a:xfrm>
              <a:off x="3654" y="1464"/>
              <a:ext cx="393" cy="19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енгiзу</a:t>
              </a:r>
              <a:endPara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268913" y="4468813"/>
            <a:ext cx="1703387" cy="468312"/>
            <a:chOff x="3352" y="2531"/>
            <a:chExt cx="1073" cy="295"/>
          </a:xfrm>
        </p:grpSpPr>
        <p:sp>
          <p:nvSpPr>
            <p:cNvPr id="80919" name="AutoShape 23"/>
            <p:cNvSpPr>
              <a:spLocks noChangeArrowheads="1"/>
            </p:cNvSpPr>
            <p:nvPr/>
          </p:nvSpPr>
          <p:spPr bwMode="auto">
            <a:xfrm>
              <a:off x="3352" y="2531"/>
              <a:ext cx="1073" cy="295"/>
            </a:xfrm>
            <a:prstGeom prst="flowChartInputOutpu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kk-KZ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/Kazakh" pitchFamily="2" charset="0"/>
              </a:endParaRPr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3620" y="2568"/>
              <a:ext cx="586" cy="19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шығару</a:t>
              </a:r>
              <a:endPara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415925" y="468313"/>
            <a:ext cx="8259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Сызықтық алгоритмді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схема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түрінде сипаттау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6001554" y="2570950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001554" y="3356768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001554" y="4285462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01554" y="5071280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051050" y="40767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</a:t>
            </a:r>
          </a:p>
          <a:p>
            <a:endParaRPr lang="en-US">
              <a:solidFill>
                <a:srgbClr val="0000FF"/>
              </a:solidFill>
            </a:endParaRPr>
          </a:p>
          <a:p>
            <a:endParaRPr lang="ru-RU">
              <a:solidFill>
                <a:srgbClr val="0000FF"/>
              </a:solidFill>
            </a:endParaRPr>
          </a:p>
        </p:txBody>
      </p:sp>
      <p:pic>
        <p:nvPicPr>
          <p:cNvPr id="6146" name="Picture 2" descr="https://fsd.kopilkaurokov.ru/up/html/2017/05/19/k_591f1e9450869/img_user_file_591f1e94c87b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ds04.infourok.ru/uploads/ex/01ea/00125169-47b557d3/64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460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Допты лақтырғанда </a:t>
            </a:r>
            <a:endParaRPr lang="kk-KZ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доп 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сол </a:t>
            </a: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ізімен кері қайту үшін оны </a:t>
            </a: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қалай лақтыру керек?</a:t>
            </a:r>
            <a:endParaRPr lang="kk-KZ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5517232"/>
            <a:ext cx="31807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Жауабы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68960"/>
            <a:ext cx="3024584" cy="33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256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68998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5000" b="1" i="1" dirty="0" smtClean="0"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5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04248" y="5855154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келесі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3109" y="2739740"/>
            <a:ext cx="655272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340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460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Қараңғы бөлмеде </a:t>
            </a:r>
            <a:endParaRPr lang="kk-KZ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майшам 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керосин лампасы бар. Бірінші </a:t>
            </a: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не жағасың?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5445224"/>
            <a:ext cx="3180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Жауабы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98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aida.ucoz.ru/.s/t/88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428736"/>
            <a:ext cx="8215370" cy="3514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ілімділік: 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сызықтық бағдарламаның құрылымымен танысу, өткен тақырыптарды қайталай отырып, сызықтық алгоритмді, блок-схемасын, программасын құру </a:t>
            </a:r>
            <a:r>
              <a:rPr lang="kk-KZ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дағдысын 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қалыптастыру;</a:t>
            </a: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амытушылық: </a:t>
            </a:r>
            <a:r>
              <a:rPr lang="kk-KZ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 сақтау қаблетін дамыту, теориялық білім негізін практикамен ұштастыра білуге үйрету;</a:t>
            </a: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әрбиелік: 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пәнге деген қызығушылығын арттыру, әр оқушының алғырлық, зеректік қасиеттерін дамуына жол ашу.</a:t>
            </a:r>
            <a:endParaRPr kumimoji="0" lang="ru-RU" sz="28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364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590777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5000" b="1" i="1" dirty="0" smtClean="0">
                <a:latin typeface="Times New Roman" pitchFamily="18" charset="0"/>
                <a:cs typeface="Times New Roman" pitchFamily="18" charset="0"/>
              </a:rPr>
              <a:t>сіріңке</a:t>
            </a:r>
            <a:endParaRPr lang="ru-RU" sz="15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121888" y="5757523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келесі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3109" y="2739740"/>
            <a:ext cx="655272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902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460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Үстел үстінде үш тәрелке </a:t>
            </a:r>
            <a:endParaRPr lang="kk-KZ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шие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. Марат бір тәрелке шиені жеп қойды. Неше тәрелке қалды?</a:t>
            </a:r>
            <a:endParaRPr lang="kk-KZ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517232"/>
            <a:ext cx="31807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Жауабы</a:t>
            </a:r>
            <a:endParaRPr lang="ru-RU" sz="6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438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844824"/>
            <a:ext cx="1467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0" b="1" i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04248" y="587727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келесі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3109" y="2739740"/>
            <a:ext cx="655272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09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82581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799667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86375"/>
            <a:ext cx="1943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608512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                </a:t>
            </a:r>
            <a:r>
              <a:rPr lang="kk-KZ" sz="6600" b="1" dirty="0" smtClean="0">
                <a:solidFill>
                  <a:srgbClr val="FFFF00"/>
                </a:solidFill>
              </a:rPr>
              <a:t>Үйге тапсырма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2627784" cy="2276872"/>
          </a:xfrm>
          <a:prstGeom prst="rect">
            <a:avLst/>
          </a:prstGeom>
          <a:noFill/>
        </p:spPr>
      </p:pic>
      <p:pic>
        <p:nvPicPr>
          <p:cNvPr id="7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200" y="-1071200"/>
            <a:ext cx="7001599" cy="9144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7993063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Назар аударғандарыңызға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рахмет!!!</a:t>
            </a:r>
          </a:p>
        </p:txBody>
      </p:sp>
      <p:pic>
        <p:nvPicPr>
          <p:cNvPr id="7" name="Picture 5" descr="V25AN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981075"/>
            <a:ext cx="6553200" cy="4968875"/>
            <a:chOff x="1695" y="801"/>
            <a:chExt cx="2463" cy="2412"/>
          </a:xfrm>
        </p:grpSpPr>
        <p:pic>
          <p:nvPicPr>
            <p:cNvPr id="9" name="Picture 5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960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99348">
              <a:off x="3600" y="1347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949090">
              <a:off x="3696" y="187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218239">
              <a:off x="3567" y="232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503688">
              <a:off x="2784" y="819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622714">
              <a:off x="2370" y="88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83" y="112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6859391">
              <a:off x="1743" y="1473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9586296">
              <a:off x="1695" y="1857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72" y="2355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733100">
              <a:off x="2160" y="2640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101983">
              <a:off x="2640" y="283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 descr="GUVERC~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963350">
              <a:off x="3135" y="2721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8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3997325" y="2278063"/>
            <a:ext cx="19446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195736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906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472608"/>
          </a:xfrm>
        </p:spPr>
        <p:txBody>
          <a:bodyPr/>
          <a:lstStyle/>
          <a:p>
            <a:r>
              <a:rPr lang="kk-KZ" sz="6600" b="1" dirty="0" smtClean="0">
                <a:solidFill>
                  <a:srgbClr val="C00000"/>
                </a:solidFill>
              </a:rPr>
              <a:t>Ұйымдастыру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" name="Picture 9" descr="241138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241138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41138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72008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241138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" name="Picture 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12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3" descr="http://aida.ucoz.ru/.s/t/888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71604" y="1484784"/>
            <a:ext cx="6000792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тапсырмасын тексеру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799667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1943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11-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643314"/>
            <a:ext cx="2500330" cy="2882030"/>
          </a:xfrm>
          <a:prstGeom prst="rect">
            <a:avLst/>
          </a:prstGeom>
          <a:noFill/>
        </p:spPr>
      </p:pic>
      <p:pic>
        <p:nvPicPr>
          <p:cNvPr id="13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3" descr="http://aida.ucoz.ru/.s/t/88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7152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5"/>
          <p:cNvGrpSpPr>
            <a:grpSpLocks/>
          </p:cNvGrpSpPr>
          <p:nvPr/>
        </p:nvGrpSpPr>
        <p:grpSpPr bwMode="auto">
          <a:xfrm>
            <a:off x="3357563" y="2143125"/>
            <a:ext cx="1157287" cy="995363"/>
            <a:chOff x="2000232" y="2907899"/>
            <a:chExt cx="1156622" cy="995952"/>
          </a:xfrm>
        </p:grpSpPr>
        <p:pic>
          <p:nvPicPr>
            <p:cNvPr id="22556" name="Рисунок 27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98169">
              <a:off x="2091084" y="2838082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36">
              <a:hlinkClick r:id="rId4" action="ppaction://hlinksldjump"/>
            </p:cNvPr>
            <p:cNvSpPr/>
            <p:nvPr/>
          </p:nvSpPr>
          <p:spPr>
            <a:xfrm rot="18614551">
              <a:off x="2096970" y="3043913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4" action="ppaction://hlinksldjump"/>
                </a:rPr>
                <a:t>12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3" name="Группа 51"/>
          <p:cNvGrpSpPr>
            <a:grpSpLocks/>
          </p:cNvGrpSpPr>
          <p:nvPr/>
        </p:nvGrpSpPr>
        <p:grpSpPr bwMode="auto">
          <a:xfrm>
            <a:off x="3571875" y="3643313"/>
            <a:ext cx="1157288" cy="1020762"/>
            <a:chOff x="3317875" y="1720850"/>
            <a:chExt cx="1157288" cy="1020763"/>
          </a:xfrm>
        </p:grpSpPr>
        <p:pic>
          <p:nvPicPr>
            <p:cNvPr id="22554" name="Рисунок 2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77164">
              <a:off x="3408592" y="1675042"/>
              <a:ext cx="975854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рямоугольник 37">
              <a:hlinkClick r:id="rId6" action="ppaction://hlinksldjump"/>
            </p:cNvPr>
            <p:cNvSpPr/>
            <p:nvPr/>
          </p:nvSpPr>
          <p:spPr bwMode="auto">
            <a:xfrm rot="4769322">
              <a:off x="3304010" y="1857131"/>
              <a:ext cx="980855" cy="7082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" action="ppaction://noaction"/>
                </a:rPr>
                <a:t>82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6357938" y="5072063"/>
            <a:ext cx="996950" cy="1155700"/>
            <a:chOff x="5054172" y="1793432"/>
            <a:chExt cx="997807" cy="1156622"/>
          </a:xfrm>
        </p:grpSpPr>
        <p:pic>
          <p:nvPicPr>
            <p:cNvPr id="22552" name="Рисунок 2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75193">
              <a:off x="5054172" y="1793432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hlinkClick r:id="" action="ppaction://noaction"/>
            </p:cNvPr>
            <p:cNvSpPr/>
            <p:nvPr/>
          </p:nvSpPr>
          <p:spPr>
            <a:xfrm rot="20348432">
              <a:off x="5072066" y="2000240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7" action="ppaction://hlinksldjump"/>
                </a:rPr>
                <a:t>14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5" name="Группа 53"/>
          <p:cNvGrpSpPr>
            <a:grpSpLocks/>
          </p:cNvGrpSpPr>
          <p:nvPr/>
        </p:nvGrpSpPr>
        <p:grpSpPr bwMode="auto">
          <a:xfrm>
            <a:off x="4786313" y="2786063"/>
            <a:ext cx="1157287" cy="1036346"/>
            <a:chOff x="4809315" y="3091583"/>
            <a:chExt cx="1156622" cy="1036119"/>
          </a:xfrm>
        </p:grpSpPr>
        <p:pic>
          <p:nvPicPr>
            <p:cNvPr id="22550" name="Рисунок 2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6720">
              <a:off x="4900168" y="3000730"/>
              <a:ext cx="974916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>
              <a:hlinkClick r:id="rId6" action="ppaction://hlinksldjump"/>
            </p:cNvPr>
            <p:cNvSpPr/>
            <p:nvPr/>
          </p:nvSpPr>
          <p:spPr>
            <a:xfrm rot="4771447">
              <a:off x="4899250" y="3283803"/>
              <a:ext cx="979912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4" action="ppaction://hlinksldjump"/>
                </a:rPr>
                <a:t>23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6" name="Группа 52"/>
          <p:cNvGrpSpPr>
            <a:grpSpLocks/>
          </p:cNvGrpSpPr>
          <p:nvPr/>
        </p:nvGrpSpPr>
        <p:grpSpPr bwMode="auto">
          <a:xfrm>
            <a:off x="6286500" y="3643313"/>
            <a:ext cx="1017588" cy="1157287"/>
            <a:chOff x="6286512" y="2857496"/>
            <a:chExt cx="1017719" cy="1156622"/>
          </a:xfrm>
        </p:grpSpPr>
        <p:pic>
          <p:nvPicPr>
            <p:cNvPr id="22548" name="Рисунок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9312">
              <a:off x="6286512" y="2857496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>
              <a:hlinkClick r:id="" action="ppaction://noaction"/>
            </p:cNvPr>
            <p:cNvSpPr/>
            <p:nvPr/>
          </p:nvSpPr>
          <p:spPr>
            <a:xfrm rot="19434272">
              <a:off x="6324318" y="3118928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8" action="ppaction://hlinksldjump"/>
                </a:rPr>
                <a:t>67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7" name="Группа 63"/>
          <p:cNvGrpSpPr>
            <a:grpSpLocks/>
          </p:cNvGrpSpPr>
          <p:nvPr/>
        </p:nvGrpSpPr>
        <p:grpSpPr bwMode="auto">
          <a:xfrm>
            <a:off x="1763713" y="3500438"/>
            <a:ext cx="981075" cy="1157287"/>
            <a:chOff x="1909304" y="5175828"/>
            <a:chExt cx="981500" cy="1156622"/>
          </a:xfrm>
        </p:grpSpPr>
        <p:pic>
          <p:nvPicPr>
            <p:cNvPr id="22546" name="Рисунок 2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304" y="5175828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Прямоугольник 42">
              <a:hlinkClick r:id="rId8" action="ppaction://hlinksldjump"/>
            </p:cNvPr>
            <p:cNvSpPr/>
            <p:nvPr/>
          </p:nvSpPr>
          <p:spPr>
            <a:xfrm>
              <a:off x="1910891" y="5508196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9" action="ppaction://hlinksldjump"/>
                </a:rPr>
                <a:t>28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8" name="Группа 61"/>
          <p:cNvGrpSpPr>
            <a:grpSpLocks/>
          </p:cNvGrpSpPr>
          <p:nvPr/>
        </p:nvGrpSpPr>
        <p:grpSpPr bwMode="auto">
          <a:xfrm>
            <a:off x="4643438" y="4857750"/>
            <a:ext cx="1157287" cy="974725"/>
            <a:chOff x="4961724" y="5617040"/>
            <a:chExt cx="1156622" cy="974917"/>
          </a:xfrm>
        </p:grpSpPr>
        <p:pic>
          <p:nvPicPr>
            <p:cNvPr id="22544" name="Рисунок 3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5847">
              <a:off x="5052576" y="5526188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hlinkClick r:id="" action="ppaction://noaction"/>
            </p:cNvPr>
            <p:cNvSpPr/>
            <p:nvPr/>
          </p:nvSpPr>
          <p:spPr>
            <a:xfrm rot="2593498">
              <a:off x="5072066" y="5786454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10" action="ppaction://hlinksldjump"/>
                </a:rPr>
                <a:t>33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grpSp>
        <p:nvGrpSpPr>
          <p:cNvPr id="9" name="Группа 58"/>
          <p:cNvGrpSpPr>
            <a:grpSpLocks/>
          </p:cNvGrpSpPr>
          <p:nvPr/>
        </p:nvGrpSpPr>
        <p:grpSpPr bwMode="auto">
          <a:xfrm>
            <a:off x="2500313" y="5143500"/>
            <a:ext cx="1020762" cy="1133475"/>
            <a:chOff x="4436073" y="4164338"/>
            <a:chExt cx="1020070" cy="1133360"/>
          </a:xfrm>
        </p:grpSpPr>
        <p:pic>
          <p:nvPicPr>
            <p:cNvPr id="22542" name="Рисунок 3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01245">
              <a:off x="4436073" y="4164338"/>
              <a:ext cx="974917" cy="113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>
              <a:hlinkClick r:id="" action="ppaction://noaction"/>
            </p:cNvPr>
            <p:cNvSpPr/>
            <p:nvPr/>
          </p:nvSpPr>
          <p:spPr>
            <a:xfrm rot="19347551">
              <a:off x="4476230" y="4358897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11" action="ppaction://hlinksldjump"/>
                </a:rPr>
                <a:t>37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22541" name="AutoShape 4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684212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2561" name="Picture 9" descr="пгшлпгш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2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3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4" name="Picture 12" descr="пгшлпгш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55"/>
          <p:cNvGrpSpPr>
            <a:grpSpLocks/>
          </p:cNvGrpSpPr>
          <p:nvPr/>
        </p:nvGrpSpPr>
        <p:grpSpPr bwMode="auto">
          <a:xfrm>
            <a:off x="3357554" y="2143116"/>
            <a:ext cx="1157287" cy="995363"/>
            <a:chOff x="2000232" y="2907899"/>
            <a:chExt cx="1156622" cy="995952"/>
          </a:xfrm>
        </p:grpSpPr>
        <p:pic>
          <p:nvPicPr>
            <p:cNvPr id="47" name="Рисунок 27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98169">
              <a:off x="2091084" y="2838082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Прямоугольник 47">
              <a:hlinkClick r:id="rId4" action="ppaction://hlinksldjump"/>
            </p:cNvPr>
            <p:cNvSpPr/>
            <p:nvPr/>
          </p:nvSpPr>
          <p:spPr>
            <a:xfrm rot="18614551">
              <a:off x="2096970" y="3043913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14" action="ppaction://hlinksldjump"/>
                </a:rPr>
                <a:t>12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pic>
        <p:nvPicPr>
          <p:cNvPr id="40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500034" y="857232"/>
            <a:ext cx="1071570" cy="1071570"/>
            <a:chOff x="1909304" y="5175828"/>
            <a:chExt cx="981500" cy="1156622"/>
          </a:xfrm>
        </p:grpSpPr>
        <p:pic>
          <p:nvPicPr>
            <p:cNvPr id="3" name="Рисунок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304" y="5175828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rId4" action="ppaction://hlinksldjump"/>
            </p:cNvPr>
            <p:cNvSpPr/>
            <p:nvPr/>
          </p:nvSpPr>
          <p:spPr>
            <a:xfrm>
              <a:off x="1910891" y="5508196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4" action="ppaction://hlinksldjump"/>
                </a:rPr>
                <a:t>28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71670" y="1000108"/>
            <a:ext cx="65722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Мәліметтердің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85918" y="2492896"/>
            <a:ext cx="6215106" cy="2664296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Мәндермен немесе олармен орындауға болатын амалдардың жиыны</a:t>
            </a: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 rot="3278551">
            <a:off x="692251" y="1038773"/>
            <a:ext cx="1086185" cy="1105043"/>
            <a:chOff x="2000232" y="2907899"/>
            <a:chExt cx="1156622" cy="995952"/>
          </a:xfrm>
        </p:grpSpPr>
        <p:pic>
          <p:nvPicPr>
            <p:cNvPr id="4" name="Рисунок 2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98169">
              <a:off x="2091084" y="2838082"/>
              <a:ext cx="974917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hlinkClick r:id="rId3" action="ppaction://hlinksldjump"/>
            </p:cNvPr>
            <p:cNvSpPr/>
            <p:nvPr/>
          </p:nvSpPr>
          <p:spPr>
            <a:xfrm rot="18614551">
              <a:off x="2096970" y="3043913"/>
              <a:ext cx="9799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3" action="ppaction://hlinksldjump"/>
                </a:rPr>
                <a:t>12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28762" y="1000108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Өрнек дегеніміз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000232" y="1988840"/>
            <a:ext cx="5452088" cy="3083234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Арифметикалық амал таңбаларымен біріктірілген айнымалы функциясы</a:t>
            </a: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go3.imgsmail.ru/imgpreview?key=2d9dab784548f9ac&amp;mb=imgdb_preview_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3"/>
          <p:cNvGrpSpPr>
            <a:grpSpLocks/>
          </p:cNvGrpSpPr>
          <p:nvPr/>
        </p:nvGrpSpPr>
        <p:grpSpPr bwMode="auto">
          <a:xfrm rot="16829494">
            <a:off x="619958" y="687932"/>
            <a:ext cx="1021403" cy="993902"/>
            <a:chOff x="4809315" y="3091583"/>
            <a:chExt cx="1156622" cy="999604"/>
          </a:xfrm>
        </p:grpSpPr>
        <p:pic>
          <p:nvPicPr>
            <p:cNvPr id="3" name="Рисунок 2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6720">
              <a:off x="4900168" y="3000730"/>
              <a:ext cx="974916" cy="115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hlinkClick r:id="rId4" action="ppaction://hlinksldjump"/>
            </p:cNvPr>
            <p:cNvSpPr/>
            <p:nvPr/>
          </p:nvSpPr>
          <p:spPr>
            <a:xfrm rot="4771447">
              <a:off x="4834673" y="3247288"/>
              <a:ext cx="979912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KZ Cooper" pitchFamily="2" charset="0"/>
                  <a:hlinkClick r:id="rId4" action="ppaction://hlinksldjump"/>
                </a:rPr>
                <a:t>23</a:t>
              </a:r>
              <a:endPara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Z Cooper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85918" y="642918"/>
            <a:ext cx="72152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Арифметикалық функциялар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нешеге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бөлінеді?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19672" y="2996952"/>
            <a:ext cx="5429288" cy="2428892"/>
          </a:xfrm>
          <a:prstGeom prst="horizontalScroll">
            <a:avLst/>
          </a:prstGeom>
          <a:solidFill>
            <a:srgbClr val="00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 Математикада жазылуы</a:t>
            </a:r>
          </a:p>
          <a:p>
            <a:pPr marL="514350" indent="-514350">
              <a:buAutoNum type="arabicPlain" startAt="2"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Паскальда жазылуы </a:t>
            </a:r>
          </a:p>
          <a:p>
            <a:pPr marL="514350" indent="-514350">
              <a:buAutoNum type="arabicPlain" startAt="2"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Функция типі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786710" y="5143512"/>
            <a:ext cx="78581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MYXJ_20171122181553_fas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0"/>
            <a:ext cx="2627784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1185</TotalTime>
  <Words>349</Words>
  <Application>Microsoft Office PowerPoint</Application>
  <PresentationFormat>Экран (4:3)</PresentationFormat>
  <Paragraphs>136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Поток</vt:lpstr>
      <vt:lpstr>Слайд 1</vt:lpstr>
      <vt:lpstr>Сабақтың өту  кезеңдері! 1. Ұйымдастыру  2. Үйге берілген тапсырманы тексеру 3. Жаңа сабақ  4. Әр түрлі ойындар  5. Сабақты бекіту 6. Үйге тапсырма беру</vt:lpstr>
      <vt:lpstr>Слайд 3</vt:lpstr>
      <vt:lpstr>Ұйымдастыру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Жаңа сабақ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Сызықтық алгоритмнің  блок схемасы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              Үйге тапсырма 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Адека</dc:creator>
  <cp:lastModifiedBy>User</cp:lastModifiedBy>
  <cp:revision>88</cp:revision>
  <dcterms:created xsi:type="dcterms:W3CDTF">2014-12-15T04:01:09Z</dcterms:created>
  <dcterms:modified xsi:type="dcterms:W3CDTF">2020-03-26T05:50:03Z</dcterms:modified>
</cp:coreProperties>
</file>