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65" r:id="rId2"/>
    <p:sldId id="264" r:id="rId3"/>
    <p:sldId id="260" r:id="rId4"/>
    <p:sldId id="268" r:id="rId5"/>
    <p:sldId id="269" r:id="rId6"/>
    <p:sldId id="303" r:id="rId7"/>
    <p:sldId id="304" r:id="rId8"/>
    <p:sldId id="308" r:id="rId9"/>
    <p:sldId id="309" r:id="rId10"/>
    <p:sldId id="310" r:id="rId11"/>
    <p:sldId id="271" r:id="rId12"/>
    <p:sldId id="275" r:id="rId13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05FF"/>
    <a:srgbClr val="4AF422"/>
    <a:srgbClr val="FF5050"/>
    <a:srgbClr val="6600CC"/>
    <a:srgbClr val="FF9900"/>
    <a:srgbClr val="800000"/>
    <a:srgbClr val="660066"/>
    <a:srgbClr val="A5002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0D7E2D72-055D-44B9-95FF-6655DCFF5C4C}" type="datetimeFigureOut">
              <a:rPr lang="ru-RU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0080CE6-2D47-49FB-B60F-AFC9B01D6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0557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09320-759F-48BD-B402-B62E0A29F505}" type="datetimeFigureOut">
              <a:rPr lang="ru-RU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AC494-45E6-4C95-9A34-33B04EEC6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5336F-638F-4022-96F4-A1FE5DDD4159}" type="datetimeFigureOut">
              <a:rPr lang="ru-RU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4E25C-33F7-43A2-B650-35D38E847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43000" y="731838"/>
            <a:ext cx="7162800" cy="47831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332F0-5C5D-41D6-815A-A97DCF8FB57D}" type="datetimeFigureOut">
              <a:rPr lang="ru-RU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48C41-D013-40F3-9422-DC27F37AA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107CE-5C60-49C8-B40E-D3004A15B8A1}" type="datetimeFigureOut">
              <a:rPr lang="ru-RU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EFE68-9AC5-497E-AB2E-D819649BD7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CE7BD-EEA2-45DC-B0DD-9305BE512554}" type="datetimeFigureOut">
              <a:rPr lang="ru-RU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FE3C5-C265-4212-B271-6B5C7FB7A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D575F-699B-44B9-B0B2-FD0B6A21A65F}" type="datetimeFigureOut">
              <a:rPr lang="ru-RU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28719-EDF9-4666-AEDD-C7E13F1B9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2994D-D9B0-46E0-A8FB-D85CFDEF7DDC}" type="datetimeFigureOut">
              <a:rPr lang="ru-RU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1640F-6995-4244-9437-136FD3778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E7232-6674-4533-B0A7-89E22022293A}" type="datetimeFigureOut">
              <a:rPr lang="ru-RU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B48D4-7AF5-478C-981B-D5D3FB68E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57588-8C5B-4F39-A839-C21AD4164327}" type="datetimeFigureOut">
              <a:rPr lang="ru-RU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900DC-58A6-458D-B92E-DBB3960278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6D80C-AAD5-4C04-9195-1086131016F9}" type="datetimeFigureOut">
              <a:rPr lang="ru-RU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9FA10-5829-4F0B-B616-B25748A196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B3B7C-EB25-42FA-A05C-71E969A25125}" type="datetimeFigureOut">
              <a:rPr lang="ru-RU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75DA2-EF75-4C42-B7B9-B78E5EDE1B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7B207C-64C7-4C2E-8C3F-05F4A7579EB3}" type="datetimeFigureOut">
              <a:rPr lang="ru-RU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6B2353-E9D8-4A08-9D51-4E5139E04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85" r:id="rId8"/>
    <p:sldLayoutId id="2147483677" r:id="rId9"/>
    <p:sldLayoutId id="2147483676" r:id="rId10"/>
    <p:sldLayoutId id="2147483675" r:id="rId11"/>
  </p:sldLayoutIdLst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4"/>
          <p:cNvSpPr>
            <a:spLocks noChangeArrowheads="1"/>
          </p:cNvSpPr>
          <p:nvPr/>
        </p:nvSpPr>
        <p:spPr bwMode="auto">
          <a:xfrm>
            <a:off x="179388" y="188913"/>
            <a:ext cx="8785225" cy="1079500"/>
          </a:xfrm>
          <a:prstGeom prst="flowChartAlternateProcess">
            <a:avLst/>
          </a:prstGeom>
          <a:solidFill>
            <a:srgbClr val="2FE7B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400" i="1">
                <a:solidFill>
                  <a:srgbClr val="E62C1E"/>
                </a:solidFill>
                <a:latin typeface="Times New Roman" pitchFamily="18" charset="0"/>
              </a:rPr>
              <a:t>Ә.Хасенов атындағы № 11 жалпы білім беретін мектеп</a:t>
            </a:r>
            <a:r>
              <a:rPr lang="kk-KZ" sz="1800" i="1">
                <a:solidFill>
                  <a:srgbClr val="E62C1E"/>
                </a:solidFill>
              </a:rPr>
              <a:t> </a:t>
            </a:r>
            <a:endParaRPr lang="ru-RU" sz="1800">
              <a:solidFill>
                <a:srgbClr val="E62C1E"/>
              </a:solidFill>
            </a:endParaRPr>
          </a:p>
        </p:txBody>
      </p:sp>
      <p:sp>
        <p:nvSpPr>
          <p:cNvPr id="14338" name="AutoShape 5"/>
          <p:cNvSpPr>
            <a:spLocks noChangeArrowheads="1"/>
          </p:cNvSpPr>
          <p:nvPr/>
        </p:nvSpPr>
        <p:spPr bwMode="auto">
          <a:xfrm>
            <a:off x="2571736" y="4500570"/>
            <a:ext cx="5742002" cy="2354255"/>
          </a:xfrm>
          <a:prstGeom prst="wave">
            <a:avLst>
              <a:gd name="adj1" fmla="val 13005"/>
              <a:gd name="adj2" fmla="val 0"/>
            </a:avLst>
          </a:prstGeom>
          <a:solidFill>
            <a:srgbClr val="2FE7BB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400" dirty="0">
                <a:solidFill>
                  <a:srgbClr val="E62C1E"/>
                </a:solidFill>
              </a:rPr>
              <a:t>                                              </a:t>
            </a:r>
          </a:p>
          <a:p>
            <a:pPr algn="ctr"/>
            <a:r>
              <a:rPr lang="kk-KZ" sz="2400" b="1" i="1" dirty="0">
                <a:solidFill>
                  <a:srgbClr val="E62C1E"/>
                </a:solidFill>
              </a:rPr>
              <a:t>              </a:t>
            </a:r>
            <a:endParaRPr lang="ru-RU" sz="2400" dirty="0">
              <a:solidFill>
                <a:srgbClr val="E62C1E"/>
              </a:solidFill>
            </a:endParaRPr>
          </a:p>
        </p:txBody>
      </p:sp>
      <p:sp>
        <p:nvSpPr>
          <p:cNvPr id="14339" name="Text Box 10"/>
          <p:cNvSpPr txBox="1">
            <a:spLocks noChangeArrowheads="1"/>
          </p:cNvSpPr>
          <p:nvPr/>
        </p:nvSpPr>
        <p:spPr bwMode="auto">
          <a:xfrm>
            <a:off x="3428992" y="1571612"/>
            <a:ext cx="3311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2400" dirty="0">
                <a:solidFill>
                  <a:srgbClr val="CC00CC"/>
                </a:solidFill>
                <a:latin typeface="Times New Roman" pitchFamily="18" charset="0"/>
              </a:rPr>
              <a:t>Сабақтың тақырыбы:</a:t>
            </a:r>
            <a:endParaRPr lang="ru-RU" sz="2400" dirty="0">
              <a:solidFill>
                <a:srgbClr val="CC00CC"/>
              </a:solidFill>
              <a:latin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6" y="1844824"/>
            <a:ext cx="2377240" cy="251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85984" y="2214554"/>
            <a:ext cx="67151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kern="10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Ардагерлерімізді</a:t>
            </a:r>
            <a:endParaRPr lang="ru-RU" sz="6000" b="1" kern="1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6000" b="1" kern="10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ru-RU" sz="6000" b="1" kern="10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ардақтайық!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7554" y="5214950"/>
            <a:ext cx="4318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800" b="1" i="1" dirty="0" smtClean="0">
                <a:solidFill>
                  <a:srgbClr val="3505FF"/>
                </a:solidFill>
              </a:rPr>
              <a:t>Қазақ тілі мен әдебиеті </a:t>
            </a:r>
          </a:p>
          <a:p>
            <a:pPr algn="ctr"/>
            <a:r>
              <a:rPr lang="kk-KZ" sz="1800" b="1" i="1" dirty="0" smtClean="0">
                <a:solidFill>
                  <a:srgbClr val="3505FF"/>
                </a:solidFill>
              </a:rPr>
              <a:t>пәнінің мұғалімі:</a:t>
            </a:r>
          </a:p>
          <a:p>
            <a:pPr algn="ctr"/>
            <a:r>
              <a:rPr lang="kk-KZ" sz="1800" dirty="0" smtClean="0">
                <a:solidFill>
                  <a:srgbClr val="E62C1E"/>
                </a:solidFill>
              </a:rPr>
              <a:t>     Айткулова Асылзада Серикбаевна</a:t>
            </a:r>
            <a:endParaRPr lang="ru-RU" sz="1800" dirty="0">
              <a:solidFill>
                <a:srgbClr val="E62C1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539552" y="476672"/>
            <a:ext cx="1512168" cy="72008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4-тапсырма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2195736" y="0"/>
            <a:ext cx="5760640" cy="1558458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«Ұйқасын тап» тәсілі.</a:t>
            </a: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 Көп нүктенің орнына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ұйқас  құрауға  қажетті сөздерді өздерің табыңдар.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87824" y="1891114"/>
            <a:ext cx="4536504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Қан майданның жүректе жарасы бар,</a:t>
            </a:r>
          </a:p>
          <a:p>
            <a:r>
              <a:rPr lang="kk-KZ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Қайғысы мен зілі бар, наласы бар.</a:t>
            </a:r>
          </a:p>
          <a:p>
            <a:r>
              <a:rPr lang="kk-KZ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Арамызда жүретін алшаң басып,</a:t>
            </a:r>
          </a:p>
          <a:p>
            <a:r>
              <a:rPr lang="kk-KZ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Ардагерлер азайып........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26831" y="3153302"/>
            <a:ext cx="4536504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Қастерлейтді халқымыз қаһарманын,</a:t>
            </a:r>
          </a:p>
          <a:p>
            <a:r>
              <a:rPr lang="kk-KZ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Жүр есінде сан жарық, сапарларың.</a:t>
            </a:r>
          </a:p>
          <a:p>
            <a:r>
              <a:rPr lang="kk-KZ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Қайран ерлер, қаһарман ардагерлер,</a:t>
            </a:r>
          </a:p>
          <a:p>
            <a:r>
              <a:rPr lang="kk-KZ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Қалды-ау сиреп бұл күнде........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98409" y="4781128"/>
            <a:ext cx="4536504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Ерлік  сүйген еліңе салтың ұнар,</a:t>
            </a:r>
          </a:p>
          <a:p>
            <a:r>
              <a:rPr lang="kk-KZ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Жүздеріңде жанған от жарқылы бар.</a:t>
            </a:r>
          </a:p>
          <a:p>
            <a:r>
              <a:rPr lang="kk-KZ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«Соғыс»  деген  салмағын жалғыз сөздің,</a:t>
            </a:r>
          </a:p>
          <a:p>
            <a:r>
              <a:rPr lang="kk-KZ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Бүгінгі ұрпақ өздерің арқылы........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549183" y="4906694"/>
            <a:ext cx="1512168" cy="69531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ІІІ топ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549183" y="1891114"/>
            <a:ext cx="1512168" cy="69531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 топ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549183" y="3372386"/>
            <a:ext cx="1512168" cy="69531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ІІ топ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691952" y="5877272"/>
            <a:ext cx="1503784" cy="69531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Бағалау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31840" y="5877272"/>
            <a:ext cx="4431495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Ауызша бағалау.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338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AutoShape 4"/>
          <p:cNvSpPr>
            <a:spLocks noChangeArrowheads="1"/>
          </p:cNvSpPr>
          <p:nvPr/>
        </p:nvSpPr>
        <p:spPr bwMode="auto">
          <a:xfrm>
            <a:off x="1692275" y="0"/>
            <a:ext cx="5040313" cy="1081088"/>
          </a:xfrm>
          <a:prstGeom prst="horizontalScroll">
            <a:avLst>
              <a:gd name="adj" fmla="val 12500"/>
            </a:avLst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2" name="WordArt 5"/>
          <p:cNvSpPr>
            <a:spLocks noChangeArrowheads="1" noChangeShapeType="1" noTextEdit="1"/>
          </p:cNvSpPr>
          <p:nvPr/>
        </p:nvSpPr>
        <p:spPr bwMode="auto">
          <a:xfrm>
            <a:off x="2484438" y="333375"/>
            <a:ext cx="29527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сабақтың соңы</a:t>
            </a:r>
          </a:p>
        </p:txBody>
      </p:sp>
      <p:pic>
        <p:nvPicPr>
          <p:cNvPr id="40963" name="Picture 7" descr="Картинки по запросу үйге тапсыр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052513"/>
            <a:ext cx="59055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 Box 8"/>
          <p:cNvSpPr txBox="1">
            <a:spLocks noChangeArrowheads="1"/>
          </p:cNvSpPr>
          <p:nvPr/>
        </p:nvSpPr>
        <p:spPr bwMode="auto">
          <a:xfrm>
            <a:off x="539750" y="1341438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0965" name="WordArt 9"/>
          <p:cNvSpPr>
            <a:spLocks noChangeArrowheads="1" noChangeShapeType="1" noTextEdit="1"/>
          </p:cNvSpPr>
          <p:nvPr/>
        </p:nvSpPr>
        <p:spPr bwMode="auto">
          <a:xfrm rot="-1388566">
            <a:off x="611188" y="1773238"/>
            <a:ext cx="1728787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38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Үйге тапсырма:</a:t>
            </a:r>
          </a:p>
        </p:txBody>
      </p:sp>
      <p:sp>
        <p:nvSpPr>
          <p:cNvPr id="40966" name="Text Box 11"/>
          <p:cNvSpPr txBox="1">
            <a:spLocks noChangeArrowheads="1"/>
          </p:cNvSpPr>
          <p:nvPr/>
        </p:nvSpPr>
        <p:spPr bwMode="auto">
          <a:xfrm rot="-1670903">
            <a:off x="660400" y="1610510"/>
            <a:ext cx="41036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1400" b="1" i="1" dirty="0" smtClean="0">
                <a:solidFill>
                  <a:srgbClr val="6600CC"/>
                </a:solidFill>
              </a:rPr>
              <a:t> Жерлес ҰОС немесе тыл ардагерімен, олардың отбасы мүшелерімен сұхбаттасып, бейнетаспаға түсіріп әкелу. (2-3 минут)</a:t>
            </a:r>
            <a:endParaRPr lang="ru-RU" sz="1400" b="1" i="1" dirty="0">
              <a:solidFill>
                <a:srgbClr val="6600CC"/>
              </a:solidFill>
            </a:endParaRPr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323528" y="4005065"/>
            <a:ext cx="5616624" cy="1963936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Кері байланыс:</a:t>
            </a:r>
          </a:p>
          <a:p>
            <a:pPr algn="ctr"/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«Аяқталмаған сөйлем» 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 әдісі.</a:t>
            </a:r>
          </a:p>
          <a:p>
            <a:pPr algn="ctr"/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Менің бүгінгі сабақтан алған әсерім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pPr algn="ctr"/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Менің ойымша, мен мынаны өте жақсы меңгердім....</a:t>
            </a:r>
          </a:p>
          <a:p>
            <a:pPr algn="ctr"/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Менің келесі сабақта білгім келеді....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chemeClr val="tx1"/>
              </a:solidFill>
              <a:effectLst/>
            </a:endParaRPr>
          </a:p>
        </p:txBody>
      </p:sp>
      <p:sp>
        <p:nvSpPr>
          <p:cNvPr id="4198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987" name="Picture 10" descr="Картинки по запросу назарларыңызға рахм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745" y="-9939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 txBox="1">
            <a:spLocks/>
          </p:cNvSpPr>
          <p:nvPr/>
        </p:nvSpPr>
        <p:spPr bwMode="auto">
          <a:xfrm>
            <a:off x="1042988" y="274638"/>
            <a:ext cx="7643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kk-KZ" sz="2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Сабақтың тақырыбы:</a:t>
            </a:r>
            <a:r>
              <a:rPr lang="kk-KZ" sz="2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600" b="1">
                <a:solidFill>
                  <a:srgbClr val="FF0000"/>
                </a:solidFill>
                <a:latin typeface="Times New Roman" pitchFamily="18" charset="0"/>
              </a:rPr>
              <a:t>  Ардагерлерімізді ардақтайық!</a:t>
            </a:r>
            <a:endParaRPr lang="ru-RU" sz="2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Заголовок 1"/>
          <p:cNvSpPr txBox="1">
            <a:spLocks/>
          </p:cNvSpPr>
          <p:nvPr/>
        </p:nvSpPr>
        <p:spPr bwMode="auto">
          <a:xfrm>
            <a:off x="1042988" y="1182688"/>
            <a:ext cx="79422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kk-KZ" sz="20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0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 мақсаттары:</a:t>
            </a:r>
          </a:p>
          <a:p>
            <a:r>
              <a:rPr lang="kk-KZ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7Т/А3. Тыңдалған мәтіннің мазмұнын түсіну, ұсынылған ақпарат бойынша факті мен көзқарасты ажырата білу.</a:t>
            </a:r>
          </a:p>
          <a:p>
            <a:r>
              <a:rPr lang="kk-KZ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364" name="Заголовок 1"/>
          <p:cNvSpPr txBox="1">
            <a:spLocks/>
          </p:cNvSpPr>
          <p:nvPr/>
        </p:nvSpPr>
        <p:spPr bwMode="auto">
          <a:xfrm>
            <a:off x="1201738" y="2060575"/>
            <a:ext cx="79422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lnSpc>
                <a:spcPct val="90000"/>
              </a:lnSpc>
            </a:pPr>
            <a:endParaRPr lang="kk-KZ" sz="20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</a:pPr>
            <a:endParaRPr lang="kk-KZ" sz="20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kk-KZ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Сабақтың мақсаттары:</a:t>
            </a:r>
          </a:p>
          <a:p>
            <a:pPr marL="342900" indent="-342900"/>
            <a:r>
              <a:rPr lang="kk-KZ" sz="1400" b="1">
                <a:latin typeface="Times New Roman" pitchFamily="18" charset="0"/>
              </a:rPr>
              <a:t>Оқушылардың барлығы мынаны орындай алады: </a:t>
            </a:r>
            <a:r>
              <a:rPr lang="kk-KZ" sz="1400">
                <a:latin typeface="Times New Roman" pitchFamily="18" charset="0"/>
              </a:rPr>
              <a:t>Мәтіннің мазмұнын түсінеді, берілген ақпарат бойынша факті мен көзқарасты ажырата біледі.</a:t>
            </a:r>
          </a:p>
          <a:p>
            <a:pPr marL="342900" indent="-342900"/>
            <a:r>
              <a:rPr lang="kk-KZ" sz="1400" b="1">
                <a:latin typeface="Times New Roman" pitchFamily="18" charset="0"/>
              </a:rPr>
              <a:t>Оқушылардың көбісі мынаны орындай алады: </a:t>
            </a:r>
            <a:r>
              <a:rPr lang="kk-KZ" sz="1400">
                <a:latin typeface="Times New Roman" pitchFamily="18" charset="0"/>
              </a:rPr>
              <a:t> Тыңдалған мәтіннің мазмұнын түсінеді, сұрақтарға жауап береді.</a:t>
            </a:r>
            <a:endParaRPr lang="kk-KZ" sz="1400" b="1">
              <a:latin typeface="Times New Roman" pitchFamily="18" charset="0"/>
            </a:endParaRPr>
          </a:p>
          <a:p>
            <a:pPr marL="342900" indent="-342900"/>
            <a:r>
              <a:rPr lang="kk-KZ" sz="1400" b="1">
                <a:latin typeface="Times New Roman" pitchFamily="18" charset="0"/>
              </a:rPr>
              <a:t>Оқушылардың кейбіреуі мынаны орындай алады</a:t>
            </a:r>
            <a:r>
              <a:rPr lang="kk-KZ" sz="1400">
                <a:latin typeface="Times New Roman" pitchFamily="18" charset="0"/>
              </a:rPr>
              <a:t>: </a:t>
            </a:r>
          </a:p>
          <a:p>
            <a:pPr marL="342900" indent="-342900"/>
            <a:r>
              <a:rPr lang="kk-KZ" sz="1400">
                <a:latin typeface="Times New Roman" pitchFamily="18" charset="0"/>
              </a:rPr>
              <a:t> Тақырып бойынша қосымша мәліметтер мен дәлелдер келтіре алады.</a:t>
            </a:r>
            <a:r>
              <a:rPr lang="ru-RU" sz="1400">
                <a:latin typeface="Times New Roman" pitchFamily="18" charset="0"/>
              </a:rPr>
              <a:t> </a:t>
            </a:r>
            <a:endParaRPr lang="kk-KZ" sz="1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AutoShape 6"/>
          <p:cNvSpPr>
            <a:spLocks/>
          </p:cNvSpPr>
          <p:nvPr/>
        </p:nvSpPr>
        <p:spPr bwMode="auto">
          <a:xfrm>
            <a:off x="684213" y="2708275"/>
            <a:ext cx="576262" cy="230505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rgbClr val="CC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6" name="AutoShape 8"/>
          <p:cNvSpPr>
            <a:spLocks/>
          </p:cNvSpPr>
          <p:nvPr/>
        </p:nvSpPr>
        <p:spPr bwMode="auto">
          <a:xfrm>
            <a:off x="684213" y="1268413"/>
            <a:ext cx="431800" cy="1296987"/>
          </a:xfrm>
          <a:prstGeom prst="leftBrace">
            <a:avLst>
              <a:gd name="adj1" fmla="val 25031"/>
              <a:gd name="adj2" fmla="val 50000"/>
            </a:avLst>
          </a:prstGeom>
          <a:noFill/>
          <a:ln w="12700">
            <a:solidFill>
              <a:srgbClr val="CC0000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60648"/>
            <a:ext cx="816980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 әдіс - тәсілдер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6" name="Прямоугольник 4"/>
          <p:cNvSpPr>
            <a:spLocks noChangeArrowheads="1"/>
          </p:cNvSpPr>
          <p:nvPr/>
        </p:nvSpPr>
        <p:spPr bwMode="auto">
          <a:xfrm>
            <a:off x="2760662" y="2990999"/>
            <a:ext cx="33236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1800" b="1" dirty="0">
                <a:latin typeface="Times New Roman" pitchFamily="18" charset="0"/>
              </a:rPr>
              <a:t>5</a:t>
            </a:r>
            <a:r>
              <a:rPr lang="kk-KZ" sz="1600" b="1" dirty="0" smtClean="0">
                <a:latin typeface="Times New Roman" pitchFamily="18" charset="0"/>
              </a:rPr>
              <a:t>.«Шеңбер бойынша  жазу» </a:t>
            </a:r>
            <a:r>
              <a:rPr lang="kk-KZ" sz="1800" b="1" dirty="0" smtClean="0">
                <a:latin typeface="Times New Roman" pitchFamily="18" charset="0"/>
              </a:rPr>
              <a:t>әдісі</a:t>
            </a:r>
            <a:r>
              <a:rPr lang="kk-KZ" sz="1800" b="1" dirty="0">
                <a:latin typeface="Times New Roman" pitchFamily="18" charset="0"/>
              </a:rPr>
              <a:t>.</a:t>
            </a:r>
            <a:endParaRPr lang="ru-RU" sz="1800" b="1" dirty="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-320675" y="-5541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>
              <a:latin typeface="Trebuchet MS" pitchFamily="34" charset="0"/>
            </a:endParaRPr>
          </a:p>
        </p:txBody>
      </p:sp>
      <p:sp>
        <p:nvSpPr>
          <p:cNvPr id="16388" name="Прямоугольник 6"/>
          <p:cNvSpPr>
            <a:spLocks noChangeArrowheads="1"/>
          </p:cNvSpPr>
          <p:nvPr/>
        </p:nvSpPr>
        <p:spPr bwMode="auto">
          <a:xfrm>
            <a:off x="-24102" y="2585451"/>
            <a:ext cx="276066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kk-KZ" sz="1800" b="1" dirty="0">
              <a:latin typeface="Times New Roman" pitchFamily="18" charset="0"/>
            </a:endParaRPr>
          </a:p>
          <a:p>
            <a:r>
              <a:rPr lang="kk-KZ" sz="1800" b="1" dirty="0">
                <a:latin typeface="Times New Roman" pitchFamily="18" charset="0"/>
              </a:rPr>
              <a:t>2</a:t>
            </a:r>
            <a:r>
              <a:rPr lang="kk-KZ" sz="1400" b="1" dirty="0" smtClean="0">
                <a:latin typeface="Times New Roman" pitchFamily="18" charset="0"/>
              </a:rPr>
              <a:t>. Суреттер арқылы топқа бөлу</a:t>
            </a:r>
            <a:endParaRPr lang="ru-RU" sz="1800" b="1" dirty="0">
              <a:latin typeface="Times New Roman" pitchFamily="18" charset="0"/>
            </a:endParaRP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>
              <a:latin typeface="Trebuchet MS" pitchFamily="34" charset="0"/>
            </a:endParaRPr>
          </a:p>
        </p:txBody>
      </p:sp>
      <p:sp>
        <p:nvSpPr>
          <p:cNvPr id="16390" name="Прямоугольник 8"/>
          <p:cNvSpPr>
            <a:spLocks noChangeArrowheads="1"/>
          </p:cNvSpPr>
          <p:nvPr/>
        </p:nvSpPr>
        <p:spPr bwMode="auto">
          <a:xfrm>
            <a:off x="323527" y="4422412"/>
            <a:ext cx="36724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800000"/>
                </a:solidFill>
                <a:latin typeface="Times New Roman" pitchFamily="18" charset="0"/>
              </a:rPr>
              <a:t>3.«Төрт </a:t>
            </a:r>
            <a:r>
              <a:rPr lang="ru-RU" sz="1800" b="1" dirty="0" err="1">
                <a:solidFill>
                  <a:srgbClr val="800000"/>
                </a:solidFill>
                <a:latin typeface="Times New Roman" pitchFamily="18" charset="0"/>
              </a:rPr>
              <a:t>сөйлем</a:t>
            </a: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</a:rPr>
              <a:t>» </a:t>
            </a:r>
            <a:r>
              <a:rPr lang="ru-RU" sz="1800" b="1" dirty="0" err="1">
                <a:solidFill>
                  <a:srgbClr val="800000"/>
                </a:solidFill>
                <a:latin typeface="Times New Roman" pitchFamily="18" charset="0"/>
              </a:rPr>
              <a:t>тәсілі</a:t>
            </a: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</a:rPr>
              <a:t>. </a:t>
            </a:r>
            <a:r>
              <a:rPr lang="ru-RU" sz="1800" b="1" dirty="0" err="1">
                <a:solidFill>
                  <a:srgbClr val="800000"/>
                </a:solidFill>
                <a:latin typeface="Times New Roman" pitchFamily="18" charset="0"/>
              </a:rPr>
              <a:t>Бейнематериалды</a:t>
            </a: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ru-RU" sz="1800" b="1" dirty="0" err="1">
                <a:solidFill>
                  <a:srgbClr val="800000"/>
                </a:solidFill>
                <a:latin typeface="Times New Roman" pitchFamily="18" charset="0"/>
              </a:rPr>
              <a:t>талдау</a:t>
            </a:r>
            <a:r>
              <a:rPr lang="ru-RU" sz="1800" b="1" dirty="0">
                <a:solidFill>
                  <a:srgbClr val="8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>
              <a:latin typeface="Trebuchet MS" pitchFamily="34" charset="0"/>
            </a:endParaRPr>
          </a:p>
        </p:txBody>
      </p:sp>
      <p:sp>
        <p:nvSpPr>
          <p:cNvPr id="16392" name="Прямоугольник 10"/>
          <p:cNvSpPr>
            <a:spLocks noChangeArrowheads="1"/>
          </p:cNvSpPr>
          <p:nvPr/>
        </p:nvSpPr>
        <p:spPr bwMode="auto">
          <a:xfrm>
            <a:off x="3707905" y="4745577"/>
            <a:ext cx="2095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k-KZ" sz="1800" b="1" dirty="0">
                <a:latin typeface="Times New Roman" pitchFamily="18" charset="0"/>
              </a:rPr>
              <a:t>7</a:t>
            </a:r>
            <a:r>
              <a:rPr lang="kk-KZ" sz="1600" b="1" dirty="0" smtClean="0">
                <a:latin typeface="Times New Roman" pitchFamily="18" charset="0"/>
              </a:rPr>
              <a:t>.«Үштік!» </a:t>
            </a:r>
            <a:r>
              <a:rPr lang="kk-KZ" sz="1800" b="1" dirty="0">
                <a:latin typeface="Times New Roman" pitchFamily="18" charset="0"/>
              </a:rPr>
              <a:t>әдісі </a:t>
            </a:r>
            <a:endParaRPr lang="ru-RU" sz="1800" b="1" dirty="0">
              <a:latin typeface="Times New Roman" pitchFamily="18" charset="0"/>
            </a:endParaRPr>
          </a:p>
        </p:txBody>
      </p:sp>
      <p:sp>
        <p:nvSpPr>
          <p:cNvPr id="16393" name="Прямоугольник 12"/>
          <p:cNvSpPr>
            <a:spLocks noChangeArrowheads="1"/>
          </p:cNvSpPr>
          <p:nvPr/>
        </p:nvSpPr>
        <p:spPr bwMode="auto">
          <a:xfrm>
            <a:off x="4502727" y="1188150"/>
            <a:ext cx="31243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k-KZ" sz="1800" b="1" dirty="0">
                <a:latin typeface="Times New Roman" pitchFamily="18" charset="0"/>
              </a:rPr>
              <a:t>4</a:t>
            </a:r>
            <a:r>
              <a:rPr lang="kk-KZ" sz="1800" b="1" dirty="0" smtClean="0">
                <a:latin typeface="Times New Roman" pitchFamily="18" charset="0"/>
              </a:rPr>
              <a:t>.«Кейіпкерге хат»әдісі </a:t>
            </a:r>
            <a:endParaRPr lang="ru-RU" sz="1800" b="1" dirty="0">
              <a:latin typeface="Trebuchet MS" pitchFamily="34" charset="0"/>
            </a:endParaRPr>
          </a:p>
        </p:txBody>
      </p:sp>
      <p:sp>
        <p:nvSpPr>
          <p:cNvPr id="16397" name="Text Box 34"/>
          <p:cNvSpPr txBox="1">
            <a:spLocks noChangeArrowheads="1"/>
          </p:cNvSpPr>
          <p:nvPr/>
        </p:nvSpPr>
        <p:spPr bwMode="auto">
          <a:xfrm>
            <a:off x="592138" y="5608638"/>
            <a:ext cx="1027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/>
          </a:p>
        </p:txBody>
      </p:sp>
      <p:pic>
        <p:nvPicPr>
          <p:cNvPr id="16398" name="Picture 29" descr="Картинки по запросу топтық жұмы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5" y="5229200"/>
            <a:ext cx="2160588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9" name="AutoShape 31" descr="Картинки по запросу қосу алу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6407" name="Picture 3" descr="question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557481"/>
            <a:ext cx="1944687" cy="125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8" name="Picture 24"/>
          <p:cNvPicPr>
            <a:picLocks noChangeAspect="1" noChangeArrowheads="1"/>
          </p:cNvPicPr>
          <p:nvPr/>
        </p:nvPicPr>
        <p:blipFill>
          <a:blip r:embed="rId4" cstate="print">
            <a:lum bright="-10000" contrast="28000"/>
          </a:blip>
          <a:srcRect/>
          <a:stretch>
            <a:fillRect/>
          </a:stretch>
        </p:blipFill>
        <p:spPr bwMode="auto">
          <a:xfrm>
            <a:off x="827088" y="3284538"/>
            <a:ext cx="14192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 descr="http://aimblog.ru/wp-content/uploads/2012/03/kak_vstavit_video_na_blog_Plagin_Video_Embedd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55" y="5229200"/>
            <a:ext cx="1904207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51325" y="1608865"/>
            <a:ext cx="1552575" cy="1198880"/>
          </a:xfrm>
          <a:prstGeom prst="rect">
            <a:avLst/>
          </a:prstGeom>
        </p:spPr>
      </p:pic>
      <p:sp>
        <p:nvSpPr>
          <p:cNvPr id="26" name="Прямоугольник 4"/>
          <p:cNvSpPr>
            <a:spLocks noChangeArrowheads="1"/>
          </p:cNvSpPr>
          <p:nvPr/>
        </p:nvSpPr>
        <p:spPr bwMode="auto">
          <a:xfrm>
            <a:off x="157163" y="1171165"/>
            <a:ext cx="3144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1800" b="1" dirty="0">
                <a:latin typeface="Times New Roman" pitchFamily="18" charset="0"/>
              </a:rPr>
              <a:t>1</a:t>
            </a:r>
            <a:r>
              <a:rPr lang="kk-KZ" sz="1600" b="1" dirty="0">
                <a:latin typeface="Times New Roman" pitchFamily="18" charset="0"/>
              </a:rPr>
              <a:t>.«Сұрақтар жаңбыры»</a:t>
            </a:r>
            <a:r>
              <a:rPr lang="kk-KZ" sz="1600" dirty="0">
                <a:latin typeface="Times New Roman" pitchFamily="18" charset="0"/>
              </a:rPr>
              <a:t> </a:t>
            </a:r>
            <a:r>
              <a:rPr lang="kk-KZ" sz="1800" b="1" dirty="0">
                <a:latin typeface="Times New Roman" pitchFamily="18" charset="0"/>
              </a:rPr>
              <a:t>әдісі.</a:t>
            </a:r>
            <a:endParaRPr lang="ru-RU" sz="1800" b="1" dirty="0">
              <a:latin typeface="Times New Roman" pitchFamily="18" charset="0"/>
            </a:endParaRPr>
          </a:p>
        </p:txBody>
      </p:sp>
      <p:sp>
        <p:nvSpPr>
          <p:cNvPr id="27" name="Прямоугольник 4"/>
          <p:cNvSpPr>
            <a:spLocks noChangeArrowheads="1"/>
          </p:cNvSpPr>
          <p:nvPr/>
        </p:nvSpPr>
        <p:spPr bwMode="auto">
          <a:xfrm>
            <a:off x="5279443" y="3525491"/>
            <a:ext cx="31293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1800" b="1" dirty="0">
                <a:latin typeface="Times New Roman" pitchFamily="18" charset="0"/>
              </a:rPr>
              <a:t>6</a:t>
            </a:r>
            <a:r>
              <a:rPr lang="kk-KZ" sz="1600" b="1" dirty="0" smtClean="0">
                <a:latin typeface="Times New Roman" pitchFamily="18" charset="0"/>
              </a:rPr>
              <a:t>.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1600" b="1" dirty="0">
                <a:latin typeface="Times New Roman" pitchFamily="18" charset="0"/>
                <a:cs typeface="Times New Roman" pitchFamily="18" charset="0"/>
              </a:rPr>
              <a:t>Бір минуттық әңгіме»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800" b="1" dirty="0" smtClean="0">
                <a:latin typeface="Times New Roman" pitchFamily="18" charset="0"/>
              </a:rPr>
              <a:t>әдісі</a:t>
            </a:r>
            <a:r>
              <a:rPr lang="kk-KZ" sz="1800" b="1" dirty="0">
                <a:latin typeface="Times New Roman" pitchFamily="18" charset="0"/>
              </a:rPr>
              <a:t>.</a:t>
            </a:r>
            <a:endParaRPr lang="ru-RU" sz="1800" b="1" dirty="0">
              <a:latin typeface="Times New Roman" pitchFamily="18" charset="0"/>
            </a:endParaRPr>
          </a:p>
        </p:txBody>
      </p:sp>
      <p:pic>
        <p:nvPicPr>
          <p:cNvPr id="30" name="Рисунок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87910" y="3418981"/>
            <a:ext cx="2016051" cy="9673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868492" y="4760890"/>
            <a:ext cx="29875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8. «Ұйқасын </a:t>
            </a:r>
            <a:r>
              <a:rPr lang="kk-KZ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тап» тәсілі.</a:t>
            </a:r>
            <a:r>
              <a:rPr lang="kk-KZ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4"/>
          <p:cNvSpPr>
            <a:spLocks noChangeArrowheads="1"/>
          </p:cNvSpPr>
          <p:nvPr/>
        </p:nvSpPr>
        <p:spPr bwMode="auto">
          <a:xfrm>
            <a:off x="214282" y="0"/>
            <a:ext cx="8712200" cy="1584325"/>
          </a:xfrm>
          <a:prstGeom prst="ellipseRibbon2">
            <a:avLst>
              <a:gd name="adj1" fmla="val 20777"/>
              <a:gd name="adj2" fmla="val 72271"/>
              <a:gd name="adj3" fmla="val 3885"/>
            </a:avLst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kern="1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Сабақтың</a:t>
            </a:r>
            <a:endParaRPr lang="ru-RU" sz="3600" b="1" kern="1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kern="1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жоспарланған кезеңдері</a:t>
            </a:r>
            <a:endParaRPr lang="ru-RU" sz="2000" b="1" kern="1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ru-RU" sz="1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411" name="AutoShape 6"/>
          <p:cNvSpPr>
            <a:spLocks noChangeArrowheads="1"/>
          </p:cNvSpPr>
          <p:nvPr/>
        </p:nvSpPr>
        <p:spPr bwMode="auto">
          <a:xfrm>
            <a:off x="2285984" y="1285860"/>
            <a:ext cx="5040313" cy="1081088"/>
          </a:xfrm>
          <a:prstGeom prst="horizontalScroll">
            <a:avLst>
              <a:gd name="adj" fmla="val 12500"/>
            </a:avLst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2" name="WordArt 7"/>
          <p:cNvSpPr>
            <a:spLocks noChangeArrowheads="1" noChangeShapeType="1" noTextEdit="1"/>
          </p:cNvSpPr>
          <p:nvPr/>
        </p:nvSpPr>
        <p:spPr bwMode="auto">
          <a:xfrm>
            <a:off x="2643174" y="1714488"/>
            <a:ext cx="4286280" cy="3809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Сабақтың </a:t>
            </a:r>
            <a:r>
              <a:rPr lang="ru-RU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басы</a:t>
            </a:r>
          </a:p>
        </p:txBody>
      </p:sp>
      <p:sp>
        <p:nvSpPr>
          <p:cNvPr id="17413" name="AutoShape 8"/>
          <p:cNvSpPr>
            <a:spLocks noChangeArrowheads="1"/>
          </p:cNvSpPr>
          <p:nvPr/>
        </p:nvSpPr>
        <p:spPr bwMode="auto">
          <a:xfrm>
            <a:off x="179388" y="2781300"/>
            <a:ext cx="1225550" cy="288925"/>
          </a:xfrm>
          <a:prstGeom prst="rightArrow">
            <a:avLst>
              <a:gd name="adj1" fmla="val 50000"/>
              <a:gd name="adj2" fmla="val 106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/>
          </a:p>
        </p:txBody>
      </p:sp>
      <p:sp>
        <p:nvSpPr>
          <p:cNvPr id="17415" name="AutoShape 11"/>
          <p:cNvSpPr>
            <a:spLocks noChangeArrowheads="1"/>
          </p:cNvSpPr>
          <p:nvPr/>
        </p:nvSpPr>
        <p:spPr bwMode="auto">
          <a:xfrm>
            <a:off x="107950" y="3789363"/>
            <a:ext cx="1225550" cy="288925"/>
          </a:xfrm>
          <a:prstGeom prst="rightArrow">
            <a:avLst>
              <a:gd name="adj1" fmla="val 50000"/>
              <a:gd name="adj2" fmla="val 106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/>
          </a:p>
        </p:txBody>
      </p:sp>
      <p:sp>
        <p:nvSpPr>
          <p:cNvPr id="17416" name="Rectangle 13"/>
          <p:cNvSpPr>
            <a:spLocks noChangeArrowheads="1"/>
          </p:cNvSpPr>
          <p:nvPr/>
        </p:nvSpPr>
        <p:spPr bwMode="auto">
          <a:xfrm>
            <a:off x="1403350" y="3644900"/>
            <a:ext cx="38893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1400" b="1" dirty="0">
                <a:solidFill>
                  <a:srgbClr val="CC0000"/>
                </a:solidFill>
                <a:latin typeface="Times New Roman" pitchFamily="18" charset="0"/>
              </a:rPr>
              <a:t>Т</a:t>
            </a:r>
            <a:r>
              <a:rPr lang="kk-KZ" sz="1400" b="1" dirty="0" smtClean="0">
                <a:solidFill>
                  <a:srgbClr val="CC0000"/>
                </a:solidFill>
                <a:latin typeface="Times New Roman" pitchFamily="18" charset="0"/>
              </a:rPr>
              <a:t>опқа </a:t>
            </a:r>
            <a:r>
              <a:rPr lang="kk-KZ" sz="1400" b="1" dirty="0">
                <a:solidFill>
                  <a:srgbClr val="CC0000"/>
                </a:solidFill>
                <a:latin typeface="Times New Roman" pitchFamily="18" charset="0"/>
              </a:rPr>
              <a:t>бөлу </a:t>
            </a:r>
            <a:r>
              <a:rPr lang="kk-KZ" sz="1400" b="1" dirty="0" smtClean="0">
                <a:solidFill>
                  <a:srgbClr val="CC0000"/>
                </a:solidFill>
                <a:latin typeface="Times New Roman" pitchFamily="18" charset="0"/>
              </a:rPr>
              <a:t>ҰОС ардагерлерінің суреттері арқылы топтарға бөлінеді</a:t>
            </a:r>
            <a:endParaRPr lang="kk-KZ" sz="1400" b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7418" name="Oval 24"/>
          <p:cNvSpPr>
            <a:spLocks noChangeArrowheads="1"/>
          </p:cNvSpPr>
          <p:nvPr/>
        </p:nvSpPr>
        <p:spPr bwMode="auto">
          <a:xfrm>
            <a:off x="1692275" y="5661025"/>
            <a:ext cx="1296988" cy="720725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99FF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12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ІІ</a:t>
            </a:r>
            <a:r>
              <a:rPr lang="kk-KZ" sz="1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. Топ </a:t>
            </a:r>
            <a:r>
              <a:rPr lang="kk-KZ" sz="1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Әлия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9" name="Oval 26"/>
          <p:cNvSpPr>
            <a:spLocks noChangeArrowheads="1"/>
          </p:cNvSpPr>
          <p:nvPr/>
        </p:nvSpPr>
        <p:spPr bwMode="auto">
          <a:xfrm>
            <a:off x="281998" y="5734050"/>
            <a:ext cx="1296988" cy="720725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99FF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1200" b="1" dirty="0">
                <a:solidFill>
                  <a:srgbClr val="800000"/>
                </a:solidFill>
              </a:rPr>
              <a:t>І.Топ </a:t>
            </a:r>
            <a:r>
              <a:rPr lang="kk-KZ" sz="1200" b="1" dirty="0" smtClean="0"/>
              <a:t>Бауыржан</a:t>
            </a:r>
            <a:endParaRPr lang="ru-RU" sz="1200" dirty="0"/>
          </a:p>
        </p:txBody>
      </p:sp>
      <p:sp>
        <p:nvSpPr>
          <p:cNvPr id="17420" name="Oval 27"/>
          <p:cNvSpPr>
            <a:spLocks noChangeArrowheads="1"/>
          </p:cNvSpPr>
          <p:nvPr/>
        </p:nvSpPr>
        <p:spPr bwMode="auto">
          <a:xfrm>
            <a:off x="3059113" y="5805488"/>
            <a:ext cx="1296987" cy="576262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99FF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1200" b="1" dirty="0">
                <a:solidFill>
                  <a:srgbClr val="800000"/>
                </a:solidFill>
              </a:rPr>
              <a:t>ІІІ.Топ </a:t>
            </a:r>
            <a:r>
              <a:rPr lang="ru-RU" sz="1200" dirty="0" err="1" smtClean="0"/>
              <a:t>Мәншүк</a:t>
            </a:r>
            <a:endParaRPr lang="ru-RU" sz="1200" dirty="0"/>
          </a:p>
        </p:txBody>
      </p:sp>
      <p:sp>
        <p:nvSpPr>
          <p:cNvPr id="17421" name="AutoShape 29"/>
          <p:cNvSpPr>
            <a:spLocks noChangeArrowheads="1"/>
          </p:cNvSpPr>
          <p:nvPr/>
        </p:nvSpPr>
        <p:spPr bwMode="auto">
          <a:xfrm>
            <a:off x="5364163" y="3068638"/>
            <a:ext cx="1225550" cy="288925"/>
          </a:xfrm>
          <a:prstGeom prst="rightArrow">
            <a:avLst>
              <a:gd name="adj1" fmla="val 50000"/>
              <a:gd name="adj2" fmla="val 106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/>
          </a:p>
        </p:txBody>
      </p:sp>
      <p:sp>
        <p:nvSpPr>
          <p:cNvPr id="17422" name="Text Box 30"/>
          <p:cNvSpPr txBox="1">
            <a:spLocks noChangeArrowheads="1"/>
          </p:cNvSpPr>
          <p:nvPr/>
        </p:nvSpPr>
        <p:spPr bwMode="auto">
          <a:xfrm>
            <a:off x="6351588" y="2800350"/>
            <a:ext cx="25358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kk-KZ" sz="1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Сұрақтар жаңбыры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  <a:endParaRPr lang="ru-RU" sz="1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kk-KZ" sz="1800" dirty="0"/>
              <a:t>   Үй тапсырмасы</a:t>
            </a:r>
            <a:endParaRPr lang="ru-RU" sz="1800" dirty="0"/>
          </a:p>
        </p:txBody>
      </p:sp>
      <p:sp>
        <p:nvSpPr>
          <p:cNvPr id="17423" name="AutoShape 34" descr="Картинки по запросу басбармақ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Облако 2"/>
          <p:cNvSpPr/>
          <p:nvPr/>
        </p:nvSpPr>
        <p:spPr>
          <a:xfrm>
            <a:off x="1692275" y="2420888"/>
            <a:ext cx="3311525" cy="11525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«Мен елімді сүйемін» тренинг. </a:t>
            </a:r>
          </a:p>
          <a:p>
            <a:pPr algn="ctr"/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Психологиялық ахуал.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1" descr="http://im6.asset.yvimg.kz/userimages/aigerim_zh/J6NqXx7f0E0FDujv2R5JCC4ZS3XuE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3" y="4401926"/>
            <a:ext cx="1440160" cy="125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Рисунок 4" descr="Картинки по запросу әлия молдағұлов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247" r="17894"/>
          <a:stretch>
            <a:fillRect/>
          </a:stretch>
        </p:blipFill>
        <p:spPr bwMode="auto">
          <a:xfrm>
            <a:off x="1765151" y="4401926"/>
            <a:ext cx="1151236" cy="113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Рисунок 7" descr="Маметова Маншук Жиенгалиевна (1922 — 1943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4357694"/>
            <a:ext cx="1541086" cy="140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Рисунок 3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58062" y="3780560"/>
            <a:ext cx="1304925" cy="1080120"/>
          </a:xfrm>
          <a:prstGeom prst="rect">
            <a:avLst/>
          </a:prstGeom>
        </p:spPr>
      </p:pic>
      <p:sp>
        <p:nvSpPr>
          <p:cNvPr id="36" name="AutoShape 29"/>
          <p:cNvSpPr>
            <a:spLocks noChangeArrowheads="1"/>
          </p:cNvSpPr>
          <p:nvPr/>
        </p:nvSpPr>
        <p:spPr bwMode="auto">
          <a:xfrm>
            <a:off x="5516563" y="4176157"/>
            <a:ext cx="1225550" cy="288925"/>
          </a:xfrm>
          <a:prstGeom prst="rightArrow">
            <a:avLst>
              <a:gd name="adj1" fmla="val 50000"/>
              <a:gd name="adj2" fmla="val 106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4"/>
          <p:cNvSpPr>
            <a:spLocks noChangeArrowheads="1"/>
          </p:cNvSpPr>
          <p:nvPr/>
        </p:nvSpPr>
        <p:spPr bwMode="auto">
          <a:xfrm>
            <a:off x="611560" y="0"/>
            <a:ext cx="4176465" cy="1081088"/>
          </a:xfrm>
          <a:prstGeom prst="horizontalScroll">
            <a:avLst>
              <a:gd name="adj" fmla="val 12500"/>
            </a:avLst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58" name="WordArt 5"/>
          <p:cNvSpPr>
            <a:spLocks noChangeArrowheads="1" noChangeShapeType="1" noTextEdit="1"/>
          </p:cNvSpPr>
          <p:nvPr/>
        </p:nvSpPr>
        <p:spPr bwMode="auto">
          <a:xfrm>
            <a:off x="1223417" y="278606"/>
            <a:ext cx="29527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Сабақтың</a:t>
            </a:r>
            <a:r>
              <a:rPr lang="ru-RU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ортасы</a:t>
            </a:r>
            <a:endParaRPr lang="ru-RU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459" name="AutoShape 13"/>
          <p:cNvSpPr>
            <a:spLocks noChangeArrowheads="1"/>
          </p:cNvSpPr>
          <p:nvPr/>
        </p:nvSpPr>
        <p:spPr bwMode="auto">
          <a:xfrm>
            <a:off x="244475" y="2090727"/>
            <a:ext cx="1727200" cy="1008335"/>
          </a:xfrm>
          <a:prstGeom prst="rightArrow">
            <a:avLst>
              <a:gd name="adj1" fmla="val 50000"/>
              <a:gd name="adj2" fmla="val 47304"/>
            </a:avLst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kk-KZ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Text Box 15"/>
          <p:cNvSpPr txBox="1">
            <a:spLocks noChangeArrowheads="1"/>
          </p:cNvSpPr>
          <p:nvPr/>
        </p:nvSpPr>
        <p:spPr bwMode="auto">
          <a:xfrm>
            <a:off x="1991827" y="2117777"/>
            <a:ext cx="68421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800000"/>
                </a:solidFill>
                <a:latin typeface="Times New Roman" pitchFamily="18" charset="0"/>
              </a:rPr>
              <a:t>«</a:t>
            </a:r>
            <a:r>
              <a:rPr lang="ru-RU" sz="1600" b="1" dirty="0" err="1" smtClean="0">
                <a:solidFill>
                  <a:srgbClr val="800000"/>
                </a:solidFill>
                <a:latin typeface="Times New Roman" pitchFamily="18" charset="0"/>
              </a:rPr>
              <a:t>Төрт</a:t>
            </a:r>
            <a:r>
              <a:rPr lang="ru-RU" sz="16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  <a:latin typeface="Times New Roman" pitchFamily="18" charset="0"/>
              </a:rPr>
              <a:t>сөйлем</a:t>
            </a:r>
            <a:r>
              <a:rPr lang="ru-RU" sz="1600" b="1" dirty="0" smtClean="0">
                <a:solidFill>
                  <a:srgbClr val="800000"/>
                </a:solidFill>
                <a:latin typeface="Times New Roman" pitchFamily="18" charset="0"/>
              </a:rPr>
              <a:t>» </a:t>
            </a:r>
            <a:r>
              <a:rPr lang="ru-RU" sz="1600" b="1" dirty="0" err="1" smtClean="0">
                <a:solidFill>
                  <a:srgbClr val="800000"/>
                </a:solidFill>
                <a:latin typeface="Times New Roman" pitchFamily="18" charset="0"/>
              </a:rPr>
              <a:t>тәсілі</a:t>
            </a:r>
            <a:r>
              <a:rPr lang="ru-RU" sz="1600" b="1" dirty="0" smtClean="0">
                <a:solidFill>
                  <a:srgbClr val="800000"/>
                </a:solidFill>
                <a:latin typeface="Times New Roman" pitchFamily="18" charset="0"/>
              </a:rPr>
              <a:t>. </a:t>
            </a:r>
            <a:r>
              <a:rPr lang="ru-RU" sz="1600" b="1" dirty="0" err="1" smtClean="0">
                <a:solidFill>
                  <a:srgbClr val="800000"/>
                </a:solidFill>
                <a:latin typeface="Times New Roman" pitchFamily="18" charset="0"/>
              </a:rPr>
              <a:t>Бейнематериалды</a:t>
            </a:r>
            <a:r>
              <a:rPr lang="ru-RU" sz="16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  <a:latin typeface="Times New Roman" pitchFamily="18" charset="0"/>
              </a:rPr>
              <a:t>талдау</a:t>
            </a:r>
            <a:r>
              <a:rPr lang="ru-RU" sz="1600" b="1" dirty="0" smtClean="0">
                <a:solidFill>
                  <a:srgbClr val="800000"/>
                </a:solidFill>
                <a:latin typeface="Times New Roman" pitchFamily="18" charset="0"/>
              </a:rPr>
              <a:t>.</a:t>
            </a:r>
            <a:endParaRPr lang="ru-RU" sz="1600" b="1" dirty="0">
              <a:solidFill>
                <a:srgbClr val="800000"/>
              </a:solidFill>
              <a:latin typeface="Times New Roman" pitchFamily="18" charset="0"/>
            </a:endParaRPr>
          </a:p>
          <a:p>
            <a:r>
              <a:rPr lang="kk-KZ" sz="1600" dirty="0">
                <a:latin typeface="Times New Roman" pitchFamily="18" charset="0"/>
              </a:rPr>
              <a:t>-</a:t>
            </a:r>
            <a:r>
              <a:rPr lang="kk-KZ" sz="1600" dirty="0" smtClean="0">
                <a:latin typeface="Times New Roman" pitchFamily="18" charset="0"/>
              </a:rPr>
              <a:t> 1-топ. Пікір. Мәтін бойынша өзіндік пікір айтасыздар.</a:t>
            </a:r>
          </a:p>
          <a:p>
            <a:r>
              <a:rPr lang="kk-KZ" sz="1600" dirty="0" smtClean="0">
                <a:latin typeface="Times New Roman" pitchFamily="18" charset="0"/>
              </a:rPr>
              <a:t> - 2-топ. Дәлел. Айтылған пікірді бір сөйлеммен  дәлелдейсіздер. </a:t>
            </a:r>
          </a:p>
          <a:p>
            <a:r>
              <a:rPr lang="kk-KZ" sz="1600" dirty="0" smtClean="0">
                <a:latin typeface="Times New Roman" pitchFamily="18" charset="0"/>
              </a:rPr>
              <a:t> - 3-топ. Мысал. Пікірді өмірмен байланыстырып, мысал келтіресіздер. </a:t>
            </a:r>
          </a:p>
          <a:p>
            <a:r>
              <a:rPr lang="kk-KZ" sz="1600" dirty="0" smtClean="0">
                <a:latin typeface="Times New Roman" pitchFamily="18" charset="0"/>
              </a:rPr>
              <a:t> - 1, 2, 3-топ . Қорытынды. Тақырып бойынша қорытынды шығарыңыздар.</a:t>
            </a:r>
            <a:endParaRPr lang="kk-KZ" sz="1600" dirty="0">
              <a:latin typeface="Times New Roman" pitchFamily="18" charset="0"/>
            </a:endParaRPr>
          </a:p>
        </p:txBody>
      </p:sp>
      <p:sp>
        <p:nvSpPr>
          <p:cNvPr id="19461" name="Text Box 178"/>
          <p:cNvSpPr txBox="1">
            <a:spLocks noChangeArrowheads="1"/>
          </p:cNvSpPr>
          <p:nvPr/>
        </p:nvSpPr>
        <p:spPr bwMode="auto">
          <a:xfrm>
            <a:off x="323850" y="6453188"/>
            <a:ext cx="7842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1200"/>
              <a:t>              </a:t>
            </a:r>
            <a:endParaRPr lang="ru-RU" sz="1200"/>
          </a:p>
        </p:txBody>
      </p:sp>
      <p:sp>
        <p:nvSpPr>
          <p:cNvPr id="19462" name="AutoShape 17"/>
          <p:cNvSpPr>
            <a:spLocks noChangeArrowheads="1"/>
          </p:cNvSpPr>
          <p:nvPr/>
        </p:nvSpPr>
        <p:spPr bwMode="auto">
          <a:xfrm>
            <a:off x="248279" y="5616668"/>
            <a:ext cx="2271862" cy="936104"/>
          </a:xfrm>
          <a:prstGeom prst="rightArrow">
            <a:avLst>
              <a:gd name="adj1" fmla="val 50000"/>
              <a:gd name="adj2" fmla="val 66696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dirty="0" err="1">
                <a:latin typeface="Times New Roman" pitchFamily="18" charset="0"/>
              </a:rPr>
              <a:t>Бағалау</a:t>
            </a:r>
            <a:endParaRPr lang="ru-RU" sz="1600" dirty="0">
              <a:latin typeface="Times New Roman" pitchFamily="18" charset="0"/>
            </a:endParaRPr>
          </a:p>
        </p:txBody>
      </p:sp>
      <p:pic>
        <p:nvPicPr>
          <p:cNvPr id="10" name="Рисунок 6" descr="https://arhivurokov.ru/kopilka/up/html/2017/04/08/k_58e8673a2d798/407618_12.png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l="11231" r="10735"/>
          <a:stretch/>
        </p:blipFill>
        <p:spPr bwMode="auto">
          <a:xfrm>
            <a:off x="2676585" y="5477269"/>
            <a:ext cx="2736304" cy="12505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19464" name="AutoShape 19"/>
          <p:cNvSpPr>
            <a:spLocks noChangeArrowheads="1"/>
          </p:cNvSpPr>
          <p:nvPr/>
        </p:nvSpPr>
        <p:spPr bwMode="auto">
          <a:xfrm>
            <a:off x="244475" y="4201265"/>
            <a:ext cx="2271862" cy="864096"/>
          </a:xfrm>
          <a:prstGeom prst="rightArrow">
            <a:avLst>
              <a:gd name="adj1" fmla="val 50000"/>
              <a:gd name="adj2" fmla="val 66696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1600" dirty="0">
                <a:latin typeface="Times New Roman" pitchFamily="18" charset="0"/>
              </a:rPr>
              <a:t>Дескриптор</a:t>
            </a:r>
            <a:endParaRPr lang="ru-RU" sz="1600" dirty="0">
              <a:latin typeface="Times New Roman" pitchFamily="18" charset="0"/>
            </a:endParaRPr>
          </a:p>
        </p:txBody>
      </p:sp>
      <p:sp>
        <p:nvSpPr>
          <p:cNvPr id="19465" name="Rectangle 21"/>
          <p:cNvSpPr>
            <a:spLocks noChangeArrowheads="1"/>
          </p:cNvSpPr>
          <p:nvPr/>
        </p:nvSpPr>
        <p:spPr bwMode="auto">
          <a:xfrm>
            <a:off x="2699793" y="4206170"/>
            <a:ext cx="4680520" cy="1170026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kk-KZ" sz="1800" dirty="0" smtClean="0">
                <a:latin typeface="Times New Roman" pitchFamily="18" charset="0"/>
              </a:rPr>
              <a:t> </a:t>
            </a:r>
          </a:p>
          <a:p>
            <a:r>
              <a:rPr lang="kk-KZ" sz="1600" dirty="0" smtClean="0">
                <a:latin typeface="Times New Roman" pitchFamily="18" charset="0"/>
              </a:rPr>
              <a:t>-  Өзіндік пікір айтады;</a:t>
            </a:r>
          </a:p>
          <a:p>
            <a:r>
              <a:rPr lang="kk-KZ" sz="1600" dirty="0" smtClean="0">
                <a:latin typeface="Times New Roman" pitchFamily="18" charset="0"/>
              </a:rPr>
              <a:t>-  Айтылған пікірге дәлел келтіреді; </a:t>
            </a:r>
          </a:p>
          <a:p>
            <a:r>
              <a:rPr lang="kk-KZ" sz="1600" dirty="0" smtClean="0">
                <a:latin typeface="Times New Roman" pitchFamily="18" charset="0"/>
              </a:rPr>
              <a:t>-  Өмірмен байланыстырып, мысал келтіреді; </a:t>
            </a:r>
            <a:endParaRPr lang="kk-KZ" sz="1600" dirty="0">
              <a:latin typeface="Times New Roman" pitchFamily="18" charset="0"/>
            </a:endParaRPr>
          </a:p>
          <a:p>
            <a:r>
              <a:rPr lang="kk-KZ" sz="1600" dirty="0" smtClean="0">
                <a:latin typeface="Times New Roman" pitchFamily="18" charset="0"/>
              </a:rPr>
              <a:t>-  Қорытынды </a:t>
            </a:r>
            <a:r>
              <a:rPr lang="kk-KZ" sz="1600" dirty="0">
                <a:latin typeface="Times New Roman" pitchFamily="18" charset="0"/>
              </a:rPr>
              <a:t>шығарады; </a:t>
            </a:r>
          </a:p>
          <a:p>
            <a:pPr marL="285750" indent="-285750">
              <a:buFontTx/>
              <a:buChar char="-"/>
            </a:pPr>
            <a:endParaRPr lang="ru-RU" sz="1800" dirty="0">
              <a:latin typeface="Times New Roman" pitchFamily="18" charset="0"/>
            </a:endParaRPr>
          </a:p>
        </p:txBody>
      </p:sp>
      <p:sp>
        <p:nvSpPr>
          <p:cNvPr id="11" name="AutoShape 23"/>
          <p:cNvSpPr>
            <a:spLocks noChangeArrowheads="1"/>
          </p:cNvSpPr>
          <p:nvPr/>
        </p:nvSpPr>
        <p:spPr bwMode="auto">
          <a:xfrm>
            <a:off x="6327072" y="278606"/>
            <a:ext cx="2447925" cy="576263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1400" dirty="0">
                <a:solidFill>
                  <a:srgbClr val="A50021"/>
                </a:solidFill>
                <a:latin typeface="Times New Roman" pitchFamily="18" charset="0"/>
              </a:rPr>
              <a:t>“Кинометафора”  </a:t>
            </a:r>
            <a:r>
              <a:rPr lang="kk-KZ" sz="1400" dirty="0" smtClean="0">
                <a:solidFill>
                  <a:srgbClr val="A50021"/>
                </a:solidFill>
                <a:latin typeface="Times New Roman" pitchFamily="18" charset="0"/>
              </a:rPr>
              <a:t>әдісі</a:t>
            </a:r>
            <a:endParaRPr lang="kk-KZ" sz="1400" dirty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4693752" y="1350675"/>
            <a:ext cx="4140200" cy="767102"/>
          </a:xfrm>
          <a:prstGeom prst="flowChartAlternateProcess">
            <a:avLst/>
          </a:prstGeom>
          <a:solidFill>
            <a:schemeClr val="bg2"/>
          </a:solidFill>
          <a:ln w="57150">
            <a:solidFill>
              <a:srgbClr val="99FF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kk-KZ" sz="1200" b="1" dirty="0">
                <a:solidFill>
                  <a:srgbClr val="800000"/>
                </a:solidFill>
              </a:rPr>
              <a:t>Оқушыларға </a:t>
            </a:r>
            <a:r>
              <a:rPr lang="kk-KZ" sz="1200" b="1" dirty="0">
                <a:solidFill>
                  <a:srgbClr val="0000CC"/>
                </a:solidFill>
              </a:rPr>
              <a:t>бейне таспа</a:t>
            </a:r>
            <a:r>
              <a:rPr lang="kk-KZ" sz="1200" b="1" dirty="0">
                <a:solidFill>
                  <a:srgbClr val="800000"/>
                </a:solidFill>
              </a:rPr>
              <a:t> көрсетіледі.</a:t>
            </a:r>
          </a:p>
          <a:p>
            <a:r>
              <a:rPr lang="kk-KZ" sz="1200" b="1" dirty="0">
                <a:solidFill>
                  <a:srgbClr val="800000"/>
                </a:solidFill>
              </a:rPr>
              <a:t>Бейне таспада не көрдім, не білдік деген </a:t>
            </a:r>
          </a:p>
          <a:p>
            <a:r>
              <a:rPr lang="kk-KZ" sz="1200" b="1" dirty="0">
                <a:solidFill>
                  <a:srgbClr val="800000"/>
                </a:solidFill>
              </a:rPr>
              <a:t>сұраққа жауапты </a:t>
            </a:r>
            <a:r>
              <a:rPr lang="kk-KZ" sz="1200" b="1" dirty="0" smtClean="0">
                <a:solidFill>
                  <a:srgbClr val="0000CC"/>
                </a:solidFill>
              </a:rPr>
              <a:t>“Төрт сөйлем</a:t>
            </a:r>
            <a:r>
              <a:rPr lang="en-US" sz="1200" b="1" dirty="0" smtClean="0">
                <a:solidFill>
                  <a:srgbClr val="0000CC"/>
                </a:solidFill>
              </a:rPr>
              <a:t> </a:t>
            </a:r>
            <a:r>
              <a:rPr lang="kk-KZ" sz="1200" b="1" dirty="0" smtClean="0">
                <a:solidFill>
                  <a:srgbClr val="0000CC"/>
                </a:solidFill>
              </a:rPr>
              <a:t>”</a:t>
            </a:r>
            <a:r>
              <a:rPr lang="kk-KZ" sz="1200" b="1" dirty="0" smtClean="0">
                <a:solidFill>
                  <a:srgbClr val="800000"/>
                </a:solidFill>
              </a:rPr>
              <a:t>  тәсілі</a:t>
            </a:r>
            <a:endParaRPr lang="kk-KZ" sz="1200" b="1" dirty="0">
              <a:solidFill>
                <a:srgbClr val="800000"/>
              </a:solidFill>
            </a:endParaRPr>
          </a:p>
          <a:p>
            <a:r>
              <a:rPr lang="kk-KZ" sz="1200" b="1" dirty="0">
                <a:solidFill>
                  <a:srgbClr val="800000"/>
                </a:solidFill>
              </a:rPr>
              <a:t>арқылы </a:t>
            </a:r>
            <a:r>
              <a:rPr lang="kk-KZ" sz="1200" b="1" dirty="0" smtClean="0">
                <a:solidFill>
                  <a:srgbClr val="800000"/>
                </a:solidFill>
              </a:rPr>
              <a:t>әр топ пікір айтады.</a:t>
            </a:r>
            <a:endParaRPr lang="ru-RU" sz="1200" b="1" dirty="0">
              <a:solidFill>
                <a:srgbClr val="800000"/>
              </a:solidFill>
            </a:endParaRPr>
          </a:p>
        </p:txBody>
      </p:sp>
      <p:sp>
        <p:nvSpPr>
          <p:cNvPr id="14" name="AutoShape 24"/>
          <p:cNvSpPr>
            <a:spLocks noChangeArrowheads="1"/>
          </p:cNvSpPr>
          <p:nvPr/>
        </p:nvSpPr>
        <p:spPr bwMode="auto">
          <a:xfrm>
            <a:off x="2991246" y="1478920"/>
            <a:ext cx="1503576" cy="638857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26"/>
          <p:cNvSpPr>
            <a:spLocks noChangeArrowheads="1"/>
          </p:cNvSpPr>
          <p:nvPr/>
        </p:nvSpPr>
        <p:spPr bwMode="auto">
          <a:xfrm>
            <a:off x="6763852" y="917288"/>
            <a:ext cx="485775" cy="43338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27"/>
          <p:cNvSpPr>
            <a:spLocks noChangeArrowheads="1"/>
          </p:cNvSpPr>
          <p:nvPr/>
        </p:nvSpPr>
        <p:spPr bwMode="auto">
          <a:xfrm>
            <a:off x="8181974" y="2137694"/>
            <a:ext cx="962025" cy="914400"/>
          </a:xfrm>
          <a:prstGeom prst="star5">
            <a:avLst>
              <a:gd name="adj" fmla="val 22591"/>
              <a:gd name="hf" fmla="val 105146"/>
              <a:gd name="vf" fmla="val 1105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/>
          <p:cNvSpPr/>
          <p:nvPr/>
        </p:nvSpPr>
        <p:spPr>
          <a:xfrm>
            <a:off x="720552" y="1059886"/>
            <a:ext cx="2016224" cy="79208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ІІ тапсырма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131840" y="548680"/>
            <a:ext cx="5760640" cy="18145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Тыңдалым. Баубек Бұлқышев «Шығыс ұлына хат» деген бейнебаян көреді. Онда Баубек Бұлқышевтің хаты оқылады. </a:t>
            </a:r>
          </a:p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«Кейіпкерге хат»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тәсілі. </a:t>
            </a: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ыңдалған бейнематериалдағы ақпараттарды, өздеріңіздің танымдық білімдеріңізді қолданып, хатты аяқтаңыз. Хаттағы барлық сөйлемдер бір-бірімен мағыналық жағынан байланысқан болуы тиіс.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423717" y="3479304"/>
            <a:ext cx="2016224" cy="86409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>
                <a:solidFill>
                  <a:schemeClr val="tx1"/>
                </a:solidFill>
                <a:latin typeface="Times New Roman" pitchFamily="18" charset="0"/>
              </a:rPr>
              <a:t>Дескриптор</a:t>
            </a:r>
            <a:endParaRPr lang="ru-RU" sz="16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36776" y="3491524"/>
            <a:ext cx="5760640" cy="12767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- «Сөзбен емес, іспен ақтауға ұмтыласың?» - деген ойды жалғастырып хатты аяқтайды.</a:t>
            </a:r>
          </a:p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- Логикалық екпінді дұрыс түсіріп хатты оқи алады.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7020272" y="256490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421935" y="5301208"/>
            <a:ext cx="2016224" cy="86409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</a:rPr>
              <a:t>Бағалау</a:t>
            </a:r>
            <a:endParaRPr lang="ru-RU" sz="16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2" cstate="print"/>
          <a:srcRect l="22117" t="12852" r="26275"/>
          <a:stretch>
            <a:fillRect/>
          </a:stretch>
        </p:blipFill>
        <p:spPr>
          <a:xfrm>
            <a:off x="3286116" y="5072074"/>
            <a:ext cx="1071570" cy="164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 bwMode="auto">
          <a:xfrm>
            <a:off x="1619250" y="404813"/>
            <a:ext cx="6511925" cy="1143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itchFamily="18" charset="0"/>
              <a:buNone/>
            </a:pPr>
            <a:r>
              <a:rPr lang="kk-KZ" sz="32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lang="kk-KZ" sz="32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endParaRPr lang="ru-RU" sz="3200" dirty="0" smtClean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524566" y="695222"/>
            <a:ext cx="2418568" cy="86409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ІІІ тапсырма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3275856" y="695222"/>
            <a:ext cx="1368152" cy="645546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І топ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43134" y="1559318"/>
            <a:ext cx="5517298" cy="6455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b="1" dirty="0">
                <a:latin typeface="Times New Roman" pitchFamily="18" charset="0"/>
                <a:cs typeface="Times New Roman" pitchFamily="18" charset="0"/>
              </a:rPr>
              <a:t>«Шеңбер бойынша жазу» </a:t>
            </a: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әдісі.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Бауыржан Момышұлының өмірбаяны бойынша әңгіме не мақала  құрастырады.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779912" y="2348880"/>
            <a:ext cx="504056" cy="4320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33850" y="2924944"/>
            <a:ext cx="5790478" cy="15624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b="1" dirty="0">
                <a:latin typeface="Times New Roman" pitchFamily="18" charset="0"/>
                <a:cs typeface="Times New Roman" pitchFamily="18" charset="0"/>
              </a:rPr>
              <a:t>«Шеңбер бойынша жазу» </a:t>
            </a: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әдісі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. Оқушылар 2 минут ішінде парақтарына тақырып бойынша 1-2 сөйлем жазады. Парақтар шеңбер бойынша келесі оқушыларға беріледі. Олар алдыңғы жазуды оқып, өзінің ойын қосады. Солай парақтар бір-біріне беріліп, соңында әркімнің парағы өзіне қайта келу керек. Соңында бір оқушы жазғанды топ алдында оқып береді. </a:t>
            </a:r>
            <a:endParaRPr lang="ru-RU" sz="1600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524566" y="4941168"/>
            <a:ext cx="2187692" cy="93610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>
                <a:solidFill>
                  <a:schemeClr val="tx1"/>
                </a:solidFill>
                <a:latin typeface="Times New Roman" pitchFamily="18" charset="0"/>
              </a:rPr>
              <a:t>Дескриптор</a:t>
            </a:r>
            <a:endParaRPr lang="ru-RU" sz="16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43134" y="4941168"/>
            <a:ext cx="5517298" cy="12241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Өмірбаянның мазмұнын толық аша алады.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Өз </a:t>
            </a: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мәтіндеріне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байланысты әңгіме құрастырып жазады.</a:t>
            </a:r>
          </a:p>
          <a:p>
            <a:pPr marL="285750" indent="-285750">
              <a:buFontTx/>
              <a:buChar char="-"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Топ мүшелері толық қамтылып, ынтымақтаса жұмыс жасайды.  </a:t>
            </a:r>
          </a:p>
        </p:txBody>
      </p:sp>
      <p:pic>
        <p:nvPicPr>
          <p:cNvPr id="14" name="Рисунок 1" descr="http://im6.asset.yvimg.kz/userimages/aigerim_zh/J6NqXx7f0E0FDujv2R5JCC4ZS3XuE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21829"/>
            <a:ext cx="1440160" cy="125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/>
          <p:cNvSpPr/>
          <p:nvPr/>
        </p:nvSpPr>
        <p:spPr>
          <a:xfrm>
            <a:off x="683568" y="476672"/>
            <a:ext cx="1656184" cy="79208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ІІ топ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99792" y="476672"/>
            <a:ext cx="5112568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«Бір минуттық әңгіме»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әдісі. Әлия Молдағұлованың өмірбаяны бойынша әңгіме құрастыру.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553998" y="1556792"/>
            <a:ext cx="504056" cy="1224136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07704" y="2924944"/>
            <a:ext cx="5292588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Оқушылар бір-біріне қарама-қарсы отырып, жұптық әңгіме жүргізеді.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641264" y="4345680"/>
            <a:ext cx="1698488" cy="77266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>
                <a:solidFill>
                  <a:schemeClr val="tx1"/>
                </a:solidFill>
                <a:latin typeface="Times New Roman" pitchFamily="18" charset="0"/>
              </a:rPr>
              <a:t>Дескриптор</a:t>
            </a:r>
            <a:endParaRPr lang="ru-RU" sz="16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69169" y="4056201"/>
            <a:ext cx="5112568" cy="12241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Оқушылар бір-бірімен әңгімелесу арқылы ой қорыта алады. </a:t>
            </a:r>
          </a:p>
          <a:p>
            <a:pPr marL="285750" indent="-285750">
              <a:buFontTx/>
              <a:buChar char="-"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Жұптық жұмыс жүреді.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4" descr="Картинки по запросу әлия молдағұлов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247" r="17894"/>
          <a:stretch>
            <a:fillRect/>
          </a:stretch>
        </p:blipFill>
        <p:spPr bwMode="auto">
          <a:xfrm>
            <a:off x="957194" y="1412777"/>
            <a:ext cx="1742598" cy="130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5474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627784" y="620688"/>
            <a:ext cx="4968552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«Үштік» әдісі. (Ойлан, жұптас, бөліс) Мәншүк Мәметованың өмірі туралы айту.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7" descr="Маметова Маншук Жиенгалиевна (1922 — 194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1385738" cy="113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771800" y="2123291"/>
            <a:ext cx="4968552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Топпен тапсырманы оқиды, айтады, тыңдайды, түртіп алады, өз пікірін айтады.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9" descr="Картинки по запросу топтық жұмы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366" y="3140968"/>
            <a:ext cx="176437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2771800" y="2123291"/>
            <a:ext cx="4968552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Топпен тапсырманы оқиды, айтады, тыңдайды, түртіп алады, өз пікірін айтады.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 rot="10800000" flipV="1">
            <a:off x="4097065" y="3897051"/>
            <a:ext cx="4075335" cy="126013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-Өз ойын ашық айтады</a:t>
            </a:r>
          </a:p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-Оқушылардың оқылым, айтылым, тыңдалым, жазылым дағдылары қалыптасады.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38054" y="5517232"/>
            <a:ext cx="2318022" cy="1114052"/>
          </a:xfrm>
          <a:prstGeom prst="rect">
            <a:avLst/>
          </a:prstGeom>
        </p:spPr>
      </p:pic>
      <p:sp>
        <p:nvSpPr>
          <p:cNvPr id="15" name="Стрелка вправо 14"/>
          <p:cNvSpPr/>
          <p:nvPr/>
        </p:nvSpPr>
        <p:spPr>
          <a:xfrm>
            <a:off x="2405069" y="4176793"/>
            <a:ext cx="1463619" cy="70065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Дескриптор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1036917" y="5589240"/>
            <a:ext cx="1368152" cy="70065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Бағалау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1132384" y="925488"/>
            <a:ext cx="1368152" cy="70065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ІІІ топ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3275856" y="1556792"/>
            <a:ext cx="484632" cy="576064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5436096" y="3087719"/>
            <a:ext cx="484632" cy="576064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9455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2107</TotalTime>
  <Words>758</Words>
  <Application>Microsoft Office PowerPoint</Application>
  <PresentationFormat>Экран (4:3)</PresentationFormat>
  <Paragraphs>120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 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PK user</cp:lastModifiedBy>
  <cp:revision>154</cp:revision>
  <cp:lastPrinted>2017-05-24T04:00:59Z</cp:lastPrinted>
  <dcterms:created xsi:type="dcterms:W3CDTF">2017-05-23T11:22:18Z</dcterms:created>
  <dcterms:modified xsi:type="dcterms:W3CDTF">2018-10-29T16:08:08Z</dcterms:modified>
</cp:coreProperties>
</file>