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6" r:id="rId2"/>
    <p:sldId id="258" r:id="rId3"/>
    <p:sldId id="269" r:id="rId4"/>
    <p:sldId id="262" r:id="rId5"/>
    <p:sldId id="257" r:id="rId6"/>
    <p:sldId id="261" r:id="rId7"/>
    <p:sldId id="263" r:id="rId8"/>
    <p:sldId id="264" r:id="rId9"/>
    <p:sldId id="259" r:id="rId10"/>
    <p:sldId id="260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73" autoAdjust="0"/>
  </p:normalViewPr>
  <p:slideViewPr>
    <p:cSldViewPr snapToGrid="0">
      <p:cViewPr varScale="1">
        <p:scale>
          <a:sx n="64" d="100"/>
          <a:sy n="64" d="100"/>
        </p:scale>
        <p:origin x="9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999C4-ADAE-4B9C-B403-55EDB3B56968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54B9E-03B8-4F58-A770-01BC9F5F04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615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54B9E-03B8-4F58-A770-01BC9F5F049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168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60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1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4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05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605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6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0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77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47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30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DAF9308-DC3D-414A-B76D-5E9A1A5F4754}" type="datetimeFigureOut">
              <a:rPr lang="en-US" smtClean="0"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8CF7820-40D5-4D5F-BFCA-5986D190592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227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3"/>
            <a:ext cx="10058400" cy="202921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F0"/>
                </a:solidFill>
                <a:latin typeface="Algerian" panose="04020705040A02060702" pitchFamily="82" charset="0"/>
              </a:rPr>
              <a:t>The 22</a:t>
            </a:r>
            <a:r>
              <a:rPr lang="en-US" b="1" baseline="30000" dirty="0" smtClean="0">
                <a:solidFill>
                  <a:srgbClr val="00B0F0"/>
                </a:solidFill>
                <a:latin typeface="Algerian" panose="04020705040A02060702" pitchFamily="82" charset="0"/>
              </a:rPr>
              <a:t>nd</a:t>
            </a:r>
            <a:r>
              <a:rPr lang="en-US" b="1" dirty="0" smtClean="0">
                <a:solidFill>
                  <a:srgbClr val="00B0F0"/>
                </a:solidFill>
                <a:latin typeface="Algerian" panose="04020705040A02060702" pitchFamily="82" charset="0"/>
              </a:rPr>
              <a:t> of        November</a:t>
            </a:r>
            <a:endParaRPr lang="en-US" b="1" dirty="0">
              <a:solidFill>
                <a:srgbClr val="00B0F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14845" y="2518348"/>
            <a:ext cx="10058400" cy="2848131"/>
          </a:xfrm>
        </p:spPr>
        <p:txBody>
          <a:bodyPr>
            <a:normAutofit fontScale="92500" lnSpcReduction="1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        </a:t>
            </a:r>
          </a:p>
          <a:p>
            <a:r>
              <a:rPr lang="en-US" sz="3600" b="1" dirty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           </a:t>
            </a:r>
            <a:r>
              <a:rPr lang="en-US" sz="88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Ecological problems</a:t>
            </a:r>
            <a:endParaRPr lang="en-US" sz="8800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94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7496" y="264277"/>
            <a:ext cx="10058400" cy="3566160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  <a:latin typeface="Algerian" panose="04020705040A02060702" pitchFamily="82" charset="0"/>
              </a:rPr>
              <a:t>Pupil’s opinion about air and water pollution</a:t>
            </a:r>
            <a:endParaRPr lang="en-US" b="1" dirty="0">
              <a:solidFill>
                <a:srgbClr val="00B05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0070C0"/>
                </a:solidFill>
                <a:latin typeface="Bodoni MT Condensed" panose="02070606080606020203" pitchFamily="18" charset="0"/>
              </a:rPr>
              <a:t>First group – water pollution</a:t>
            </a:r>
          </a:p>
          <a:p>
            <a:r>
              <a:rPr lang="en-US" sz="5400" b="1" dirty="0" smtClean="0">
                <a:solidFill>
                  <a:srgbClr val="0070C0"/>
                </a:solidFill>
                <a:latin typeface="Bodoni MT Condensed" panose="02070606080606020203" pitchFamily="18" charset="0"/>
              </a:rPr>
              <a:t>Second group – air pollution</a:t>
            </a:r>
            <a:endParaRPr lang="en-US" sz="5400" b="1" dirty="0">
              <a:solidFill>
                <a:srgbClr val="0070C0"/>
              </a:solidFill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806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600" dirty="0" smtClean="0">
                <a:solidFill>
                  <a:srgbClr val="FFC000"/>
                </a:solidFill>
                <a:latin typeface="Berlin Sans FB Demi" panose="020E0802020502020306" pitchFamily="34" charset="0"/>
              </a:rPr>
              <a:t>Project work. Problem-solving discussion.</a:t>
            </a:r>
            <a:endParaRPr lang="en-US" sz="6600" dirty="0">
              <a:solidFill>
                <a:srgbClr val="FFC000"/>
              </a:solidFill>
              <a:latin typeface="Berlin Sans FB Demi" panose="020E0802020502020306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737360"/>
            <a:ext cx="8769246" cy="5036695"/>
          </a:xfrm>
        </p:spPr>
      </p:pic>
    </p:spTree>
    <p:extLst>
      <p:ext uri="{BB962C8B-B14F-4D97-AF65-F5344CB8AC3E}">
        <p14:creationId xmlns:p14="http://schemas.microsoft.com/office/powerpoint/2010/main" val="3111642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089179"/>
          </a:xfrm>
        </p:spPr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  <a:latin typeface="Algerian" panose="04020705040A02060702" pitchFamily="82" charset="0"/>
              </a:rPr>
              <a:t>Giving home task</a:t>
            </a:r>
            <a:endParaRPr lang="en-US" b="1" dirty="0">
              <a:solidFill>
                <a:srgbClr val="00B0F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sz="80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WB p.28 </a:t>
            </a:r>
            <a:endParaRPr lang="en-US" sz="8000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318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Pupil’s assessments for each other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003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-601716"/>
            <a:ext cx="10058400" cy="371967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For dividing into two groups, please, change stickers. </a:t>
            </a:r>
            <a:endParaRPr lang="en-US" b="1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405547" y="2578308"/>
            <a:ext cx="125917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879" y="3282846"/>
            <a:ext cx="3274101" cy="28931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23" y="3117954"/>
            <a:ext cx="4727194" cy="288682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80683" y="4252343"/>
            <a:ext cx="22297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Bradley Hand ITC" panose="03070402050302030203" pitchFamily="66" charset="0"/>
              </a:rPr>
              <a:t>First </a:t>
            </a:r>
          </a:p>
          <a:p>
            <a:r>
              <a:rPr lang="en-US" sz="2800" b="1" dirty="0" smtClean="0">
                <a:latin typeface="Bradley Hand ITC" panose="03070402050302030203" pitchFamily="66" charset="0"/>
              </a:rPr>
              <a:t>group</a:t>
            </a:r>
            <a:endParaRPr lang="en-US" sz="2800" b="1" dirty="0">
              <a:latin typeface="Bradley Hand ITC" panose="03070402050302030203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89352" y="4112934"/>
            <a:ext cx="2193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Bradley Hand ITC" panose="03070402050302030203" pitchFamily="66" charset="0"/>
              </a:rPr>
              <a:t>Second group</a:t>
            </a:r>
            <a:endParaRPr lang="en-US" sz="28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58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202" y="-1184223"/>
            <a:ext cx="9941477" cy="2921583"/>
          </a:xfrm>
        </p:spPr>
        <p:txBody>
          <a:bodyPr>
            <a:normAutofit fontScale="90000"/>
          </a:bodyPr>
          <a:lstStyle/>
          <a:p>
            <a:r>
              <a:rPr lang="en-US" sz="96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/>
            </a:r>
            <a:br>
              <a:rPr lang="en-US" sz="9600" dirty="0" smtClean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en-US" sz="9600" dirty="0">
                <a:solidFill>
                  <a:srgbClr val="FF0000"/>
                </a:solidFill>
                <a:latin typeface="Algerian" panose="04020705040A02060702" pitchFamily="82" charset="0"/>
              </a:rPr>
              <a:t/>
            </a:r>
            <a:br>
              <a:rPr lang="en-US" sz="9600" dirty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en-US" sz="96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/>
            </a:r>
            <a:br>
              <a:rPr lang="en-US" sz="9600" dirty="0" smtClean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en-US" sz="7300" dirty="0" smtClean="0">
                <a:solidFill>
                  <a:srgbClr val="FF0000"/>
                </a:solidFill>
                <a:latin typeface="Algerian" panose="04020705040A02060702" pitchFamily="82" charset="0"/>
              </a:rPr>
              <a:t>Answer the questions </a:t>
            </a:r>
            <a:endParaRPr lang="en-US" sz="7300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8031731" cy="402336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sz="4400" b="1" dirty="0" smtClean="0">
                <a:solidFill>
                  <a:srgbClr val="92D050"/>
                </a:solidFill>
              </a:rPr>
              <a:t>1) Is there anything you would like to change about your city?</a:t>
            </a:r>
          </a:p>
          <a:p>
            <a:pPr marL="0" indent="0">
              <a:buNone/>
            </a:pPr>
            <a:r>
              <a:rPr lang="en-US" sz="4400" b="1" dirty="0" smtClean="0">
                <a:solidFill>
                  <a:srgbClr val="92D050"/>
                </a:solidFill>
              </a:rPr>
              <a:t>2)</a:t>
            </a:r>
            <a:r>
              <a:rPr lang="en-US" sz="4400" b="1" dirty="0">
                <a:solidFill>
                  <a:srgbClr val="92D050"/>
                </a:solidFill>
              </a:rPr>
              <a:t> </a:t>
            </a:r>
            <a:r>
              <a:rPr lang="en-US" sz="4400" b="1" dirty="0" smtClean="0">
                <a:solidFill>
                  <a:srgbClr val="92D050"/>
                </a:solidFill>
              </a:rPr>
              <a:t>What can you do to make your city change?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512445" y="1845735"/>
            <a:ext cx="45719" cy="402336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639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72" y="-1274164"/>
            <a:ext cx="11997128" cy="72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6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llution - Biggest World Problem! (Awesome Animation Video!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7309" y="0"/>
            <a:ext cx="10945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5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9600" b="1" dirty="0" smtClean="0">
                <a:solidFill>
                  <a:srgbClr val="00B050"/>
                </a:solidFill>
                <a:latin typeface="Algerian" panose="04020705040A02060702" pitchFamily="82" charset="0"/>
              </a:rPr>
              <a:t>What are you think about this video?</a:t>
            </a:r>
            <a:endParaRPr lang="en-US" sz="9600" b="1" dirty="0">
              <a:solidFill>
                <a:srgbClr val="00B05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0464" y="187452"/>
            <a:ext cx="10058400" cy="52391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30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b="1" dirty="0" smtClean="0">
                <a:solidFill>
                  <a:srgbClr val="002060"/>
                </a:solidFill>
                <a:latin typeface="Berlin Sans FB Demi" panose="020E0802020502020306" pitchFamily="34" charset="0"/>
              </a:rPr>
              <a:t>Mingling activity</a:t>
            </a:r>
            <a:endParaRPr lang="en-US" sz="9600" b="1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rgbClr val="FFC000"/>
                </a:solidFill>
                <a:latin typeface="Berlin Sans FB Demi" panose="020E0802020502020306" pitchFamily="34" charset="0"/>
              </a:rPr>
              <a:t>Items for first group</a:t>
            </a:r>
            <a:endParaRPr lang="en-US" sz="8800" b="1" dirty="0">
              <a:solidFill>
                <a:srgbClr val="FFC0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Categories for second group</a:t>
            </a:r>
            <a:endParaRPr lang="en-US" sz="8800" b="1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59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  <a:latin typeface="Algerian" panose="04020705040A02060702" pitchFamily="82" charset="0"/>
              </a:rPr>
              <a:t>Socratic talk</a:t>
            </a:r>
            <a:endParaRPr lang="en-US" sz="9600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00B0F0"/>
                </a:solidFill>
              </a:rPr>
              <a:t>Pupils have only 1  minute for reading text in cards</a:t>
            </a:r>
          </a:p>
          <a:p>
            <a:r>
              <a:rPr lang="en-US" sz="3200" b="1" dirty="0" smtClean="0">
                <a:solidFill>
                  <a:srgbClr val="00B0F0"/>
                </a:solidFill>
              </a:rPr>
              <a:t>In circle – first group </a:t>
            </a:r>
          </a:p>
          <a:p>
            <a:r>
              <a:rPr lang="en-US" sz="3200" b="1" dirty="0" smtClean="0">
                <a:solidFill>
                  <a:srgbClr val="00B0F0"/>
                </a:solidFill>
              </a:rPr>
              <a:t>Out of circle – second group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263" y="2668248"/>
            <a:ext cx="4991724" cy="397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4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1499016"/>
            <a:ext cx="7334250" cy="496174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98763" y="404017"/>
            <a:ext cx="94051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gerian" panose="04020705040A02060702" pitchFamily="82" charset="0"/>
              </a:rPr>
              <a:t>Craftwork. Pupil’s works</a:t>
            </a:r>
            <a:endParaRPr lang="ru-RU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796476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3229</TotalTime>
  <Words>130</Words>
  <Application>Microsoft Office PowerPoint</Application>
  <PresentationFormat>Широкоэкранный</PresentationFormat>
  <Paragraphs>29</Paragraphs>
  <Slides>13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Algerian</vt:lpstr>
      <vt:lpstr>Berlin Sans FB Demi</vt:lpstr>
      <vt:lpstr>Bodoni MT Condensed</vt:lpstr>
      <vt:lpstr>Bradley Hand ITC</vt:lpstr>
      <vt:lpstr>Calibri</vt:lpstr>
      <vt:lpstr>Calibri Light</vt:lpstr>
      <vt:lpstr>Ретро</vt:lpstr>
      <vt:lpstr>The 22nd of        November</vt:lpstr>
      <vt:lpstr>For dividing into two groups, please, change stickers. </vt:lpstr>
      <vt:lpstr>   Answer the questions </vt:lpstr>
      <vt:lpstr>Презентация PowerPoint</vt:lpstr>
      <vt:lpstr>Презентация PowerPoint</vt:lpstr>
      <vt:lpstr>What are you think about this video?</vt:lpstr>
      <vt:lpstr>Mingling activity</vt:lpstr>
      <vt:lpstr>Socratic talk</vt:lpstr>
      <vt:lpstr>Презентация PowerPoint</vt:lpstr>
      <vt:lpstr>Pupil’s opinion about air and water pollution</vt:lpstr>
      <vt:lpstr>Project work. Problem-solving discussion.</vt:lpstr>
      <vt:lpstr>Giving home task</vt:lpstr>
      <vt:lpstr>Pupil’s assessments for each other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22nd of November</dc:title>
  <dc:creator>Пользователь Windows</dc:creator>
  <cp:lastModifiedBy>Пользователь Windows</cp:lastModifiedBy>
  <cp:revision>13</cp:revision>
  <dcterms:created xsi:type="dcterms:W3CDTF">2019-11-22T06:00:53Z</dcterms:created>
  <dcterms:modified xsi:type="dcterms:W3CDTF">2019-11-24T13:55:50Z</dcterms:modified>
</cp:coreProperties>
</file>