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3292130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1762796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7926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28961688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03151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2793484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37084093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1951824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3636979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AE8CF18-DC99-4FCD-88FE-449F93E43FB0}" type="datetimeFigureOut">
              <a:rPr lang="ru-RU" smtClean="0"/>
              <a:t>09.04.2020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2157988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AE8CF18-DC99-4FCD-88FE-449F93E43FB0}" type="datetimeFigureOut">
              <a:rPr lang="ru-RU" smtClean="0"/>
              <a:t>09.04.2020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1214911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AE8CF18-DC99-4FCD-88FE-449F93E43FB0}" type="datetimeFigureOut">
              <a:rPr lang="ru-RU" smtClean="0"/>
              <a:t>09.04.2020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4238228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AE8CF18-DC99-4FCD-88FE-449F93E43FB0}" type="datetimeFigureOut">
              <a:rPr lang="ru-RU" smtClean="0"/>
              <a:t>09.04.2020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3918942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E8CF18-DC99-4FCD-88FE-449F93E43FB0}" type="datetimeFigureOut">
              <a:rPr lang="ru-RU" smtClean="0"/>
              <a:t>09.04.2020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857881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EAE8CF18-DC99-4FCD-88FE-449F93E43FB0}" type="datetimeFigureOut">
              <a:rPr lang="ru-RU" smtClean="0"/>
              <a:t>09.04.2020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991779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AE8CF18-DC99-4FCD-88FE-449F93E43FB0}" type="datetimeFigureOut">
              <a:rPr lang="ru-RU" smtClean="0"/>
              <a:t>09.04.2020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C41C24C-020A-4F15-92EA-2D6AB30B484C}" type="slidenum">
              <a:rPr lang="ru-RU" smtClean="0"/>
              <a:t>‹#›</a:t>
            </a:fld>
            <a:endParaRPr lang="ru-RU"/>
          </a:p>
        </p:txBody>
      </p:sp>
    </p:spTree>
    <p:extLst>
      <p:ext uri="{BB962C8B-B14F-4D97-AF65-F5344CB8AC3E}">
        <p14:creationId xmlns:p14="http://schemas.microsoft.com/office/powerpoint/2010/main" val="3242615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AE8CF18-DC99-4FCD-88FE-449F93E43FB0}" type="datetimeFigureOut">
              <a:rPr lang="ru-RU" smtClean="0"/>
              <a:t>09.04.2020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C41C24C-020A-4F15-92EA-2D6AB30B484C}" type="slidenum">
              <a:rPr lang="ru-RU" smtClean="0"/>
              <a:t>‹#›</a:t>
            </a:fld>
            <a:endParaRPr lang="ru-RU"/>
          </a:p>
        </p:txBody>
      </p:sp>
    </p:spTree>
    <p:extLst>
      <p:ext uri="{BB962C8B-B14F-4D97-AF65-F5344CB8AC3E}">
        <p14:creationId xmlns:p14="http://schemas.microsoft.com/office/powerpoint/2010/main" val="246174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79714" y="611757"/>
            <a:ext cx="8804366" cy="4598951"/>
          </a:xfrm>
          <a:prstGeom prst="rect">
            <a:avLst/>
          </a:prstGeom>
        </p:spPr>
        <p:txBody>
          <a:bodyPr wrap="square">
            <a:spAutoFit/>
          </a:bodyPr>
          <a:lstStyle/>
          <a:p>
            <a:pPr algn="ctr">
              <a:lnSpc>
                <a:spcPct val="107000"/>
              </a:lnSpc>
              <a:spcAft>
                <a:spcPts val="800"/>
              </a:spcAft>
            </a:pPr>
            <a:r>
              <a:rPr lang="kk-KZ" sz="4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Сабақтың тақырыбы: </a:t>
            </a:r>
            <a:r>
              <a:rPr lang="kk-KZ" sz="40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Параметрі бар теңдеу</a:t>
            </a:r>
            <a:r>
              <a:rPr lang="kk-KZ" sz="40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spcAft>
                <a:spcPts val="800"/>
              </a:spcAft>
            </a:pPr>
            <a:endParaRPr lang="ru-RU" sz="44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Сабақтың </a:t>
            </a:r>
            <a:r>
              <a:rPr lang="kk-KZ" sz="36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мақсаты: </a:t>
            </a:r>
            <a:r>
              <a:rPr lang="kk-KZ" sz="3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1.Параметрі бар теңдеулер туралы түсінік беру. Параметрлі теңдеуді шешу алгоритмін </a:t>
            </a:r>
            <a:r>
              <a:rPr lang="kk-KZ" sz="36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қолдану</a:t>
            </a:r>
          </a:p>
          <a:p>
            <a:pPr>
              <a:lnSpc>
                <a:spcPct val="107000"/>
              </a:lnSpc>
              <a:spcAft>
                <a:spcPts val="800"/>
              </a:spcAft>
            </a:pPr>
            <a:r>
              <a:rPr lang="kk-KZ" sz="23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ru-RU" sz="23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6642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5577" y="335933"/>
            <a:ext cx="8503920" cy="5895717"/>
          </a:xfrm>
          <a:prstGeom prst="rect">
            <a:avLst/>
          </a:prstGeom>
        </p:spPr>
        <p:txBody>
          <a:bodyPr wrap="square">
            <a:spAutoFit/>
          </a:bodyPr>
          <a:lstStyle/>
          <a:p>
            <a:pPr>
              <a:lnSpc>
                <a:spcPct val="107000"/>
              </a:lnSpc>
              <a:spcAft>
                <a:spcPts val="800"/>
              </a:spcAft>
            </a:pPr>
            <a:r>
              <a:rPr lang="kk-KZ"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kk-KZ"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Параметрі бар теңдеулерді шешуді меңгерту. </a:t>
            </a:r>
            <a:endParaRPr lang="ru-RU" sz="2800"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kk-KZ" sz="28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Барлық </a:t>
            </a:r>
            <a:r>
              <a:rPr lang="kk-KZ"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шамалар математикада үшке бөлінеді айнымалы шамалар, тұрақты шамалар, параметр. Параметр берілген жағдайда тұрақты, алайда жағдай өзгергенде мәнін өзгерте алатын шама. Егер теңдеуде кейбір коэффициенттер нақты сан арқылы емес әріппен берілсе, онда оларды параметрлер, ал теңдеуді параметрі бар теңдеу деп атайды. </a:t>
            </a:r>
            <a:endParaRPr lang="ru-RU" sz="24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Параметрі бар теңдеуді шешу үшін а) параметрдің қандай мәнінде теңдеудің шешімі болатынын анықтау қажет; ә) параметрдің әрбір мүмкін мәндер жүйесі үшін сәйкес шешімдер жиынын табу керек. </a:t>
            </a:r>
            <a:endParaRPr lang="ru-RU"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5681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p:cNvSpPr/>
              <p:nvPr/>
            </p:nvSpPr>
            <p:spPr>
              <a:xfrm>
                <a:off x="274320" y="266897"/>
                <a:ext cx="9326880" cy="6219780"/>
              </a:xfrm>
              <a:prstGeom prst="rect">
                <a:avLst/>
              </a:prstGeom>
            </p:spPr>
            <p:txBody>
              <a:bodyPr wrap="square">
                <a:spAutoFit/>
              </a:bodyPr>
              <a:lstStyle/>
              <a:p>
                <a:pPr>
                  <a:lnSpc>
                    <a:spcPct val="107000"/>
                  </a:lnSpc>
                  <a:spcAft>
                    <a:spcPts val="800"/>
                  </a:spcAft>
                </a:pPr>
                <a:r>
                  <a:rPr lang="kk-KZ" sz="20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1- мысал. (а-3)</a:t>
                </a:r>
                <a:r>
                  <a:rPr lang="kk-KZ" sz="20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х </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a:t>
                </a:r>
                <a:r>
                  <a:rPr lang="kk-KZ" sz="20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-9 теңдеуін шешейік. 1) а=3 болса, онда берілген теңдеу 0 · </a:t>
                </a:r>
                <a:r>
                  <a:rPr lang="kk-KZ" sz="20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х</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 0 болады. Бұл </a:t>
                </a:r>
                <a:r>
                  <a:rPr lang="kk-KZ" sz="20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х </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–тің кез-келген нақты мәнінде оорындалады. Егер а≠3 болса, онда берілген х=а+3 түріндегі шешімі бар сызықтық теңдеуді береді. </a:t>
                </a:r>
                <a:endParaRPr lang="ru-RU"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Жауабы: а=3 болғанда теңдеудің түбірі кез-келген сан, а≠3 боғанда х=а+3.</a:t>
                </a:r>
                <a:endParaRPr lang="ru-RU"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 мысал. а параметрінің әрбір мәнінде (а</a:t>
                </a:r>
                <a:r>
                  <a:rPr lang="kk-KZ" sz="20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а)х+а</a:t>
                </a:r>
                <a:r>
                  <a:rPr lang="kk-KZ" sz="20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-3а+2=0 теңдеуінің х-ке қатысты мәнін табыңдар. (а</a:t>
                </a:r>
                <a:r>
                  <a:rPr lang="kk-KZ" sz="20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а)х= -а</a:t>
                </a:r>
                <a:r>
                  <a:rPr lang="kk-KZ" sz="20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+3а-2 түрінде жазайық. Мұнда, егер а</a:t>
                </a:r>
                <a:r>
                  <a:rPr lang="kk-KZ" sz="20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а=0, онда теңдеу өзінің мағынасын өзгертеді. Сондықтан а=0 және а=1 параметрдің ерекше мәндері. </a:t>
                </a:r>
                <a:endParaRPr lang="ru-RU"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Егер а=0 болса, онда теңдеу 0 · х= -2 түріне келеді және түбірлері болмайды. </a:t>
                </a:r>
                <a:endParaRPr lang="ru-RU"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Егер а=1 болса, 0 · х=0 болады және бұл теңдеу айнымалының барлық мәндерінде көп шешімі болады. </a:t>
                </a:r>
                <a:endParaRPr lang="ru-RU"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Егер а≠0 және а≠1  болса онда а</a:t>
                </a:r>
                <a:r>
                  <a:rPr lang="kk-KZ" sz="20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а≠0. Сондықтан теңдеудің шешімі мына түрде </a:t>
                </a:r>
                <a:endParaRPr lang="ru-RU"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14:m>
                  <m:oMathPara xmlns:m="http://schemas.openxmlformats.org/officeDocument/2006/math">
                    <m:oMathParaPr>
                      <m:jc m:val="centerGroup"/>
                    </m:oMathParaPr>
                    <m:oMath xmlns:m="http://schemas.openxmlformats.org/officeDocument/2006/math">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х=</m:t>
                      </m:r>
                      <m:f>
                        <m:fPr>
                          <m:ctrlPr>
                            <a:rPr lang="ru-RU"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ctrlPr>
                        </m:fPr>
                        <m:num>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m:t>
                          </m:r>
                          <m:sSup>
                            <m:sSupPr>
                              <m:ctrlPr>
                                <a:rPr lang="ru-RU"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ctrlPr>
                            </m:sSupPr>
                            <m:e>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а</m:t>
                              </m:r>
                            </m:e>
                            <m:sup>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2</m:t>
                              </m:r>
                            </m:sup>
                          </m:sSup>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+3а−2</m:t>
                          </m:r>
                        </m:num>
                        <m:den>
                          <m:sSup>
                            <m:sSupPr>
                              <m:ctrlPr>
                                <a:rPr lang="ru-RU"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ctrlPr>
                            </m:sSupPr>
                            <m:e>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а</m:t>
                              </m:r>
                            </m:e>
                            <m:sup>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2</m:t>
                              </m:r>
                            </m:sup>
                          </m:sSup>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−2</m:t>
                          </m:r>
                        </m:den>
                      </m:f>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 немесе х=</m:t>
                      </m:r>
                      <m:f>
                        <m:fPr>
                          <m:ctrlPr>
                            <a:rPr lang="ru-RU"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ctrlPr>
                        </m:fPr>
                        <m:num>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2−а</m:t>
                          </m:r>
                        </m:num>
                        <m:den>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а</m:t>
                          </m:r>
                        </m:den>
                      </m:f>
                    </m:oMath>
                  </m:oMathPara>
                </a14:m>
                <a:endParaRPr lang="ru-RU"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Жауабы: егер </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а=0 болса, онда </a:t>
                </a:r>
                <a14:m>
                  <m:oMath xmlns:m="http://schemas.openxmlformats.org/officeDocument/2006/math">
                    <m:r>
                      <a:rPr lang="kk-KZ" sz="2000" i="1">
                        <a:solidFill>
                          <a:srgbClr val="002060"/>
                        </a:solidFill>
                        <a:latin typeface="Cambria Math" panose="02040503050406030204" pitchFamily="18" charset="0"/>
                        <a:ea typeface="Calibri" panose="020F0502020204030204" pitchFamily="34" charset="0"/>
                        <a:cs typeface="Times New Roman" panose="02020603050405020304" pitchFamily="18" charset="0"/>
                      </a:rPr>
                      <m:t>х∈∅</m:t>
                    </m:r>
                  </m:oMath>
                </a14:m>
                <a:r>
                  <a:rPr lang="kk-KZ"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егер а=1 болса, онда х</a:t>
                </a:r>
                <a14:m>
                  <m:oMath xmlns:m="http://schemas.openxmlformats.org/officeDocument/2006/math">
                    <m:r>
                      <a:rPr lang="kk-KZ" sz="2000" i="1">
                        <a:solidFill>
                          <a:srgbClr val="002060"/>
                        </a:solidFill>
                        <a:latin typeface="Cambria Math" panose="02040503050406030204" pitchFamily="18" charset="0"/>
                        <a:ea typeface="Times New Roman" panose="02020603050405020304" pitchFamily="18" charset="0"/>
                        <a:cs typeface="Times New Roman" panose="02020603050405020304" pitchFamily="18" charset="0"/>
                      </a:rPr>
                      <m:t>∈</m:t>
                    </m:r>
                    <m:d>
                      <m:dPr>
                        <m:ctrlPr>
                          <a:rPr lang="ru-RU" sz="2000" i="1">
                            <a:solidFill>
                              <a:srgbClr val="002060"/>
                            </a:solidFill>
                            <a:latin typeface="Cambria Math" panose="02040503050406030204" pitchFamily="18" charset="0"/>
                            <a:ea typeface="Times New Roman" panose="02020603050405020304" pitchFamily="18" charset="0"/>
                            <a:cs typeface="Times New Roman" panose="02020603050405020304" pitchFamily="18" charset="0"/>
                          </a:rPr>
                        </m:ctrlPr>
                      </m:dPr>
                      <m:e>
                        <m:r>
                          <a:rPr lang="kk-KZ" sz="2000" i="1">
                            <a:solidFill>
                              <a:srgbClr val="002060"/>
                            </a:solidFill>
                            <a:latin typeface="Cambria Math" panose="02040503050406030204" pitchFamily="18" charset="0"/>
                            <a:ea typeface="Times New Roman" panose="02020603050405020304" pitchFamily="18" charset="0"/>
                            <a:cs typeface="Times New Roman" panose="02020603050405020304" pitchFamily="18" charset="0"/>
                          </a:rPr>
                          <m:t>−∞;+∞</m:t>
                        </m:r>
                      </m:e>
                    </m:d>
                    <m:r>
                      <a:rPr lang="kk-KZ" sz="2000" i="1">
                        <a:solidFill>
                          <a:srgbClr val="002060"/>
                        </a:solidFill>
                        <a:latin typeface="Cambria Math" panose="02040503050406030204" pitchFamily="18" charset="0"/>
                        <a:ea typeface="Times New Roman" panose="02020603050405020304" pitchFamily="18" charset="0"/>
                        <a:cs typeface="Times New Roman" panose="02020603050405020304" pitchFamily="18" charset="0"/>
                      </a:rPr>
                      <m:t>;егер а≠0 және а≠1 болса, онда х=</m:t>
                    </m:r>
                    <m:f>
                      <m:fPr>
                        <m:ctrlPr>
                          <a:rPr lang="ru-RU" sz="2000" i="1">
                            <a:solidFill>
                              <a:srgbClr val="002060"/>
                            </a:solidFill>
                            <a:latin typeface="Cambria Math" panose="02040503050406030204" pitchFamily="18" charset="0"/>
                            <a:ea typeface="Times New Roman" panose="02020603050405020304" pitchFamily="18" charset="0"/>
                            <a:cs typeface="Times New Roman" panose="02020603050405020304" pitchFamily="18" charset="0"/>
                          </a:rPr>
                        </m:ctrlPr>
                      </m:fPr>
                      <m:num>
                        <m:r>
                          <a:rPr lang="kk-KZ" sz="2000" i="1">
                            <a:solidFill>
                              <a:srgbClr val="002060"/>
                            </a:solidFill>
                            <a:latin typeface="Cambria Math" panose="02040503050406030204" pitchFamily="18" charset="0"/>
                            <a:ea typeface="Times New Roman" panose="02020603050405020304" pitchFamily="18" charset="0"/>
                            <a:cs typeface="Times New Roman" panose="02020603050405020304" pitchFamily="18" charset="0"/>
                          </a:rPr>
                          <m:t>2−а</m:t>
                        </m:r>
                      </m:num>
                      <m:den>
                        <m:r>
                          <a:rPr lang="kk-KZ" sz="2000" i="1">
                            <a:solidFill>
                              <a:srgbClr val="002060"/>
                            </a:solidFill>
                            <a:latin typeface="Cambria Math" panose="02040503050406030204" pitchFamily="18" charset="0"/>
                            <a:ea typeface="Times New Roman" panose="02020603050405020304" pitchFamily="18" charset="0"/>
                            <a:cs typeface="Times New Roman" panose="02020603050405020304" pitchFamily="18" charset="0"/>
                          </a:rPr>
                          <m:t>а</m:t>
                        </m:r>
                      </m:den>
                    </m:f>
                  </m:oMath>
                </a14:m>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4" name="Прямоугольник 3"/>
              <p:cNvSpPr>
                <a:spLocks noRot="1" noChangeAspect="1" noMove="1" noResize="1" noEditPoints="1" noAdjustHandles="1" noChangeArrowheads="1" noChangeShapeType="1" noTextEdit="1"/>
              </p:cNvSpPr>
              <p:nvPr/>
            </p:nvSpPr>
            <p:spPr>
              <a:xfrm>
                <a:off x="274320" y="266897"/>
                <a:ext cx="9326880" cy="6219780"/>
              </a:xfrm>
              <a:prstGeom prst="rect">
                <a:avLst/>
              </a:prstGeom>
              <a:blipFill>
                <a:blip r:embed="rId2"/>
                <a:stretch>
                  <a:fillRect l="-654" t="-588" r="-588"/>
                </a:stretch>
              </a:blipFill>
            </p:spPr>
            <p:txBody>
              <a:bodyPr/>
              <a:lstStyle/>
              <a:p>
                <a:r>
                  <a:rPr lang="ru-RU">
                    <a:noFill/>
                  </a:rPr>
                  <a:t> </a:t>
                </a:r>
              </a:p>
            </p:txBody>
          </p:sp>
        </mc:Fallback>
      </mc:AlternateContent>
    </p:spTree>
    <p:extLst>
      <p:ext uri="{BB962C8B-B14F-4D97-AF65-F5344CB8AC3E}">
        <p14:creationId xmlns:p14="http://schemas.microsoft.com/office/powerpoint/2010/main" val="2988402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Прямоугольник 3"/>
              <p:cNvSpPr/>
              <p:nvPr/>
            </p:nvSpPr>
            <p:spPr>
              <a:xfrm>
                <a:off x="1528354" y="1534252"/>
                <a:ext cx="7785463" cy="2159053"/>
              </a:xfrm>
              <a:prstGeom prst="rect">
                <a:avLst/>
              </a:prstGeom>
            </p:spPr>
            <p:txBody>
              <a:bodyPr wrap="square">
                <a:spAutoFit/>
              </a:bodyPr>
              <a:lstStyle/>
              <a:p>
                <a:pPr>
                  <a:lnSpc>
                    <a:spcPct val="107000"/>
                  </a:lnSpc>
                  <a:spcAft>
                    <a:spcPts val="800"/>
                  </a:spcAft>
                </a:pPr>
                <a:r>
                  <a:rPr lang="kk-KZ" sz="36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Тапсырма: №381</a:t>
                </a:r>
                <a:endParaRPr lang="ru-RU" sz="32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3600" dirty="0">
                    <a:latin typeface="Times New Roman" panose="02020603050405020304" pitchFamily="18" charset="0"/>
                    <a:ea typeface="Times New Roman" panose="02020603050405020304" pitchFamily="18" charset="0"/>
                    <a:cs typeface="Times New Roman" panose="02020603050405020304" pitchFamily="18" charset="0"/>
                  </a:rPr>
                  <a:t>1) х – а = 1;               2) 5х = а;                3) </a:t>
                </a:r>
                <a14:m>
                  <m:oMath xmlns:m="http://schemas.openxmlformats.org/officeDocument/2006/math">
                    <m:f>
                      <m:fPr>
                        <m:ctrlPr>
                          <a:rPr lang="ru-RU" sz="3600" i="1">
                            <a:latin typeface="Cambria Math" panose="02040503050406030204" pitchFamily="18" charset="0"/>
                            <a:ea typeface="Times New Roman" panose="02020603050405020304" pitchFamily="18" charset="0"/>
                            <a:cs typeface="Times New Roman" panose="02020603050405020304" pitchFamily="18" charset="0"/>
                          </a:rPr>
                        </m:ctrlPr>
                      </m:fPr>
                      <m:num>
                        <m:r>
                          <a:rPr lang="kk-KZ" sz="3600" i="1">
                            <a:latin typeface="Cambria Math" panose="02040503050406030204" pitchFamily="18" charset="0"/>
                            <a:ea typeface="Times New Roman" panose="02020603050405020304" pitchFamily="18" charset="0"/>
                            <a:cs typeface="Times New Roman" panose="02020603050405020304" pitchFamily="18" charset="0"/>
                          </a:rPr>
                          <m:t>х</m:t>
                        </m:r>
                      </m:num>
                      <m:den>
                        <m:r>
                          <a:rPr lang="kk-KZ" sz="3600" i="1">
                            <a:latin typeface="Cambria Math" panose="02040503050406030204" pitchFamily="18" charset="0"/>
                            <a:ea typeface="Times New Roman" panose="02020603050405020304" pitchFamily="18" charset="0"/>
                            <a:cs typeface="Times New Roman" panose="02020603050405020304" pitchFamily="18" charset="0"/>
                          </a:rPr>
                          <m:t>2</m:t>
                        </m:r>
                      </m:den>
                    </m:f>
                    <m:r>
                      <a:rPr lang="kk-KZ" sz="3600" i="1">
                        <a:latin typeface="Cambria Math" panose="02040503050406030204" pitchFamily="18" charset="0"/>
                        <a:ea typeface="Times New Roman" panose="02020603050405020304" pitchFamily="18" charset="0"/>
                        <a:cs typeface="Times New Roman" panose="02020603050405020304" pitchFamily="18" charset="0"/>
                      </a:rPr>
                      <m:t>=а;          </m:t>
                    </m:r>
                    <m:r>
                      <a:rPr lang="ru-RU" sz="3600" b="0" i="1" smtClean="0">
                        <a:latin typeface="Cambria Math" panose="02040503050406030204" pitchFamily="18" charset="0"/>
                        <a:ea typeface="Times New Roman" panose="02020603050405020304" pitchFamily="18" charset="0"/>
                        <a:cs typeface="Times New Roman" panose="02020603050405020304" pitchFamily="18" charset="0"/>
                      </a:rPr>
                      <m:t>           </m:t>
                    </m:r>
                    <m:r>
                      <a:rPr lang="kk-KZ" sz="3600" i="1">
                        <a:latin typeface="Cambria Math" panose="02040503050406030204" pitchFamily="18" charset="0"/>
                        <a:ea typeface="Times New Roman" panose="02020603050405020304" pitchFamily="18" charset="0"/>
                        <a:cs typeface="Times New Roman" panose="02020603050405020304" pitchFamily="18" charset="0"/>
                      </a:rPr>
                      <m:t> 4) </m:t>
                    </m:r>
                    <m:sSup>
                      <m:sSupPr>
                        <m:ctrlPr>
                          <a:rPr lang="ru-RU" sz="3600" i="1">
                            <a:latin typeface="Cambria Math" panose="02040503050406030204" pitchFamily="18" charset="0"/>
                            <a:ea typeface="Times New Roman" panose="02020603050405020304" pitchFamily="18" charset="0"/>
                            <a:cs typeface="Times New Roman" panose="02020603050405020304" pitchFamily="18" charset="0"/>
                          </a:rPr>
                        </m:ctrlPr>
                      </m:sSupPr>
                      <m:e>
                        <m:r>
                          <a:rPr lang="kk-KZ" sz="3600" i="1">
                            <a:latin typeface="Cambria Math" panose="02040503050406030204" pitchFamily="18" charset="0"/>
                            <a:ea typeface="Times New Roman" panose="02020603050405020304" pitchFamily="18" charset="0"/>
                            <a:cs typeface="Times New Roman" panose="02020603050405020304" pitchFamily="18" charset="0"/>
                          </a:rPr>
                          <m:t>х</m:t>
                        </m:r>
                      </m:e>
                      <m:sup>
                        <m:r>
                          <a:rPr lang="kk-KZ" sz="3600" i="1">
                            <a:latin typeface="Cambria Math" panose="02040503050406030204" pitchFamily="18" charset="0"/>
                            <a:ea typeface="Times New Roman" panose="02020603050405020304" pitchFamily="18" charset="0"/>
                            <a:cs typeface="Times New Roman" panose="02020603050405020304" pitchFamily="18" charset="0"/>
                          </a:rPr>
                          <m:t>3</m:t>
                        </m:r>
                      </m:sup>
                    </m:sSup>
                    <m:r>
                      <a:rPr lang="kk-KZ" sz="3600" i="1">
                        <a:latin typeface="Cambria Math" panose="02040503050406030204" pitchFamily="18" charset="0"/>
                        <a:ea typeface="Times New Roman" panose="02020603050405020304" pitchFamily="18" charset="0"/>
                        <a:cs typeface="Times New Roman" panose="02020603050405020304" pitchFamily="18" charset="0"/>
                      </a:rPr>
                      <m:t>=</m:t>
                    </m:r>
                    <m:r>
                      <a:rPr lang="kk-KZ" sz="3600" i="1" smtClean="0">
                        <a:latin typeface="Cambria Math" panose="02040503050406030204" pitchFamily="18" charset="0"/>
                        <a:ea typeface="Times New Roman" panose="02020603050405020304" pitchFamily="18" charset="0"/>
                        <a:cs typeface="Times New Roman" panose="02020603050405020304" pitchFamily="18" charset="0"/>
                      </a:rPr>
                      <m:t>а</m:t>
                    </m:r>
                  </m:oMath>
                </a14:m>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4" name="Прямоугольник 3"/>
              <p:cNvSpPr>
                <a:spLocks noRot="1" noChangeAspect="1" noMove="1" noResize="1" noEditPoints="1" noAdjustHandles="1" noChangeArrowheads="1" noChangeShapeType="1" noTextEdit="1"/>
              </p:cNvSpPr>
              <p:nvPr/>
            </p:nvSpPr>
            <p:spPr>
              <a:xfrm>
                <a:off x="1528354" y="1534252"/>
                <a:ext cx="7785463" cy="2159053"/>
              </a:xfrm>
              <a:prstGeom prst="rect">
                <a:avLst/>
              </a:prstGeom>
              <a:blipFill>
                <a:blip r:embed="rId2"/>
                <a:stretch>
                  <a:fillRect l="-2428" t="-4802" r="-1488" b="-3955"/>
                </a:stretch>
              </a:blipFill>
            </p:spPr>
            <p:txBody>
              <a:bodyPr/>
              <a:lstStyle/>
              <a:p>
                <a:r>
                  <a:rPr lang="ru-RU">
                    <a:noFill/>
                  </a:rPr>
                  <a:t> </a:t>
                </a:r>
              </a:p>
            </p:txBody>
          </p:sp>
        </mc:Fallback>
      </mc:AlternateContent>
    </p:spTree>
    <p:extLst>
      <p:ext uri="{BB962C8B-B14F-4D97-AF65-F5344CB8AC3E}">
        <p14:creationId xmlns:p14="http://schemas.microsoft.com/office/powerpoint/2010/main" val="542210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70709" y="306541"/>
            <a:ext cx="8386354" cy="6364627"/>
          </a:xfrm>
          <a:prstGeom prst="rect">
            <a:avLst/>
          </a:prstGeom>
        </p:spPr>
        <p:txBody>
          <a:bodyPr wrap="square">
            <a:spAutoFit/>
          </a:bodyPr>
          <a:lstStyle/>
          <a:p>
            <a:pPr>
              <a:lnSpc>
                <a:spcPct val="107000"/>
              </a:lnSpc>
              <a:spcAft>
                <a:spcPts val="800"/>
              </a:spcAft>
            </a:pPr>
            <a:r>
              <a:rPr lang="kk-KZ" sz="4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№383   а-ның қандай мәнінде теңдеудің шешімі шексіз болады? </a:t>
            </a:r>
            <a:endParaRPr lang="ru-RU" sz="36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742950" indent="-742950">
              <a:lnSpc>
                <a:spcPct val="107000"/>
              </a:lnSpc>
              <a:spcAft>
                <a:spcPts val="800"/>
              </a:spcAft>
              <a:buAutoNum type="arabicParenR"/>
            </a:pPr>
            <a:r>
              <a:rPr lang="kk-KZ" sz="40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6(ах-1</a:t>
            </a:r>
            <a:r>
              <a:rPr lang="kk-KZ" sz="4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 а=2(а+х)-7;                        2) 0,5(5х-1)=4,5-2а(х-2</a:t>
            </a:r>
            <a:r>
              <a:rPr lang="kk-KZ" sz="40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p>
          <a:p>
            <a:pPr marL="742950" indent="-742950">
              <a:lnSpc>
                <a:spcPct val="107000"/>
              </a:lnSpc>
              <a:spcAft>
                <a:spcPts val="800"/>
              </a:spcAft>
              <a:buAutoNum type="arabicParenR"/>
            </a:pPr>
            <a:endParaRPr lang="ru-RU" sz="36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4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№384  а-ның қандай мәнінде теңдеудің шешімі болмайды?</a:t>
            </a:r>
            <a:endParaRPr lang="ru-RU" sz="36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kk-KZ" sz="4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1) 2(а-2х)=ах+3;                                                  2) а</a:t>
            </a:r>
            <a:r>
              <a:rPr lang="kk-KZ" sz="4000" baseline="30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2</a:t>
            </a:r>
            <a:r>
              <a:rPr lang="kk-KZ" sz="4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х=а(х+2)</a:t>
            </a:r>
            <a:endParaRPr lang="ru-RU" sz="36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87338"/>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TotalTime>
  <Words>341</Words>
  <Application>Microsoft Office PowerPoint</Application>
  <PresentationFormat>Широкоэкранный</PresentationFormat>
  <Paragraphs>22</Paragraphs>
  <Slides>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5</vt:i4>
      </vt:variant>
    </vt:vector>
  </HeadingPairs>
  <TitlesOfParts>
    <vt:vector size="12" baseType="lpstr">
      <vt:lpstr>Arial</vt:lpstr>
      <vt:lpstr>Calibri</vt:lpstr>
      <vt:lpstr>Cambria Math</vt:lpstr>
      <vt:lpstr>Times New Roman</vt:lpstr>
      <vt:lpstr>Trebuchet MS</vt:lpstr>
      <vt:lpstr>Wingdings 3</vt:lpstr>
      <vt:lpstr>Аспект</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2</cp:revision>
  <dcterms:created xsi:type="dcterms:W3CDTF">2020-04-09T18:56:23Z</dcterms:created>
  <dcterms:modified xsi:type="dcterms:W3CDTF">2020-04-09T19:08:24Z</dcterms:modified>
</cp:coreProperties>
</file>