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1" r:id="rId6"/>
    <p:sldId id="268" r:id="rId7"/>
    <p:sldId id="260" r:id="rId8"/>
    <p:sldId id="261" r:id="rId9"/>
    <p:sldId id="269" r:id="rId10"/>
    <p:sldId id="270" r:id="rId11"/>
    <p:sldId id="262" r:id="rId12"/>
    <p:sldId id="263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B5AFD-05F9-44CC-BDE9-0186C4DC83C7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431E6-B0F5-4AE5-AA97-F74179F55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9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31E6-B0F5-4AE5-AA97-F74179F55D8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1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079.radikal.ru/1610/75/e81c00e31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4703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Сабақтың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тақырыбы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kk-KZ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Сен не жейсің?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1028" name="Picture 4" descr="http://mfactor.com.ua/contents/17160_e02527a299d7de0df59a50f4f92c1e7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03006"/>
            <a:ext cx="5528933" cy="4160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5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079.radikal.ru/1610/75/e81c00e31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96" y="-35612"/>
            <a:ext cx="7344816" cy="689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43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079.radikal.ru/1610/75/e81c00e31d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9466" y="149225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Дәптермен жұмыс</a:t>
            </a:r>
            <a:endParaRPr lang="ru-RU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466" y="918666"/>
            <a:ext cx="76328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Бастыр. Жаз.</a:t>
            </a:r>
            <a:endParaRPr lang="ru-RU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Рисунок 8" descr="C:\Users\ACER\AppData\Local\Microsoft\Windows\Temporary Internet Files\Content.Word\Рисунок (168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16097" r="1718" b="63425"/>
          <a:stretch/>
        </p:blipFill>
        <p:spPr bwMode="auto">
          <a:xfrm>
            <a:off x="683708" y="1504372"/>
            <a:ext cx="7776724" cy="19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69466" y="3573016"/>
            <a:ext cx="856703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Толықтырып жаз.</a:t>
            </a:r>
          </a:p>
          <a:p>
            <a:r>
              <a:rPr lang="kk-KZ" sz="28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Cambria Math" panose="02040503050406030204" pitchFamily="18" charset="0"/>
              </a:rPr>
              <a:t>Мен  </a:t>
            </a:r>
            <a:r>
              <a:rPr lang="ru-RU" sz="28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Cambria Math" panose="02040503050406030204" pitchFamily="18" charset="0"/>
              </a:rPr>
              <a:t>___________________</a:t>
            </a:r>
            <a:r>
              <a:rPr lang="kk-KZ" sz="28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Cambria Math" panose="02040503050406030204" pitchFamily="18" charset="0"/>
              </a:rPr>
              <a:t>жеймін. </a:t>
            </a:r>
          </a:p>
          <a:p>
            <a:r>
              <a:rPr lang="kk-KZ" sz="28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Cambria Math" panose="02040503050406030204" pitchFamily="18" charset="0"/>
              </a:rPr>
              <a:t>Мен ____________________жемеймін.</a:t>
            </a:r>
          </a:p>
          <a:p>
            <a:r>
              <a:rPr lang="kk-KZ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Cambria Math" panose="02040503050406030204" pitchFamily="18" charset="0"/>
              </a:rPr>
              <a:t>Сұраққа жауап бер.</a:t>
            </a:r>
          </a:p>
          <a:p>
            <a:r>
              <a:rPr lang="kk-KZ" sz="28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Cambria Math" panose="02040503050406030204" pitchFamily="18" charset="0"/>
              </a:rPr>
              <a:t>- Сен не жейсің?</a:t>
            </a:r>
          </a:p>
          <a:p>
            <a:r>
              <a:rPr lang="kk-KZ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Cambria Math" panose="02040503050406030204" pitchFamily="18" charset="0"/>
              </a:rPr>
              <a:t>- </a:t>
            </a:r>
            <a:r>
              <a:rPr lang="kk-KZ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Cambria Math" panose="02040503050406030204" pitchFamily="18" charset="0"/>
              </a:rPr>
              <a:t>_______________________________.</a:t>
            </a:r>
            <a:endParaRPr lang="kk-KZ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endParaRPr lang="kk-KZ" sz="28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2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079.radikal.ru/1610/75/e81c00e31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09748" y="1524144"/>
            <a:ext cx="8208912" cy="190485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Тыңда</a:t>
            </a:r>
            <a:r>
              <a:rPr lang="kk-KZ" sz="2400" b="1" dirty="0">
                <a:solidFill>
                  <a:srgbClr val="0000FF"/>
                </a:solidFill>
                <a:latin typeface="Cambria" panose="02040503050406030204" pitchFamily="18" charset="0"/>
              </a:rPr>
              <a:t>. </a:t>
            </a:r>
            <a:r>
              <a:rPr lang="kk-KZ" sz="2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Белгіле</a:t>
            </a:r>
          </a:p>
          <a:p>
            <a:pPr algn="ctr"/>
            <a:endParaRPr lang="kk-KZ" sz="24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ctr"/>
            <a:endParaRPr lang="kk-KZ" sz="2400" b="1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ctr"/>
            <a:endParaRPr lang="kk-KZ" sz="24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ctr"/>
            <a:endParaRPr lang="kk-KZ" sz="2400" b="1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3678" y="548680"/>
            <a:ext cx="8134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00FF"/>
                </a:solidFill>
                <a:latin typeface="Cambria" panose="02040503050406030204" pitchFamily="18" charset="0"/>
              </a:rPr>
              <a:t>Карточкалар</a:t>
            </a:r>
            <a:r>
              <a:rPr lang="ru-RU" sz="40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Cambria" panose="02040503050406030204" pitchFamily="18" charset="0"/>
              </a:rPr>
              <a:t>бойынша</a:t>
            </a:r>
            <a:r>
              <a:rPr lang="ru-RU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Cambria" panose="02040503050406030204" pitchFamily="18" charset="0"/>
              </a:rPr>
              <a:t>жұмыс</a:t>
            </a:r>
            <a:endParaRPr lang="ru-RU" sz="60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 descr="C:\Users\ACER\AppData\Local\Microsoft\Windows\Temporary Internet Files\Content.Word\Рисунок (168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t="77648" r="21393" b="11580"/>
          <a:stretch/>
        </p:blipFill>
        <p:spPr bwMode="auto">
          <a:xfrm>
            <a:off x="971600" y="1988840"/>
            <a:ext cx="6717672" cy="129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klopovich.ru/wp-content/uploads/2017/06/dust-dostoinstva-i-nedostatki-e1497620125176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8272" r="3465" b="15992"/>
          <a:stretch/>
        </p:blipFill>
        <p:spPr bwMode="auto">
          <a:xfrm>
            <a:off x="5721689" y="1524144"/>
            <a:ext cx="660973" cy="6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klopovich.ru/wp-content/uploads/2017/06/dust-dostoinstva-i-nedostatki-e1497620125176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7446" r="47448" b="13987"/>
          <a:stretch/>
        </p:blipFill>
        <p:spPr bwMode="auto">
          <a:xfrm>
            <a:off x="6521285" y="1524144"/>
            <a:ext cx="692985" cy="6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53" r="-23" b="7480"/>
          <a:stretch/>
        </p:blipFill>
        <p:spPr bwMode="auto">
          <a:xfrm>
            <a:off x="181153" y="3663476"/>
            <a:ext cx="4417306" cy="3028751"/>
          </a:xfrm>
          <a:prstGeom prst="rect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3704629"/>
            <a:ext cx="4104456" cy="30287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Поле 24"/>
          <p:cNvSpPr txBox="1"/>
          <p:nvPr/>
        </p:nvSpPr>
        <p:spPr>
          <a:xfrm>
            <a:off x="784968" y="3824089"/>
            <a:ext cx="2903216" cy="36195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kk-KZ" sz="1200" b="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Суреттердегі заттардың атауынан «Ң» дыбысын тауып, орнын тауып жаз.</a:t>
            </a:r>
            <a:endParaRPr lang="ru-RU" sz="900" b="1" dirty="0">
              <a:solidFill>
                <a:srgbClr val="4F81BD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оле 26"/>
          <p:cNvSpPr txBox="1"/>
          <p:nvPr/>
        </p:nvSpPr>
        <p:spPr>
          <a:xfrm>
            <a:off x="5618285" y="3709833"/>
            <a:ext cx="3000375" cy="147615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kk-KZ" sz="1200" b="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Атауында «Ң» дыбысы бар сөздерді көрсет.</a:t>
            </a:r>
            <a:endParaRPr lang="ru-RU" sz="900" b="1" dirty="0">
              <a:solidFill>
                <a:srgbClr val="4F81BD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042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079.radikal.ru/1610/75/e81c00e31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ACER\Desktop\рефлексия\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" y="0"/>
            <a:ext cx="9130107" cy="68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2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079.radikal.ru/1610/75/e81c00e31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nachalo4ka.ru/wp-content/uploads/2014/08/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71400"/>
            <a:ext cx="2622818" cy="25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0838" y="2045034"/>
            <a:ext cx="84116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Психологиялық ахуал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60593"/>
            <a:ext cx="918148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b="1" dirty="0">
                <a:solidFill>
                  <a:srgbClr val="6600FF"/>
                </a:solidFill>
                <a:latin typeface="Cambria" panose="02040503050406030204" pitchFamily="18" charset="0"/>
              </a:rPr>
              <a:t>Күнде ерте тұрамын,</a:t>
            </a:r>
            <a:br>
              <a:rPr lang="kk-KZ" sz="6000" b="1" dirty="0">
                <a:solidFill>
                  <a:srgbClr val="6600FF"/>
                </a:solidFill>
                <a:latin typeface="Cambria" panose="02040503050406030204" pitchFamily="18" charset="0"/>
              </a:rPr>
            </a:br>
            <a:r>
              <a:rPr lang="kk-KZ" sz="6000" b="1" dirty="0">
                <a:solidFill>
                  <a:srgbClr val="6600FF"/>
                </a:solidFill>
                <a:latin typeface="Cambria" panose="02040503050406030204" pitchFamily="18" charset="0"/>
              </a:rPr>
              <a:t>Ерте тұру ұраным.</a:t>
            </a:r>
            <a:br>
              <a:rPr lang="kk-KZ" sz="6000" b="1" dirty="0">
                <a:solidFill>
                  <a:srgbClr val="6600FF"/>
                </a:solidFill>
                <a:latin typeface="Cambria" panose="02040503050406030204" pitchFamily="18" charset="0"/>
              </a:rPr>
            </a:br>
            <a:r>
              <a:rPr lang="kk-KZ" sz="6000" b="1" dirty="0">
                <a:solidFill>
                  <a:srgbClr val="6600FF"/>
                </a:solidFill>
                <a:latin typeface="Cambria" panose="02040503050406030204" pitchFamily="18" charset="0"/>
              </a:rPr>
              <a:t>Тапсырмамды орындап,</a:t>
            </a:r>
            <a:br>
              <a:rPr lang="kk-KZ" sz="6000" b="1" dirty="0">
                <a:solidFill>
                  <a:srgbClr val="6600FF"/>
                </a:solidFill>
                <a:latin typeface="Cambria" panose="02040503050406030204" pitchFamily="18" charset="0"/>
              </a:rPr>
            </a:br>
            <a:r>
              <a:rPr lang="kk-KZ" sz="6000" b="1" dirty="0">
                <a:solidFill>
                  <a:srgbClr val="6600FF"/>
                </a:solidFill>
                <a:latin typeface="Cambria" panose="02040503050406030204" pitchFamily="18" charset="0"/>
              </a:rPr>
              <a:t>Мектепке бет бұрамын.</a:t>
            </a:r>
            <a:endParaRPr lang="ru-RU" sz="6000" b="1" cap="none" spc="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2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079.radikal.ru/1610/75/e81c00e31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528" y="54868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Суретпен</a:t>
            </a:r>
            <a:r>
              <a:rPr lang="ru-RU" sz="40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ru-RU" sz="4000" b="1" cap="none" spc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жұмыс</a:t>
            </a:r>
            <a:endParaRPr lang="ru-RU" sz="40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  <a:p>
            <a:pPr algn="ctr"/>
            <a:r>
              <a:rPr lang="kk-KZ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Тыңда. Оқы. Үлгі бойынша айт.</a:t>
            </a:r>
            <a:endParaRPr lang="ru-RU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59" y="1868733"/>
            <a:ext cx="5066829" cy="4985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4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079.radikal.ru/1610/75/e81c00e31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528" y="54868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Сөздік</a:t>
            </a:r>
            <a:r>
              <a:rPr lang="ru-RU" sz="48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kk-KZ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Жеймін</a:t>
            </a:r>
            <a:r>
              <a:rPr lang="kk-KZ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– ем, кушаю</a:t>
            </a:r>
          </a:p>
          <a:p>
            <a:pPr algn="ctr"/>
            <a:r>
              <a:rPr lang="kk-KZ" sz="4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Жемеймін</a:t>
            </a:r>
            <a:r>
              <a:rPr lang="kk-KZ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– не ем, не кушаю</a:t>
            </a:r>
            <a:endParaRPr lang="ru-RU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10242" name="Picture 2" descr="http://mdou-63.ucoz.ru/pitanie/0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28661"/>
            <a:ext cx="439597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2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079.radikal.ru/1610/75/e81c00e31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528" y="54868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Үштілдік</a:t>
            </a:r>
            <a:r>
              <a:rPr lang="ru-RU" sz="48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  </a:t>
            </a:r>
            <a:endParaRPr lang="ru-RU" sz="48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Поле 20"/>
          <p:cNvSpPr txBox="1"/>
          <p:nvPr/>
        </p:nvSpPr>
        <p:spPr>
          <a:xfrm>
            <a:off x="539552" y="1556792"/>
            <a:ext cx="4170949" cy="48705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9000" b="1" dirty="0">
                <a:ln>
                  <a:noFill/>
                </a:ln>
                <a:solidFill>
                  <a:srgbClr val="0033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алма</a:t>
            </a:r>
            <a:endParaRPr lang="ru-RU" sz="1100" dirty="0">
              <a:solidFill>
                <a:srgbClr val="0033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9000" b="1" dirty="0">
                <a:ln>
                  <a:noFill/>
                </a:ln>
                <a:solidFill>
                  <a:srgbClr val="0033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яблоко</a:t>
            </a:r>
            <a:endParaRPr lang="ru-RU" sz="1100" dirty="0">
              <a:solidFill>
                <a:srgbClr val="0033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9000" b="1" dirty="0">
                <a:ln>
                  <a:noFill/>
                </a:ln>
                <a:solidFill>
                  <a:srgbClr val="0033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apple</a:t>
            </a:r>
            <a:endParaRPr lang="ru-RU" sz="1100" dirty="0">
              <a:solidFill>
                <a:srgbClr val="00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 descr="C:\Users\ACER\Desktop\apple-clipart-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69" y="1484784"/>
            <a:ext cx="387253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47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" y="2718"/>
            <a:ext cx="9147207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528" y="-3121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Есте сақта!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700807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6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Мен алма жеймін.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2444" y="364502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6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Мен алма жемеймін.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10" name="Picture 2" descr="https://klopovich.ru/wp-content/uploads/2017/06/dust-dostoinstva-i-nedostatki-e149762012517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7446" r="47448" b="13987"/>
          <a:stretch/>
        </p:blipFill>
        <p:spPr bwMode="auto">
          <a:xfrm>
            <a:off x="7163272" y="1124744"/>
            <a:ext cx="1800200" cy="176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lopovich.ru/wp-content/uploads/2017/06/dust-dostoinstva-i-nedostatki-e1497620125176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8272" r="3465" b="15992"/>
          <a:stretch/>
        </p:blipFill>
        <p:spPr bwMode="auto">
          <a:xfrm>
            <a:off x="7474260" y="3111725"/>
            <a:ext cx="1656184" cy="17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7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079.radikal.ru/1610/75/e81c00e31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0569" y="548680"/>
            <a:ext cx="7632848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Жұппен жұмыс</a:t>
            </a:r>
          </a:p>
          <a:p>
            <a:pPr algn="ctr"/>
            <a:r>
              <a:rPr lang="ru-RU" sz="4000" b="1" dirty="0" err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Тыңда</a:t>
            </a:r>
            <a:r>
              <a:rPr lang="ru-RU" sz="40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4000" b="1" dirty="0" err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Оқы</a:t>
            </a:r>
            <a:r>
              <a:rPr lang="ru-RU" sz="40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4000" b="1" dirty="0" err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Диалогты</a:t>
            </a:r>
            <a:r>
              <a:rPr lang="ru-RU" sz="40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ойнаңыз</a:t>
            </a:r>
            <a:r>
              <a:rPr lang="ru-RU" sz="40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40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</a:t>
            </a:r>
            <a:r>
              <a:rPr lang="ru-RU" sz="4000" b="1" dirty="0" err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лгі</a:t>
            </a:r>
            <a:r>
              <a:rPr lang="ru-RU" sz="40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бойынша</a:t>
            </a:r>
            <a:r>
              <a:rPr lang="ru-RU" sz="40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сөйлес</a:t>
            </a:r>
            <a:r>
              <a:rPr lang="ru-RU" sz="40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40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6" t="13752" r="1531" b="18543"/>
          <a:stretch/>
        </p:blipFill>
        <p:spPr bwMode="auto">
          <a:xfrm>
            <a:off x="2800514" y="4473694"/>
            <a:ext cx="6046820" cy="22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10018" r="51309" b="15869"/>
          <a:stretch/>
        </p:blipFill>
        <p:spPr bwMode="auto">
          <a:xfrm>
            <a:off x="400887" y="2403085"/>
            <a:ext cx="4910022" cy="207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42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079.radikal.ru/1610/75/e81c00e31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0569" y="764704"/>
            <a:ext cx="76328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Әдісі «Толықтырып айт»</a:t>
            </a:r>
            <a:endParaRPr lang="ru-RU" sz="40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799"/>
            <a:ext cx="9108504" cy="334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8304" y="3933056"/>
            <a:ext cx="1835696" cy="1039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2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079.radikal.ru/1610/75/e81c00e31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495"/>
            <a:ext cx="9144000" cy="614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691495"/>
            <a:ext cx="76328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Һ әрпі</a:t>
            </a:r>
            <a:endParaRPr lang="ru-RU" sz="40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34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132</Words>
  <Application>Microsoft Office PowerPoint</Application>
  <PresentationFormat>Экран 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5</cp:revision>
  <dcterms:created xsi:type="dcterms:W3CDTF">2019-01-14T21:41:49Z</dcterms:created>
  <dcterms:modified xsi:type="dcterms:W3CDTF">2019-01-16T08:27:49Z</dcterms:modified>
</cp:coreProperties>
</file>