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77" r:id="rId13"/>
    <p:sldId id="270" r:id="rId14"/>
    <p:sldId id="276" r:id="rId15"/>
    <p:sldId id="269" r:id="rId16"/>
    <p:sldId id="271" r:id="rId17"/>
    <p:sldId id="272" r:id="rId18"/>
    <p:sldId id="273" r:id="rId19"/>
  </p:sldIdLst>
  <p:sldSz cx="10080625" cy="7921625"/>
  <p:notesSz cx="6888163" cy="100203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495">
          <p15:clr>
            <a:srgbClr val="A4A3A4"/>
          </p15:clr>
        </p15:guide>
        <p15:guide id="4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42" y="90"/>
      </p:cViewPr>
      <p:guideLst>
        <p:guide orient="horz" pos="2160"/>
        <p:guide pos="2880"/>
        <p:guide orient="horz" pos="2495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6047" y="2460839"/>
            <a:ext cx="8568531" cy="169801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094" y="4488921"/>
            <a:ext cx="7056438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453" y="317233"/>
            <a:ext cx="2268141" cy="675905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1" y="317233"/>
            <a:ext cx="6636411" cy="675905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300" y="5090378"/>
            <a:ext cx="8568531" cy="1573323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300" y="3357523"/>
            <a:ext cx="8568531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031" y="1848380"/>
            <a:ext cx="445227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24318" y="1848380"/>
            <a:ext cx="445227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1" y="1773198"/>
            <a:ext cx="4454027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031" y="2512182"/>
            <a:ext cx="4454027" cy="45641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0818" y="1773198"/>
            <a:ext cx="4455776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0818" y="2512182"/>
            <a:ext cx="4455776" cy="45641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2" y="315398"/>
            <a:ext cx="3316456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245" y="315399"/>
            <a:ext cx="5635349" cy="6760887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032" y="1657674"/>
            <a:ext cx="3316456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5873" y="5545137"/>
            <a:ext cx="6048375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5873" y="707812"/>
            <a:ext cx="6048375" cy="4752975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5873" y="6199772"/>
            <a:ext cx="6048375" cy="929690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317232"/>
            <a:ext cx="9072563" cy="1320271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1" y="1848380"/>
            <a:ext cx="9072563" cy="5227906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04031" y="7342173"/>
            <a:ext cx="2352146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444214" y="7342173"/>
            <a:ext cx="3192198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224448" y="7342173"/>
            <a:ext cx="2352146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прк\Desktop\слайды\Фон_для_презентации\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258" y="-18920"/>
            <a:ext cx="10139883" cy="792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6051" y="1587346"/>
            <a:ext cx="9526058" cy="3566361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algn="ctr"/>
            <a:endParaRPr lang="kk-KZ" sz="45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/>
            <a:r>
              <a:rPr lang="kk-KZ" sz="4500" i="1" dirty="0">
                <a:solidFill>
                  <a:srgbClr val="FF0000"/>
                </a:solidFill>
                <a:latin typeface="Times New Roman"/>
                <a:ea typeface="Times New Roman"/>
              </a:rPr>
              <a:t>ЖОБА ЖҰМЫСЫ</a:t>
            </a:r>
          </a:p>
          <a:p>
            <a:pPr algn="ctr"/>
            <a:endParaRPr lang="kk-KZ" sz="45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/>
            <a:r>
              <a:rPr lang="kk-KZ" sz="4500" i="1" dirty="0">
                <a:solidFill>
                  <a:srgbClr val="FF0000"/>
                </a:solidFill>
                <a:latin typeface="Times New Roman"/>
                <a:ea typeface="Times New Roman"/>
              </a:rPr>
              <a:t>Әлеуметтік орта білім беру саласының базалық мазмұны</a:t>
            </a:r>
            <a:endParaRPr lang="ru-RU" sz="4500" i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17897"/>
            <a:ext cx="9962109" cy="596317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6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91033" y="5603886"/>
            <a:ext cx="4089592" cy="16430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Орындаған: </a:t>
            </a:r>
            <a:r>
              <a:rPr lang="kk-KZ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Аденова</a:t>
            </a:r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Ақтоолқын</a:t>
            </a:r>
            <a:endParaRPr lang="kk-KZ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761492"/>
      </p:ext>
    </p:extLst>
  </p:cSld>
  <p:clrMapOvr>
    <a:masterClrMapping/>
  </p:clrMapOvr>
  <p:transition spd="slow" advTm="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0505" y="384249"/>
            <a:ext cx="8258223" cy="65787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Адамгершілік нормалары туралы түсінік</a:t>
            </a:r>
            <a:endParaRPr lang="ru-RU" alt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33752" y="1850157"/>
            <a:ext cx="5482270" cy="45781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“Жақсы” мен “жаманды” түсіне бастайды</a:t>
            </a:r>
            <a:endParaRPr lang="ru-RU" altLang="ru-RU" sz="23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2376" y="3116056"/>
            <a:ext cx="5040313" cy="6578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Өз қылығын, ертегі кейіпкерлерінің іс</a:t>
            </a:r>
            <a:r>
              <a:rPr lang="ru-RU" altLang="ru-RU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kk-KZ" altLang="ru-RU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әрекетін бағалайды</a:t>
            </a:r>
            <a:endParaRPr lang="ru-RU" altLang="ru-RU" sz="1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88155" y="4792572"/>
            <a:ext cx="5040313" cy="95987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Этикалық нормалар мен өзінің және басқа халықтардың құндылығын игереді, эмпатисы мен төзімділігін білдіреді</a:t>
            </a:r>
            <a:endParaRPr lang="ru-RU" altLang="ru-RU" sz="1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7899" y="1830603"/>
            <a:ext cx="3651656" cy="7132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жасқа дейін</a:t>
            </a:r>
            <a:endParaRPr lang="ru-RU" altLang="ru-RU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021707" y="1850157"/>
            <a:ext cx="769942" cy="5129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97899" y="3129053"/>
            <a:ext cx="3731040" cy="7132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жасқа дейін</a:t>
            </a:r>
            <a:endParaRPr lang="ru-RU" altLang="ru-RU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4049705" y="3326362"/>
            <a:ext cx="769942" cy="337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38151" y="5020098"/>
            <a:ext cx="3823300" cy="7132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6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жасқа дейін</a:t>
            </a:r>
            <a:endParaRPr lang="ru-RU" altLang="ru-RU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4157957" y="5272510"/>
            <a:ext cx="730198" cy="479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89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4721"/>
            <a:ext cx="10080625" cy="6567182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algn="ctr"/>
            <a:endParaRPr lang="ru-RU" dirty="0">
              <a:solidFill>
                <a:srgbClr val="C00000"/>
              </a:solidFill>
            </a:endParaRPr>
          </a:p>
          <a:p>
            <a:pPr algn="ctr"/>
            <a:r>
              <a:rPr lang="ru-RU" dirty="0" err="1">
                <a:solidFill>
                  <a:srgbClr val="C00000"/>
                </a:solidFill>
              </a:rPr>
              <a:t>Ортаңғы топқа арналған ұйымдастырылған оқу іс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dirty="0" err="1">
                <a:solidFill>
                  <a:srgbClr val="C00000"/>
                </a:solidFill>
              </a:rPr>
              <a:t>әрекетінің технологиялық картасы</a:t>
            </a:r>
            <a:endParaRPr lang="ru-RU" dirty="0">
              <a:solidFill>
                <a:srgbClr val="C00000"/>
              </a:solidFill>
            </a:endParaRPr>
          </a:p>
          <a:p>
            <a:br>
              <a:rPr lang="ru-RU" dirty="0">
                <a:solidFill>
                  <a:srgbClr val="C00000"/>
                </a:solidFill>
              </a:rPr>
            </a:b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саласы</a:t>
            </a:r>
            <a:r>
              <a:rPr lang="ru-RU" dirty="0"/>
              <a:t>: «</a:t>
            </a:r>
            <a:r>
              <a:rPr lang="ru-RU" dirty="0" err="1"/>
              <a:t>Таным</a:t>
            </a:r>
            <a:r>
              <a:rPr lang="ru-RU" dirty="0"/>
              <a:t>», «</a:t>
            </a:r>
            <a:r>
              <a:rPr lang="ru-RU" dirty="0" err="1"/>
              <a:t>Әлеуметтік</a:t>
            </a:r>
            <a:r>
              <a:rPr lang="ru-RU" dirty="0"/>
              <a:t> орта»</a:t>
            </a:r>
            <a:br>
              <a:rPr lang="ru-RU" dirty="0"/>
            </a:br>
            <a:r>
              <a:rPr lang="ru-RU" dirty="0" err="1"/>
              <a:t>Бөлімі</a:t>
            </a:r>
            <a:r>
              <a:rPr lang="ru-RU" dirty="0"/>
              <a:t>: </a:t>
            </a:r>
            <a:r>
              <a:rPr lang="ru-RU" dirty="0" err="1"/>
              <a:t>Қоршаған</a:t>
            </a:r>
            <a:r>
              <a:rPr lang="ru-RU" dirty="0"/>
              <a:t> </a:t>
            </a:r>
            <a:r>
              <a:rPr lang="ru-RU" dirty="0" err="1"/>
              <a:t>ортамен</a:t>
            </a:r>
            <a:r>
              <a:rPr lang="ru-RU" dirty="0"/>
              <a:t> </a:t>
            </a:r>
            <a:r>
              <a:rPr lang="ru-RU" dirty="0" err="1"/>
              <a:t>таныстыру</a:t>
            </a:r>
            <a:r>
              <a:rPr lang="ru-RU" dirty="0"/>
              <a:t>, </a:t>
            </a:r>
            <a:r>
              <a:rPr lang="ru-RU" dirty="0" err="1"/>
              <a:t>Көркем</a:t>
            </a:r>
            <a:r>
              <a:rPr lang="ru-RU" dirty="0"/>
              <a:t> </a:t>
            </a:r>
            <a:r>
              <a:rPr lang="ru-RU" dirty="0" err="1"/>
              <a:t>әдебиет</a:t>
            </a:r>
            <a:br>
              <a:rPr lang="ru-RU" dirty="0"/>
            </a:br>
            <a:r>
              <a:rPr lang="ru-RU" dirty="0" err="1"/>
              <a:t>Тақырыбы</a:t>
            </a:r>
            <a:r>
              <a:rPr lang="ru-RU" dirty="0"/>
              <a:t>: «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жануарлары</a:t>
            </a:r>
            <a:r>
              <a:rPr lang="ru-RU" dirty="0"/>
              <a:t>» (</a:t>
            </a:r>
            <a:r>
              <a:rPr lang="ru-RU" dirty="0" err="1"/>
              <a:t>слайдымен</a:t>
            </a:r>
            <a:r>
              <a:rPr lang="ru-RU" dirty="0"/>
              <a:t>)</a:t>
            </a:r>
            <a:br>
              <a:rPr lang="ru-RU" dirty="0"/>
            </a:br>
            <a:r>
              <a:rPr lang="ru-RU" dirty="0" err="1"/>
              <a:t>Мақсаты</a:t>
            </a:r>
            <a:r>
              <a:rPr lang="ru-RU" dirty="0"/>
              <a:t>: 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жануарлары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түсініктерін</a:t>
            </a:r>
            <a:r>
              <a:rPr lang="ru-RU" dirty="0"/>
              <a:t> </a:t>
            </a:r>
            <a:r>
              <a:rPr lang="ru-RU" dirty="0" err="1"/>
              <a:t>бекіту</a:t>
            </a:r>
            <a:r>
              <a:rPr lang="ru-RU" dirty="0"/>
              <a:t>, 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жануарлары</a:t>
            </a:r>
            <a:r>
              <a:rPr lang="ru-RU" dirty="0"/>
              <a:t> </a:t>
            </a:r>
            <a:r>
              <a:rPr lang="ru-RU" dirty="0" err="1"/>
              <a:t>төлдерін</a:t>
            </a:r>
            <a:r>
              <a:rPr lang="ru-RU" dirty="0"/>
              <a:t> </a:t>
            </a:r>
            <a:r>
              <a:rPr lang="ru-RU" dirty="0" err="1"/>
              <a:t>дұрыс</a:t>
            </a:r>
            <a:r>
              <a:rPr lang="ru-RU" dirty="0"/>
              <a:t> </a:t>
            </a:r>
            <a:r>
              <a:rPr lang="ru-RU" dirty="0" err="1"/>
              <a:t>атай</a:t>
            </a:r>
            <a:r>
              <a:rPr lang="ru-RU" dirty="0"/>
              <a:t> </a:t>
            </a:r>
            <a:r>
              <a:rPr lang="ru-RU" dirty="0" err="1"/>
              <a:t>білуді</a:t>
            </a:r>
            <a:r>
              <a:rPr lang="ru-RU" dirty="0"/>
              <a:t> </a:t>
            </a:r>
            <a:r>
              <a:rPr lang="ru-RU" dirty="0" err="1"/>
              <a:t>үйретуді</a:t>
            </a:r>
            <a:r>
              <a:rPr lang="ru-RU" dirty="0"/>
              <a:t> </a:t>
            </a:r>
            <a:r>
              <a:rPr lang="ru-RU" dirty="0" err="1"/>
              <a:t>жалғастыру</a:t>
            </a:r>
            <a:r>
              <a:rPr lang="ru-RU" dirty="0"/>
              <a:t>. 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жануарларының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пайдасы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түсінік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білімдерін</a:t>
            </a:r>
            <a:r>
              <a:rPr lang="ru-RU" dirty="0"/>
              <a:t> </a:t>
            </a:r>
            <a:r>
              <a:rPr lang="ru-RU" dirty="0" err="1"/>
              <a:t>толықтыру</a:t>
            </a:r>
            <a:r>
              <a:rPr lang="ru-RU" dirty="0"/>
              <a:t>. </a:t>
            </a:r>
            <a:r>
              <a:rPr lang="ru-RU" dirty="0" err="1"/>
              <a:t>Есте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қабілеттерін</a:t>
            </a:r>
            <a:r>
              <a:rPr lang="ru-RU" dirty="0"/>
              <a:t> </a:t>
            </a:r>
            <a:r>
              <a:rPr lang="ru-RU" dirty="0" err="1"/>
              <a:t>дамыту</a:t>
            </a:r>
            <a:r>
              <a:rPr lang="ru-RU" dirty="0"/>
              <a:t>. 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жануарларына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сүйіспеншілік</a:t>
            </a:r>
            <a:r>
              <a:rPr lang="ru-RU" dirty="0"/>
              <a:t> </a:t>
            </a:r>
            <a:r>
              <a:rPr lang="ru-RU" dirty="0" err="1"/>
              <a:t>сезімге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қамқорлықпен</a:t>
            </a:r>
            <a:r>
              <a:rPr lang="ru-RU" dirty="0"/>
              <a:t> </a:t>
            </a:r>
            <a:r>
              <a:rPr lang="ru-RU" dirty="0" err="1"/>
              <a:t>қарауға</a:t>
            </a:r>
            <a:r>
              <a:rPr lang="ru-RU" dirty="0"/>
              <a:t> </a:t>
            </a:r>
            <a:r>
              <a:rPr lang="ru-RU" dirty="0" err="1"/>
              <a:t>тәрбиелеу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іс</a:t>
            </a:r>
            <a:r>
              <a:rPr lang="ru-RU" dirty="0"/>
              <a:t> -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: </a:t>
            </a:r>
            <a:r>
              <a:rPr lang="ru-RU" dirty="0" err="1"/>
              <a:t>Дәстүрлі</a:t>
            </a:r>
            <a:br>
              <a:rPr lang="ru-RU" dirty="0"/>
            </a:b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іс</a:t>
            </a:r>
            <a:r>
              <a:rPr lang="ru-RU" dirty="0"/>
              <a:t> -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: </a:t>
            </a:r>
            <a:r>
              <a:rPr lang="ru-RU" dirty="0" err="1"/>
              <a:t>Әңгімелесу</a:t>
            </a:r>
            <a:r>
              <a:rPr lang="ru-RU" dirty="0"/>
              <a:t>, </a:t>
            </a:r>
            <a:r>
              <a:rPr lang="ru-RU" dirty="0" err="1"/>
              <a:t>түсіндіру</a:t>
            </a:r>
            <a:r>
              <a:rPr lang="ru-RU" dirty="0"/>
              <a:t>, </a:t>
            </a:r>
            <a:r>
              <a:rPr lang="ru-RU" dirty="0" err="1"/>
              <a:t>суретпен</a:t>
            </a:r>
            <a:r>
              <a:rPr lang="ru-RU" dirty="0"/>
              <a:t>, </a:t>
            </a:r>
            <a:r>
              <a:rPr lang="ru-RU" dirty="0" err="1"/>
              <a:t>слайдпен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, </a:t>
            </a:r>
            <a:r>
              <a:rPr lang="ru-RU" dirty="0" err="1"/>
              <a:t>жұмбақ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, </a:t>
            </a:r>
            <a:r>
              <a:rPr lang="ru-RU" dirty="0" err="1"/>
              <a:t>дид</a:t>
            </a:r>
            <a:r>
              <a:rPr lang="ru-RU" dirty="0"/>
              <a:t> - қ </a:t>
            </a:r>
            <a:r>
              <a:rPr lang="ru-RU" dirty="0" err="1"/>
              <a:t>ойын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Көрнекілігі</a:t>
            </a:r>
            <a:r>
              <a:rPr lang="ru-RU" dirty="0"/>
              <a:t>: </a:t>
            </a:r>
            <a:r>
              <a:rPr lang="ru-RU" dirty="0" err="1"/>
              <a:t>Жануарлар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суреттер</a:t>
            </a:r>
            <a:r>
              <a:rPr lang="ru-RU" dirty="0"/>
              <a:t> – слайд, </a:t>
            </a:r>
            <a:r>
              <a:rPr lang="ru-RU" dirty="0" err="1"/>
              <a:t>аудиожазба</a:t>
            </a:r>
            <a:r>
              <a:rPr lang="ru-RU" dirty="0"/>
              <a:t>, </a:t>
            </a:r>
            <a:r>
              <a:rPr lang="ru-RU" dirty="0" err="1"/>
              <a:t>интерактивті</a:t>
            </a:r>
            <a:r>
              <a:rPr lang="ru-RU" dirty="0"/>
              <a:t> </a:t>
            </a:r>
            <a:r>
              <a:rPr lang="ru-RU" dirty="0" err="1"/>
              <a:t>тақта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Билингвальдық</a:t>
            </a:r>
            <a:r>
              <a:rPr lang="ru-RU" dirty="0"/>
              <a:t> компонент(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сөздер</a:t>
            </a:r>
            <a:r>
              <a:rPr lang="ru-RU" dirty="0"/>
              <a:t> </a:t>
            </a:r>
            <a:r>
              <a:rPr lang="ru-RU" dirty="0" err="1"/>
              <a:t>үйрену</a:t>
            </a:r>
            <a:r>
              <a:rPr lang="ru-RU" dirty="0"/>
              <a:t>):</a:t>
            </a:r>
            <a:br>
              <a:rPr lang="ru-RU" dirty="0"/>
            </a:br>
            <a:r>
              <a:rPr lang="ru-RU" dirty="0" err="1"/>
              <a:t>Сиыр</a:t>
            </a:r>
            <a:r>
              <a:rPr lang="ru-RU" dirty="0"/>
              <a:t> - корова</a:t>
            </a:r>
            <a:br>
              <a:rPr lang="ru-RU" dirty="0"/>
            </a:br>
            <a:r>
              <a:rPr lang="ru-RU" dirty="0" err="1"/>
              <a:t>Түйе</a:t>
            </a:r>
            <a:r>
              <a:rPr lang="ru-RU" dirty="0"/>
              <a:t> - верблюд</a:t>
            </a:r>
            <a:br>
              <a:rPr lang="ru-RU" dirty="0"/>
            </a:br>
            <a:r>
              <a:rPr lang="ru-RU" dirty="0" err="1"/>
              <a:t>Қой</a:t>
            </a:r>
            <a:r>
              <a:rPr lang="ru-RU" dirty="0"/>
              <a:t> - баран</a:t>
            </a:r>
            <a:br>
              <a:rPr lang="ru-RU" dirty="0"/>
            </a:br>
            <a:r>
              <a:rPr lang="ru-RU" dirty="0" err="1"/>
              <a:t>Жылқы</a:t>
            </a:r>
            <a:r>
              <a:rPr lang="ru-RU" dirty="0"/>
              <a:t> - лошадь</a:t>
            </a:r>
            <a:br>
              <a:rPr lang="ru-RU" dirty="0"/>
            </a:br>
            <a:r>
              <a:rPr lang="ru-RU" dirty="0" err="1"/>
              <a:t>Мысық</a:t>
            </a:r>
            <a:r>
              <a:rPr lang="ru-RU" dirty="0"/>
              <a:t> - кошка</a:t>
            </a:r>
            <a:br>
              <a:rPr lang="ru-RU" dirty="0"/>
            </a:br>
            <a:r>
              <a:rPr lang="ru-RU" dirty="0" err="1"/>
              <a:t>Ит</a:t>
            </a:r>
            <a:r>
              <a:rPr lang="ru-RU" dirty="0"/>
              <a:t> - собака</a:t>
            </a:r>
          </a:p>
        </p:txBody>
      </p:sp>
    </p:spTree>
    <p:extLst>
      <p:ext uri="{BB962C8B-B14F-4D97-AF65-F5344CB8AC3E}">
        <p14:creationId xmlns:p14="http://schemas.microsoft.com/office/powerpoint/2010/main" val="3158617178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Ұйымдастыру кезеңі</a:t>
            </a: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Психологиялық сәт. “Шаттық шеңбері”</a:t>
            </a: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Армысың ,асыл күн!</a:t>
            </a: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Армысың ,асыл жер!</a:t>
            </a: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Армысың ,жан досым!</a:t>
            </a: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Жылуыма жылу қос,</a:t>
            </a: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Міне, менің қолым.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408" y="217897"/>
            <a:ext cx="9962109" cy="7182736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r>
              <a:rPr lang="ru-RU" dirty="0" err="1">
                <a:solidFill>
                  <a:prstClr val="black"/>
                </a:solidFill>
              </a:rPr>
              <a:t>Олардың бәрін </a:t>
            </a:r>
            <a:r>
              <a:rPr lang="ru-RU" dirty="0">
                <a:solidFill>
                  <a:prstClr val="black"/>
                </a:solidFill>
              </a:rPr>
              <a:t>не </a:t>
            </a:r>
            <a:r>
              <a:rPr lang="ru-RU" dirty="0" err="1">
                <a:solidFill>
                  <a:prstClr val="black"/>
                </a:solidFill>
              </a:rPr>
              <a:t>деп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атаймыз</a:t>
            </a:r>
            <a:r>
              <a:rPr lang="ru-RU" dirty="0">
                <a:solidFill>
                  <a:prstClr val="black"/>
                </a:solidFill>
              </a:rPr>
              <a:t>?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 err="1">
                <a:solidFill>
                  <a:prstClr val="black"/>
                </a:solidFill>
              </a:rPr>
              <a:t>Ендеше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балалар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бүгін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біздер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туралы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әңгімелесеміз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Қазір</a:t>
            </a:r>
            <a:r>
              <a:rPr lang="ru-RU" dirty="0">
                <a:solidFill>
                  <a:prstClr val="black"/>
                </a:solidFill>
              </a:rPr>
              <a:t> мен </a:t>
            </a:r>
            <a:r>
              <a:rPr lang="ru-RU" dirty="0" err="1">
                <a:solidFill>
                  <a:prstClr val="black"/>
                </a:solidFill>
              </a:rPr>
              <a:t>сендерге</a:t>
            </a:r>
            <a:r>
              <a:rPr lang="ru-RU" dirty="0">
                <a:solidFill>
                  <a:prstClr val="black"/>
                </a:solidFill>
              </a:rPr>
              <a:t> осы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туралы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Міржақып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Дулатовтың</a:t>
            </a:r>
            <a:r>
              <a:rPr lang="ru-RU" dirty="0">
                <a:solidFill>
                  <a:prstClr val="black"/>
                </a:solidFill>
              </a:rPr>
              <a:t> «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</a:t>
            </a:r>
            <a:r>
              <a:rPr lang="ru-RU" dirty="0">
                <a:solidFill>
                  <a:prstClr val="black"/>
                </a:solidFill>
              </a:rPr>
              <a:t>» </a:t>
            </a:r>
            <a:r>
              <a:rPr lang="ru-RU" dirty="0" err="1">
                <a:solidFill>
                  <a:prstClr val="black"/>
                </a:solidFill>
              </a:rPr>
              <a:t>атты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әңгімесін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оқып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беремін</a:t>
            </a:r>
            <a:r>
              <a:rPr lang="ru-RU" dirty="0">
                <a:solidFill>
                  <a:prstClr val="black"/>
                </a:solidFill>
              </a:rPr>
              <a:t>, ал </a:t>
            </a:r>
            <a:r>
              <a:rPr lang="ru-RU" dirty="0" err="1">
                <a:solidFill>
                  <a:prstClr val="black"/>
                </a:solidFill>
              </a:rPr>
              <a:t>сендер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мұқият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тыңдап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отырыңдар</a:t>
            </a:r>
            <a:r>
              <a:rPr lang="ru-RU" dirty="0">
                <a:solidFill>
                  <a:prstClr val="black"/>
                </a:solidFill>
              </a:rPr>
              <a:t>.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«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</a:t>
            </a:r>
            <a:r>
              <a:rPr lang="ru-RU" dirty="0">
                <a:solidFill>
                  <a:prstClr val="black"/>
                </a:solidFill>
              </a:rPr>
              <a:t>»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«</a:t>
            </a:r>
            <a:r>
              <a:rPr lang="ru-RU" dirty="0" err="1">
                <a:solidFill>
                  <a:prstClr val="black"/>
                </a:solidFill>
              </a:rPr>
              <a:t>Жылқы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түйе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сиыр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қой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ешкі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ит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мысық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адамның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үйінің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маңайында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тіршілік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етеді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Сол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үшін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деп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аталады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хайуанаттары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адамға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көп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пайда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келтіреді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Жылқыға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мінеді</a:t>
            </a:r>
            <a:r>
              <a:rPr lang="ru-RU" dirty="0">
                <a:solidFill>
                  <a:prstClr val="black"/>
                </a:solidFill>
              </a:rPr>
              <a:t>, оны </a:t>
            </a:r>
            <a:r>
              <a:rPr lang="ru-RU" dirty="0" err="1">
                <a:solidFill>
                  <a:prstClr val="black"/>
                </a:solidFill>
              </a:rPr>
              <a:t>арбамен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шанаға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жегеді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сүтінен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қымыз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ашытады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Семіздерін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қысты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күні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соғымға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сояды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терісін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сатып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ақша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қылады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Түйеге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жүк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артады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жабағысы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яғни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жүні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күпіге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жақсы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болады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сатса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жүні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пұл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болады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Сиыр</a:t>
            </a:r>
            <a:r>
              <a:rPr lang="ru-RU" dirty="0">
                <a:solidFill>
                  <a:prstClr val="black"/>
                </a:solidFill>
              </a:rPr>
              <a:t> мен </a:t>
            </a:r>
            <a:r>
              <a:rPr lang="ru-RU" dirty="0" err="1">
                <a:solidFill>
                  <a:prstClr val="black"/>
                </a:solidFill>
              </a:rPr>
              <a:t>қой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адамдарды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етімен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сүтімен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асырайды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Ит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қасқыр</a:t>
            </a:r>
            <a:r>
              <a:rPr lang="ru-RU" dirty="0">
                <a:solidFill>
                  <a:prstClr val="black"/>
                </a:solidFill>
              </a:rPr>
              <a:t> мен </a:t>
            </a:r>
            <a:r>
              <a:rPr lang="ru-RU" dirty="0" err="1">
                <a:solidFill>
                  <a:prstClr val="black"/>
                </a:solidFill>
              </a:rPr>
              <a:t>ұрыдан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сақтап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қора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күзетеді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Осылардың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бәрі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тегін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қызмет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етпейді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Олардың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қызметі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үшін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асырайды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бағады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қысты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күні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аяздан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тоңбайтын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жылы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қора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жасайды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ұры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бөріден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сақтау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үшін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бақташы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қояды</a:t>
            </a:r>
            <a:r>
              <a:rPr lang="ru-RU" dirty="0">
                <a:solidFill>
                  <a:prstClr val="black"/>
                </a:solidFill>
              </a:rPr>
              <a:t>».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- </a:t>
            </a:r>
            <a:r>
              <a:rPr lang="ru-RU" dirty="0" err="1">
                <a:solidFill>
                  <a:prstClr val="black"/>
                </a:solidFill>
              </a:rPr>
              <a:t>Сонымен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адамның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жанында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өмір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сүреді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оған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қамқорлық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жасайды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күтеді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тамағын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суын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береді</a:t>
            </a:r>
            <a:r>
              <a:rPr lang="ru-RU" dirty="0">
                <a:solidFill>
                  <a:prstClr val="black"/>
                </a:solidFill>
              </a:rPr>
              <a:t>, ал </a:t>
            </a:r>
            <a:r>
              <a:rPr lang="ru-RU" dirty="0" err="1">
                <a:solidFill>
                  <a:prstClr val="black"/>
                </a:solidFill>
              </a:rPr>
              <a:t>сол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үшін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адамға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өз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пайдасын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көрсетеді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екен</a:t>
            </a:r>
            <a:r>
              <a:rPr lang="ru-RU" dirty="0">
                <a:solidFill>
                  <a:prstClr val="black"/>
                </a:solidFill>
              </a:rPr>
              <a:t>.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 err="1">
                <a:solidFill>
                  <a:prstClr val="black"/>
                </a:solidFill>
              </a:rPr>
              <a:t>Балалар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қандай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білесіңдер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кәне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атай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қойыңдаршы</a:t>
            </a:r>
            <a:r>
              <a:rPr lang="ru-RU" dirty="0">
                <a:solidFill>
                  <a:prstClr val="black"/>
                </a:solidFill>
              </a:rPr>
              <a:t>?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- </a:t>
            </a:r>
            <a:r>
              <a:rPr lang="ru-RU" dirty="0" err="1">
                <a:solidFill>
                  <a:prstClr val="black"/>
                </a:solidFill>
              </a:rPr>
              <a:t>Үй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жануарларының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төлдерін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білесіңдер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ме</a:t>
            </a:r>
            <a:r>
              <a:rPr lang="ru-RU" dirty="0">
                <a:solidFill>
                  <a:prstClr val="black"/>
                </a:solidFill>
              </a:rPr>
              <a:t>? </a:t>
            </a:r>
            <a:r>
              <a:rPr lang="ru-RU" dirty="0" err="1">
                <a:solidFill>
                  <a:prstClr val="black"/>
                </a:solidFill>
              </a:rPr>
              <a:t>Кім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айтады</a:t>
            </a:r>
            <a:r>
              <a:rPr lang="ru-RU" dirty="0">
                <a:solidFill>
                  <a:prstClr val="black"/>
                </a:solidFill>
              </a:rPr>
              <a:t>?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- </a:t>
            </a:r>
            <a:r>
              <a:rPr lang="ru-RU" dirty="0" err="1">
                <a:solidFill>
                  <a:prstClr val="black"/>
                </a:solidFill>
              </a:rPr>
              <a:t>Керемет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бәрін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таптыңдар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Қандай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ақылды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балаларсыңдар</a:t>
            </a:r>
            <a:r>
              <a:rPr lang="ru-RU" dirty="0">
                <a:solidFill>
                  <a:prstClr val="black"/>
                </a:solidFill>
              </a:rPr>
              <a:t>. Ал </a:t>
            </a:r>
            <a:r>
              <a:rPr lang="ru-RU" dirty="0" err="1">
                <a:solidFill>
                  <a:prstClr val="black"/>
                </a:solidFill>
              </a:rPr>
              <a:t>қазір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біз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жануарлардың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адамға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қандай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пайдасы</a:t>
            </a:r>
            <a:r>
              <a:rPr lang="ru-RU" dirty="0">
                <a:solidFill>
                  <a:prstClr val="black"/>
                </a:solidFill>
              </a:rPr>
              <a:t> бар </a:t>
            </a:r>
            <a:r>
              <a:rPr lang="ru-RU" dirty="0" err="1">
                <a:solidFill>
                  <a:prstClr val="black"/>
                </a:solidFill>
              </a:rPr>
              <a:t>екенін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еске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түсірейік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Кәне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бастайық</a:t>
            </a:r>
            <a:r>
              <a:rPr lang="ru-RU" dirty="0">
                <a:solidFill>
                  <a:prstClr val="black"/>
                </a:solidFill>
              </a:rPr>
              <a:t>. (</a:t>
            </a:r>
            <a:r>
              <a:rPr lang="ru-RU" dirty="0" err="1">
                <a:solidFill>
                  <a:prstClr val="black"/>
                </a:solidFill>
              </a:rPr>
              <a:t>Слайдттағы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сурет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бойынша</a:t>
            </a:r>
            <a:r>
              <a:rPr lang="ru-RU" dirty="0">
                <a:solidFill>
                  <a:prstClr val="black"/>
                </a:solidFill>
              </a:rPr>
              <a:t>)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- </a:t>
            </a:r>
            <a:r>
              <a:rPr lang="ru-RU" dirty="0" err="1">
                <a:solidFill>
                  <a:prstClr val="black"/>
                </a:solidFill>
              </a:rPr>
              <a:t>Мынау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қандай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жануар</a:t>
            </a:r>
            <a:r>
              <a:rPr lang="ru-RU" dirty="0">
                <a:solidFill>
                  <a:prstClr val="black"/>
                </a:solidFill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62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dc367.4shared.com/img/wg3PtcDE/s7/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2518"/>
            <a:ext cx="10080625" cy="816920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41384" y="1320252"/>
            <a:ext cx="5036700" cy="1242648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kk-KZ" sz="7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Сергіту сәті</a:t>
            </a:r>
            <a:endParaRPr lang="ru-RU" sz="7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47606" y="2888085"/>
            <a:ext cx="5006477" cy="452046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kk-KZ" sz="4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Орнымыздан тұрамыз</a:t>
            </a:r>
          </a:p>
          <a:p>
            <a:r>
              <a:rPr lang="kk-KZ" sz="4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Қолды белге қоямыз</a:t>
            </a:r>
          </a:p>
          <a:p>
            <a:r>
              <a:rPr lang="kk-KZ" sz="4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Бұрыламыз оңға бір</a:t>
            </a:r>
          </a:p>
          <a:p>
            <a:r>
              <a:rPr lang="kk-KZ" sz="4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Бұрыламыз солға бір</a:t>
            </a:r>
          </a:p>
          <a:p>
            <a:r>
              <a:rPr lang="kk-KZ" sz="4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Бір,екі,үш.</a:t>
            </a:r>
          </a:p>
          <a:p>
            <a:r>
              <a:rPr lang="kk-KZ" sz="4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Бойға жинап күш</a:t>
            </a:r>
            <a:endParaRPr lang="ru-RU" sz="4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s0003.kokshetau.akmoedu.kz/docs/D58E03F3807239F7/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89" t="1730" r="9537" b="-1"/>
          <a:stretch/>
        </p:blipFill>
        <p:spPr bwMode="auto">
          <a:xfrm>
            <a:off x="0" y="0"/>
            <a:ext cx="10080625" cy="792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934215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baq.kz/foto/434_5fe528b378337173297edc8ed6d967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852" y="93519"/>
            <a:ext cx="4126756" cy="396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xQTEhUUExQWFhUXGBwbGBgYGB0dHBkdIB8XHR8fHRgeHiggGhwlHRseITEhJSkrLi4uGh8zODMsNygtLiwBCgoKDg0OGxAQGzQkHyQsLCwsLCwsLCwsLCwsLCwsLCwsLCwsLCwsLCwsLCwsLCwsLCwsLCwsLCwsLCwsLCwsLP/AABEIAMIBAwMBIgACEQEDEQH/xAAcAAABBQEBAQAAAAAAAAAAAAAEAAIDBQYBBwj/xAA/EAABAgQEBQEHAwQBAgUFAAABAhEAAyExBBJBUQUiYXGBkQYTMqGxwfBC0eEUI1LxB2KSFTNygrIkQ6LC0v/EABkBAAMBAQEAAAAAAAAAAAAAAAECAwAEBf/EACcRAAICAgMAAgAGAwAAAAAAAAABAhEDIRIxQTJRBBMiYYGRQnGh/9oADAMBAAIRAxEAPwDKJww3qdH+kC5lAklIYbvq+u8O94k1AYlmANr1Biwll5Re9Gc0jxt+nH6VgxFdGs56dLQdKSgy1EJDBgSL9GBgUzWLMNezxYYbBrElSwl0ZmJCk8hcVKXzAVAdoLMlugY0uLUbaG4hKXSA7n/VYkmoRoxIG7OTqYckkucpbLlL12/3E7fZT8vdIhJqAXNHpeOqw9ilyNN/4idQSgUUcx0O3iGTju5t8Nxr9vlDKxKBJuGOe5ANARU+YnCyhQSZwlnRbqBB/wDbZ/vDJOI5nqE9ftBk6YjVIJpcMRWvWH5U6aCkAycWVqBXmJdsz+tbGkKmdpZL/wCRpQDYX0vvB8nDJ5gjKE3IBYV1ZoaJgCaAOKAl/V/W0HkvBnrQNhZS1zQlCcxapCWDbqJoBFzM4S75p8knbMTTbOEsYrzNOQJZgTzAG7AM59YmkKLUPrF4RhxTZXHi5KyReGSgALAbcEEf9wpDVptykaO4Pr0hpkm4LHdJaJsPMTaYlx/kk5VDsKpPp5jPCn8WCf4eS6IJspBTYffsCPpESctALefntE2Owq5VAPeS1VCyGtoRoobfvAkqUW1YCo/LxzyTjpnM012GSgwJSGIFTqbm8QCaCLDKD6doUhVWo5qUGhYd4bMmXCQySag6G13hQDMQUuGZiKtaOyphSSxSHFv3gSr60oX07ntHJ8lTuKitfzSHvZgiZMdbKe+wFL71rDpn/wCPikEcPwE2arKiUo2q1PKtO0WE/wBnJksPNVLS90ZhTw94aMJT2kPwk+jPrUecAO3csN+0Tf1gFWqRf6RZ8OkJlqKjNmpzApPu2Dg6Elh8jFPiMH8RdmNAxtp2PQwZY3HsEoceyQYw2Z3t3/Hh/wDWOOYWrTd/nA2DwZL6EBw9H/aJxgwXzCzUBNOzXrCVQrJji0n40igdgaDam8RoU7sq9gqn7x2ThgkkqfL1A8Q+alR0pfv1EZgIQkaUpVwa2/KRKVoRckq6i3mB14hwXSSl3fY7dIIwxzV2uKE+kDkzWQLzkuAG0r/MKChPI1V4/wBQobmw2CIQkcxatCltNwp94evBkhkqdFGc0dypi1nBv9DEBWoAM+XKLbdYmRZw4/6XF+u8LbGTaGe5BNiCw7ObVeHpwMwqAcP33LM/iHjKTdiGoK2+lomkTCQpzla5IYUe5+XpC1ZtDEjLyKAdyDbTqLiOpnuCASA+mri7aQJ76tQ71qLjoLvf5QRmSktTNSoDCFcK2MpNI5iUgJFCokgA9K3HpEiV5QnKQJgq7nTp2/1DkgNQG9YcUg1dI6kfnaDFi8wKbMCzQChYkCh0+sIZf15nJIO37u8OmKDitPpDikMQTzEg1FRuezRrByZMuctKSHtR2Fdh4+0V65KiXJLM76PWg8xY4JYbKauqlKA/z94jSSAXsa10rBUjckSSpK0pJXqxG7M1h3giUkGB0zCAAagaVetPpD5Ky/06iOrDLlGvo6vw0/CSoNI6ZgPQx1UzpEdIfid3hb8M/uy1SlHqCzsdD+aPFFiEMWU4V4YG0WHDpjLHWkM48k/+YmwICuhhc2PlFS9RwfiIeoAEhwFKU5sN3Pe0SqSo0UijOOYAvpTWIUzEliCQXHYHrBU6dNxM1IJSVqZ1H/EC56AV8do5ops5ask4VwuZNWRLAH+eayd8x/Udo02F4RJlnKxmzDcqt/22bu8TypsuUgSkXAJJ1O5PXpFQviXugpbAk0BMd8MEYK5bZ1wxr3stOM8ZEke7lgZumnYNaMficWoubnfaGzsQqcpyWBN7RFNxDMlICRSutYhlyNsbJmWNcY9kOMnOliSFP8JF/naFhZTByaH8oN9o4UZydSKOD4q9qw5Ei2agem0QtnE5WQ6mtBYH8eDjMABUBRqEmp0p2iefJSUjmy5vmP2hpJRylIcNVgQdjszRqA3ZFKnghlO3U1fz13jk8knKHA3eJ5sgk5mSRsza/msRe/SokEhI7PUQTWS4eQQhkNTTU/8AqO8QiQkJ5kZSLKLh627RwqWhylTvuLkdOsNnFc3VgLO9TftaB6AaZ8rUKfoaRyOHDNTMPzzHIamEdhlgDmdlPoK9HvEkjIGet2NqFwPS8Nwk1KkVTXf80hTJNdHAsC40btrTpEujHVrD8hSCXcsQ/R9Y7JQXVQKcMfFdb9ogTINzLJZza2xLRMvFlJSUtUAKevR6doJrOSMOt+YJIqASBto46X0iIyEu9crM4a/31iYnMRm3DDvrEk2SGGVaiOv6tLaQLGcrIkuQBoNbfKOzylKQxfNfp4eFmykou6tr7d4inJCTUOWZiTTrB1Qp1css5LAVZt9R0hInADmqAfpb5fWBlzGGprT0ESINLNR6bwqAKXiK0YVcDpBGNnkhtG1NhT5xEMNqbtbTyPSkLMLEuBobBvrDUNxEhQqCDUhz4PrvBWHmhXLQEW+UA4nFqmF8qQLlgHLChs4bpDZKnZ+x/fv0hoXF8kZNxdovZakm9N4jnYdqio6QHhsaCyZjg2CtaMKjXv8AWJp6lIANCk6iojuhNS2j0MeZSRPhzzA9YuFLBUtBstPcDY9KxUe7IY6FovpeCIWF3Hq3X1iqoORWZCblcgJatW/bT+Iu+DSWTyuFrDDfKO+6m8CJuPez8wzQZKFKRMZQI+F/1AnQgv8AKNivhyZaJJKEkpDEjSgrvHLhxNZG34cmKFSdmMxMnIDlNS71JfctpXvFVxKcFEIFgG8n7n942nF+GJRLK0qBASS+xjFS5IKmUDl3679YtnnxiUyZOK/cEC3IGVmNfXTSDMYsEimUKAYlqs/Wj2huKkkGhQo1BSbkdRDMWg5ULzJAAAbZ3Nu7x59s4uxslywJDAuS1dKekMWoqLDmD0YV6Ujn9UkOohmoVJ3b6xJIxaSUs9dGAFNyddfEFJhoIlzQpwpByAhqPWm1QHh6phVoyQ45dLX9PnFBOxSSv+0V1pUn0/6okwc5abOk/qB08H7Q/E3Et8a7AAO1GfWpf6QAMKG5XzB8wenQuTZ39YZ/UnMWWZibE1YeCPtBshb0QUh6MfLu9236iFujdA2FmI92Mw5iSAAalqX8w1WICgw60MFe5moFUoIFQB9W/aBSnOQsgBIqwFy7+KwQj0u1xChhkJNeYPoQ8KAYYgpFAKmhegfpD1Lo4BBru+1BDMPLWKhR5nJSlmaoD5qE9D6wRKSFKvVh/wBJfX/XSEcQtDUpPNVKR+oP9u4+kFrwz/AAQfiL0zHqe0CiSXLDlFrEDeiqemwiVJqlqi59dDZtWgP6NWiFY5hc1szHp8oOlS3clNAGol2OlPzWIJkpaiCwoWJeoGtuhs0Qqxa25TQMG+Vd6UaMlYpyVL5gXpmttXeHzJQIdndyD5f5w2UMwcd+lq9dIU1WUZUmjimrjXpvAVhsjGG/Uqx6ef4hAFSwf3Z/pEwmqKWUaULvHRNISWd73oRTQ2ptBQbJVyHQ42oTQXJqNGvAGGwi0hRJSalg4cWq19aDW+kHSwWJNNfLGmxjuFWHzKLC5pUk20Z7fKHT8DYBIWFOBUgO4H17w1OGI5rh6OWBN9aUDxMkKc5RkFKA3G5/LxLIkpUFUJFgm+moMYAKopozs2Z+u3ygvBTSkkEKyk9379Ys+AezM/FzWkgZWGZZDIToXGpDBo9KR7DypCA7zFsHUqxbZFvV4tjxSltDxxye0YESErkgAuGYfmhjRcAkKKgCKMxiTifs2gIUqWAkjmYBgdbCJcKyZCi7Fr9/vHekde62bbgaUZMiKpSWJahOvSLEYKX/AIg96/WPGpvt+cJ7uStJSk6j6xuvZTjqpi+dTpWAUwTFn7Qey0vESlISTKKtUih7p/Zo8X9ouCnDLVKWxVVSVB2IsxH5ePoUTBGA/wCU+Ae8QnEIvLcLG6Tc9xEs0OUb9JZY2rPHJeJUCFDLscwvo5ereYlxCjlAUUkE8rCute3mBsIcy8jkpD0G/jrFp/SlKwStlKFmtQ3U3y6x57WzlqiiExSVmjg3egL+fxoOwCMpUFLBdLilBu5alKU3hY3EukOEkg0UAx8jVor0KP6avfr63h7tDBEzKQU+6AOYHMksQK2/NYmlT1KSEZiqlMwLkdzt9o7hJJ92olix5SDcvYi8P93lUCbBvpaFcvAMbKQUAnIVJJ3oHETqk1zAhIFbF+z9fx2hYtQYEuALB7j7Fo5MC8iSp2J5dW6kCtnidti2dTiypSSCugYENTzc+YmVxBknMHckAnd7j5Q8VCfdqUXapFPGviB/6ZABKli7AH1+E1HkaQ0XZiFWOLljS92+TQo4cLsoNp+GOQLX2GiHGzCSC5BLGlKtRiKgdBTpBplZnUmuRiSS2lCB4+UNStAPMxuDlcM3WGTZlafCdW0r00eH8DYbJWkICkuFVcAlmroxFHiFZCikJJClEl7VO5ua/hiALDKAqaEEOCD+xg5K0Ko5Cst0kd930haFIhK92c6COUsrY+Gq7PEmGmKWsoWEso5iA4Hg62BhIAYhTEUqCzFxcEVpo48wzCLBXmyoJsQkF+6oy2Y5iQEqWAEpFnd39evR4sZs+SmVyy0FVipRrUXJ1tFXjcY/K5Idy4pQ7dhYxFJnqmKeYXdQYCjC1A3eFSCgjByHRmGUmqctSTarHX+I5KWTLK2ejJDVG9AKM20DYqUSoZQEioYEtu76016RNh1lsyczCzuHo13+UG0kFkmHmEliCdh3BBPWkSS1MOYEq/xGjf5HWmkQHFFKk70SFEUYAB9PwdYfxDFPypDAGhANepOsLexbDcGUtmBttRzSlWH4I0Ps57KoxayQVISkjMDq4cgEfvGMXisxAYKymlAATb0Jq0ew+weE/p8OhKhzrZSi2/evrF8GJSnvorjjbNrgMGiShMuWkJSBQARJOSkhlWgNONrYtYdYS0lSnLttHp0dRWcXlISklOoaMVikKJ90gEJABJJu+m0bni0l4rRhUkBJ0LxmYw/GPZJM4pE9IZIdJBYh94ufZzhZl5UJmBQRYagaRqMZhxMSAWaI+H4RMrMpLEn8aBQbLWRMIEST2mIUlQcEEEdDFPhlqKyVkgbPTxT6wRN4jJQFK94lheto1mqzyDE8NMieqQpVSspfK3LWo8G8VvE+GqkKWjMpYDE5Q3Ka1vUHvGp4pxL+uxaZuXLKwwOXdSiSz+NNPMUvGzM96VqQSDubtan8Rx5IKPRCePjHRRYrAKADZkkW69+0Cy0FwmqSTRRdg+oTp3i1nYxamDoSkMHIelSWAv8A6gbEJLhWQslwCTUlga9hEW/oimcwEgywt1hSc+UkalnD7g0ELOlxVzmJavKO5pEolgg1Au6bAk/Q9YEVIGcJUrIG0r+PCOnsBNIS68wdVARmIB77GIRjpqlmqxpcN+0R86VJypYF2Jqw1PSv1hEDmGZ1PZqfxBXRqJ8OoJVXMwBIfmHg0aJ5M4GgCiCXOYgp6MGd+sDIAQ6S1QxY29Y7MUcyTLHInShcBqqF3+UJWwF/LQVAGleg+8dii/r1iyg3iFAo2wTC4dSyACoJJYlvl3+kWv8A4Y+ZEtbpFam5pSlv9QHh8WkJypzAvffsKsS0cOE5TNmJbq4cOQzmkUu+wt2cm4RYB5b0yipHcCJMFwxagK5Qz5nBY7N84CmzgDyEg2LPTy71McwWKWFlSXCjdv27NBp0anQctanKRWtCKbg/PSEiYkhWcvMcPl2ozsWJ7fOGKlzEsct3VVq962L/ADgHFy0hZKHALEB3Z9PFoVICQaZYZNM29bj94KnzZbBKQwJFeoq3fX/UD4JK2zMlgdaVtUXiRWJS7e6CjcZXqR6/KFabYB0nV/vsQYYjFpUMoUXTRmrrbqIIwOISf8QTdrp8KAf1+UMmrSMr+7UpJ0S1DqACPQweJgVWEmTDyABLMNhuSYehCg6SoEtUi27A0ofy0GqxAmLUEKKQbggBx10v+GGcQShCAgFPXKQS/bR+sDfRrLH2e4Yn3yOV251FncDv1YR67hpzOWqwH+owPD+Iy5QKQgImAAKzH46Bq6P94t+F+18hSsk8GQrdXwKPSZb1aPQ/DR4rb2dkIcYm7wpYROqZAWHnBSQUkEbiFMnACOhjj8TMBBjPYjEMYs5s68UePBLkQGzHZnEjZ6RCOJEG5bxFTiFkRX4niWQEm0T5BNZO4qG/mM4JScTP5RkAHMX0Gp0imw3EFTQKZQTTdrOY1mDwQky1KJAJDfm5/iNd6GWipxsxCVe7lgBCaltTuaQLhs5IZVf1dQ/yhqBmUdy/n/cXGBllEgrDVJcfqHm0BKwoq5nDpKlArQxNOVvNO+0B8fwwl5CAMj1Ufp+bReYGaFOpFVGwJqf4iTi3BFrQyyEgsXIcJPrbqDE5Yk0TyQUl+559ImqDlIoomrP0bpDRgQCJhAAuPHR6+Yt5GGKFGUuWCcxcEgJLVuaVv1iux7ImKSUqL25klknYgKsdaNQRyU06ZxUytmrUpZC0kJKSoHkLPZkh3eLArl5BkKc1MzkJUrRnpAGFwZCnZk3zZubt0rEk1gFqA/u5rXDUrs5cBu8PQR/9GqYoEhSQfhDOmm6h9YJmYM+7mAElT2SSQAWBdNyfrTaAsJOShTqme7JZkZcwVfyG3peLtOKllZZYLCqRd/N9KQstbA7QCJBTy+6Km1yoL+qCYUF4nha1qKmJex927jQvmGnSFAQ1GZXjC7ILU03HnzHMOZkxeVRWsG9Sadz9Y5isEZcwBIORNSrcuXftb/cG4jDTpOVSZeZKmBlsCkPWoHliKRWKVaDX0Mm8KSpRWFpYqDDPWu41rBGIwbVTQs7uQEjdR62G8RrlUT7zCpTYUJBamtT3g3F4UrAErlSn4uZio0FNSAKeDGrxineEZylixI/Vc6UejPAcxahNUmWlKiwKks4Fd6V/KxY4XDSlISFFYUgnMQ6a3qNe96QNxEhM0hMogskpmhbEggHSihoQ5hKTYK2V2O4lMUwXlAAolDH1L3hS5hfmUUtqzkbdjQwxOFykpUKlzy1U25F27+sELwwVIZK2U4ILOFAGtXDX/wBQ0qVD6C04mWOZV1C5FVHq1K3itmY0FVmcd2FN4ik4BamY5kihqLbUNPnFvI4cFJ5h8BLEsaajqHLjasF0gaRBIw+dySEXBJoKfN2Zmh/AMOJuJlh6FdfW5/mHYDCAyyl2UVG5sGSxPl/pB3s/Ll4fEIK66u5AJFmDV/d4EK5GTVnp/tPwFM+UQAEzEj+2vbod0nbzHmCOJzpCihaQWopCw49D9RHqaeKBaEtUlIMUXFvZxOLSouEzU/ArQ9FdOunyjtnG9o6lIruB8TEwH3BMhf8AgFcp8aRe4LjE1PKvmI0Vf1jzJcqZImFKwUrSaj7vqDuI1/CfaFCkhxzj82iSbRbTNZJ4sF8pdCv8VflYbNmPDUYUYuUFUCxZQo+3YxBgMOozRJmqKSaB2BPTaKNsSiu4lOAoASdhUxR4rDazaUokff1j2DB8EloDBA7m586xlP8AkLCBEpJpzTEptYMo/aDxrZkYnhpCSFKIATp60EG4nGKWjUk06D8tFRj/AJU2g+byyEl2KnbWrxO9lFRc8Ewf9tS3IVmAQ3QedT8o1OIwIXhXWMpZyD8/WCvZjgnu5Kc5dwCQzEE1NdYuMZNlpQc5AS2sWxqkTkzxtWHCFlcgqctlHW5yhvvGv4Ri8QpKUTE5qVUDU/m0VGOUj3rpDJclIFaeYmHEzJ5g7EfCKse0T5fqHrRW+2qAkhZFLEGhHX7Rkpk2WfgDAio+hI/eN/xcmdJE1Y+IMQzOY82ly3NCcw2LM2jxDPH37OPNFJ2SrQ4CQrIAGKwz9Km46RKiSEq5SCSHJDWFDrUxw4eYQogpVu7P3cVV5gXEmgJSRQu4P71jmSlVEgjFYLMXA5S2XQNQevTeFgJOWbMY3SagE12sL94ZhEKIzO6UuUhO/nWOJlqWxSrKp3YOB8jc9IzTRrLPC4hkAGUf+8feOxEMMrRSPIc+ajWFC3ISwDGYZQCSwAzEqAJdQNqH9X3AgpWMoEpWUsmxDkBwWq4GtOsCzcTldPKompUkgkD6Zvo0DylSw2bMkqatFJLv2+8UT0PTLXHYMqTQ9Rm376flIZwziSkp/uB7hJbmDaEUcRHhsPmBJW4H6q3GjM4JhkyYoNchQuRQ2uXe7daQkmpaBXg6biwf7ieYOQQaVrtoxcRBiJyloIBIrpSjO3ViOnxRFOlLQGysFUD6nbfWGvRqk5tLbX/LQy0jE8qUtJBygpUkhYsosGHMKin0Jjv9MEysqcstRol9BRwVEudB5hiprhrMC21OopWCF8RU2VYDlnIAJIH8CM5PQbYVICZYySwVP/kQ7sOzhq0gXOQVKVQhXK79mT6GveIMPiAcwQSEuCDc9a9BVobPTQOOWtdS9XPWkZ3ewMJVMKaDMXZVAC4dub0N2aBuKFSVIckBLsSOrj0e2kBon5WU1ANRpbrCm8XUQS2VIo138w6i/AqLNZ7L8VKhU/DQ9rjw1PEbPheNcqA9Y8Tl49UpWZL9RZ+8em+xeIzqWljmCXfQftHZjl0i6Zc+0XDpeIlsrlWn4F6g7HcHaPOZ0pUqYUrGVadPuDtHoE2aQa6QLP4QnHKEs0WHyr1HfcdIMlZWEqA/Z7j65ICv066/KNFi+OS8SkUZYqO/f7xi8RwXE4FeWcgGWo5Qu6Tsx07GLTgvBlEpIoCatVq9IW30U1dno3stxyZPov4khlbvu3WKf/lUkypAFSZpLa/Cwp5i9w/C/dBKpYJmEZe43PpBs7gYmhBml1JJIbrDq6ozrs8mPCFluWhv6P8AvFxwfg6pk3DoUKIGZWzBqfNvMeiYvhCMhp5jPcNlqTjinT3avqIHAHI0QxASQFFnp5gfiyHlqsaFqP8ALWHcQw2dNCQekASJqwlphbKaEa+IsIYXFFSFus5mDE2fraIMUDMYJAIvdx8v4g7jSQucp3uwf9oJ4XhylebKMpFtY55L9VFU6RDjEkSJctwCxcC3Qx51/RTitSVZQ6ixUpn+7eI9L4qBMUbuE0a/XpGU4h7OrWtJCmCqqrXyIacFLRGUVJbK/C8LkooZ6Cos+RyQehNYsJnA1klalf2zViHegsN6RouE+yEpLKUyjepH0aF7ZY5CJRTcNYa/z4hJYYJXROUIpGQM0EFEpgs2FKhzbQ9hWB5mBnocKSSDXMmr2vt/EU3vnOYi7sHqNqwfhsbMWAFl9A9wNnu0cjWznoHnYicFEcvzhRMEzP8ABJ6wobQaOHC8uZFj+kqq/wA3vrDZ0rlArZmFXZtPX+IlQokFiwAYpI/C/a0SpTlZg4AFqEGvf8ERb2F2wORMd0kAUd7EEWp8vMTy8QkoYuCNqg61Gn8w6ZPSsqJSy0sX370tDcqCpKUh3+I2Hq9NfwRvRXYQZ4KASoEuyXFKg22Lj6CI8NlUkgkuC9KvQin5vAsjDBP/ANwJqAEmji4rY6d4YomW1WIuNq6bjzvDVYCaXhlFVgCDQKDgXozF9A5+cOncPUvMc6QRSjfb0huDGcnIMp/yzG9NN6RclHLQDzv1MI5cQSlRUcLK0DMAKqYpIL7fSLBE2UkZHF6OCWr+ACKZSlSyApX6moTTavV3eGy5iSoZiRWqjt+aw/exqvYTjMKlQdBcMdKG8Vk/h60NmLG9vwERe/0bKT7opIINVc2XwCxvrtAH9AEH+4vMQHDMCq9xV9aQ0ZpIylRWT5dUOkAKrQNY6/moja/8eYx5qxbNVt3s/Vq9mjLT8KpPxWLM6ge/yMaP/jGUV4hSiBrVr6UPyi+J3JFYO2azistiYK9iWzrUTUfKCONyHSdIqfYua86b0p+8dT0yvpuuMYNOJw8ySW5hQnRQqD6xi/ZUTJCjLmpDBRBe4/PnSNjJxYHWAp8oLnhWmXm6tb86CNWxzWYaakJDmC0E+IxPBuIBWJWFqZMsBIBLDd+v8RtJE1KkgpIINiIydjULEKIFA8UUtA96VNzMzdI0IjPcZ4pKlTkhfKSPi09e/wBYIAvPFbxjEBKSbQRNn66Rl/aXjUtLIWVVIHKHNft+VgSmoq2KVUiUqbMVNVlNaNtF3h5odq0EZ6XxAJOWzFrN8ot+EKzrDd/T8EJds1l1JwEtICplDc7VvFXxnHS5ZLZSWfLR9457Y8XTLl3ob9R22jzrFcWCkkIrQuR43jTyKIkp0aDiPtil6KShLs4robxi8bxgz5i88wGWK0FLs51ivxNQAkMHc0LE0H6q6Q8TUhFCFKN6dx99jHNLI2iTdh6OHypsslJIIBy7Hq5LiAfczUpCwMzA8wII6nq0DIn1Ccygh2IBIemrekXeExctjLSmZlZ+QE96XA6xOTaSEdopv6kGudPmp9YUWMzESnp7tv8AqlJJ8k1MKGsbQJikKlLzZS5d0kfLbz0glSyJIAe7elR1iRE8qqsqUHACA4Hcsa+YNkSgUXYBVPzWIyZpS0C4OUVJDDMcpSoUrbUnangxyUFqoU5QHCtKsQ0SZjLcAgMpqNbt58ViYYqWSakHrW4Hh/EFUI22V8zD+6bMEqSGSCQCTmewNiKgePAk/FoIBMtA0ZPmrOwMaY4VJSAtLvqd++lDSKrE8PkoCgM2dItmub81Ldt4ykgxafYB7zYsf+mj99vJiWVjFiiXdWhcm0Pm4CUG93mdnIBCj0JP6QK1eO4cEEl23Yh2OxrWkaS8A0gJEtc1ZZQBAvSvgQ6eiYj45YyoVc2Jejh7QPiVBM1KEkrBaod0moahr3peLLESsygZq1VIcZn8hyw13JitUh6oIPGJaUZjchihKWY7gluzvFKrELUp0uVqNNfHgeItcZwZNMktSgaBSVPl6kXJfxSGzU+7l5AFpSGZQA5jtufvCpRQFSKqbi1ZwFgUYM4DvU1FA9/Melew+HEszFoDlKSEJIAdVaA2Dl/x4wy5swJSn3Qe70IHYGgMF4SWqYtMtgAalSlZUp5QNBcmgFy8OnTTQyZtxxiZNlTVTUhOWxSFdXDGtG+fSMp7Le0BTNWNFKb7/vA/tDxIpK0mWQtKdVFaCxZQcF3DnW/zz8sHl92GoCXNT1fxFlOSW/7GTdbPaMBjcxvF3hpCpjtQbx55wzGsEEKBcDM27DzHonA5gUgHTpF10Vizy32sxEzC4oEKfPNCCHox17gtHrfsDiFHCIzXdX1Mec+3fs6o4pMwuqWpQIJL5FA/SPQvZdkSgnz+8TS/UWb0apM2MR7fS0BcibM+ATEheoy5k7bRrEGM97aYL38koF9IpJaFTGcVxWQMDQiked+0PEgElSSygtRWaKZiAGSaPl++5jae0bowSCoOtAHe3WPJ5WGmzxmJSLsFB3Br8RsaxPJJVslN0NRxrMSkOQa5qPe7A/KL3AcbmYbKczgpom9DqpWh1aMevBzELIUS4G70/YiFxPGpYkKIJDJTp/odbtHPdu0Tb+jS8X4ucQr+4SlNwBUAd/teKdKxzEKdwP8AbbaQpWK91IzKYrUeUatbwO0CSpmZaVAkKJZmYXNAX3o0SlFy2ybTfYSrCIVQE5k1IDZWIe78pD+IjnSWoEZhd61frq0Lh8ubzZSapIVd1AsCAT+VjqMWpBSApQajElia/pOradOsB3eg7om4dh5c1NSHDuAA47D719YD9wqWs5VEbF6+fzaD5cozklYISpJZSRQHqK0p9IlVh1MwyqBqXBYG5qe9zC860BJkGeQvmmJJUbkA19C0ciGZgyCQQl+k2kchrX3/ANH/AC5fTDBM5SB8T1fsXt4jqFClQ5anTcw6ehkZh1rAM1eUJNc5ragpt5HpCrZJbLReDSQFZsvR3ro0Vk+Uk/Cq5r27/OxF4k4eUqSM5DJe/wC2sSYLCpXMUUpJQGzZQ4S7+o5as7Rk/syuwSSlTvmchgxJ6V26QfjVy0Sk5gStVQpvvcgufSI8Rh0KRmfIcxytqHsDVRt8SvnDsPjElQSGrWzhJ8gPB/c3QAZaik3Ymo0319IsTKCUgkBwB+kXa1rMX6HrWJETAgKK8tTRhV9KudtWrAMxZUnlqlS2IUXqwJI7uflATtmuwrDTJIPKoZ1Hcv4BLQFjcSPekBeYMymFBc7moPQ38RLgeFIXUFfKSWsXo/MLgNpDTNVh55lyUZswzfC5DvSgoIZNW/syqyUylkAhRzDmGW1ezCDJayaFJD1qQWPRv3ipxPFpjqDcxLsUs2jfeGYfE+/KXJSN01JPpaNxbVs1Nhs/EUKpZdf6WrrXl7RJNQlSUpkKXMnKSSoZQw5QoAJZ1k7AnaIpOUWClGwJGVz9YExK1JmOCQs6gl0kChBFmpDx1oaNLQTxDiZmZioKCll2WrMAaPW5NqnYQFMWtKVKDkOOtKeRWIZOFUVkAvV20O5L9r9oesrIIFEj5kXfoDDctjaDeH4sgLfp3etO0egeyXHnSEqNRp0jy/CTXo/5rX1pSDZGLRKUFhSirYEJfo7F46MbKx0e5L4hLWlixHWCcFMAqI8q4fxzOoEZg1wT/Aj1HhM0TEAp2/LRVOx07LuXPpFXxhRKVFBZYHKb1/8AT+rtEisQEhnrEc2SSELBIyLc9RlUCD6iM+hmYb2s4i+HopShNZYcksGrlSfhBNWD36CMng1IS6s6gQ93AI3APisWXtNiveTygVAoGUEhrfESw80jN4yX7vkzBVjRST6sG031jiyvk6Oeey3xGPkLGSYEkmnwsS40o++usZ/EykMQkKLmma4vq2+kNPxczu2rU7aN6wRN4ytIYAGtcwFX6kPf9oRapIRWmBy8YfekVEoEggdhVtaixvaDEYVDFiCHoasPF7b6x2ZxKXMlqQJYRMNQTlYq7kPFRgpxzFNcxJepBdj4YwZW1fQ1Wi2KggFXxF6upQJDGzU8RLmAWTcFNAoAglwbFwRQGusLDIdihlHK4SRUKofhY5nrTppeJjLUlABUkHIEihJoSXBI1Om8SbfovhJgcKQcwWagBacoATXoottpfxAH9UkrDBQRTM7sO9K1rpQiD5WLRLBmBZQpRKsrmwYM1SFUuaU0cGAlcQlrmAgOoM+drXzM9SNzUQYrbdBD0zGsC2lD/wD1Cgj38s1zoHmFE7l9EyrwxXlZbsKAkMVHft+VgaaiiSQCVa1ISf8AW/WGSkZhnKmCHCtulLwfhlhcshIYGtSHNSxHRzFHa2jD5ckITlYK9K+sV8jEBCxmSH/V12fY9toKkLUo5UsP0sRQMNYgn8MmS6qIKbk1/AX1jJr00ddj589CAFZXUC9/sBAi1e8mnKAkGpZ2d+vUlIr13gpGF/tGbMSWUrKmhaguT6sH32iCcAhPKGqwN6+Pypgr6QV0EjBZlD3jpDsSToHo5/DFx/4d7qXJWJavdzFEy3rmVrbYCvYw72P4umVOBxcr+okGhcZspLfoY5zQUJF30jYI/wCRsNh0A4eXMVMzFPuVgSwhJKqkBw4YcoGsNxbpLafbtKv49KxxppuToxcqdUFQBZ6sKClO1IZiOKy0ElJqwc6/LT+YfN40iZOVMWWmrUSUpYB1f9Lsn1gTFS5GKOZCiFAVAFejjWJvGr2tEK+wPiWKBUlThdGta8MwmDM6Y6VZFJANHYaAgFrtaI//AA7mTUlOpyl/G7saDYxazZKZaFKkoWJmW5JDd0ltrND9LQ10tDcYmfLDMVpaqwKg7MkfOKgy150jO5NKVznMo3uzH5wV/wCOTMpTMAfK4Sl+YuBd9vrEGBxuWYlagDlLgAfCxqEgmnl7QdhivsnElQWmtAWOY1bW+sGqwEpSVIUASQ4Dn97RXYgufeOkgl6XTU0btA0rGrUsAVUXCQRcEi/ygJNmcXY9WFYEEDMGHVWV+Zx3ruw2ipM1jZ3LgX+UGoVyuCUgF2F9aGo7VMNmzE8qkKJIYBwx2PQgl7PqItBtMqmdwWch1BTjeh/1Gq9nvblchBQVMxoq4HQxlF8TUDmUkLADbNuxav8AERf1KVPlSRmNiQa0GgEV5MKbPRMZ/wAiAqRZ+kS8R/5CJlKQCASGAu25P7R5fh5gzMUh+gAjRYbhBQMy2KXqA9dgKa29YE8nEMp1oOlLC0Eqcn3Zy6HmLA0IP+UVM9TKCfibT+dYfi8YpKnKfiIYvSmmXSkNxOJlrTzDKsULCrvvaIb/ALJXZaDAJORS0EelKWLH6edID4lgCstKSWAq7NWzawKjGKdJUtSUgMkAgqLOAS4Z3vFrN4kGaWo5teUeTqAYm1JPQlSTM7gy1WfzXxt/EF4dJUSWU4sKsf5oSweHYtaEg2cEirOXqSa1rEuHY5QOUBySk/EoNQbm1IaT9oowvgk1S1gqSAqgcEtccxq169w8T8NQ5aatyCCA7kvfK43B9RFYjEzJkzKQmWgKsDXUOTVy9YDxa1OQoFSg4ypqEkE0OXQGjDrUWhfy22Hi2ajiMhE5JGZII+Jrk/YesZ9ICSEM36VKA5i9kgnXqfnFlhpSC0suMwGbMQxIT+kiwcFqnTxFjcBlVmS+QMVOHrUCupIH48aP6dCJUDSuBT2pMAFaOQ1dtI5Bqc7XI8GFA5zNzZBIQPd2Fcr/ACh6x/8AUEbOB0+COQoy+QjNCRWGcSH9v/t/+QhQoj6TRV4+YQtKQSxw6XD0N9IDxSR/TpoP/MP1V+w9IUKLR8Lx6I+H8yiDUMaGovFjIlJWleZIUwLOHZs4F9gB6CFCgfZfF82Zz9SOqEv6GJ1lkpIoS7tR/hvveFCi3pIPlLP9OipufqYqMIeY+fvChRo9MVej+Ij+74H1Mcli3RR//WOQo0figromwv6e4+hi64SkGYXAoKdLW2hQonLsWfpa4lAZdBW/XljDLSAtbAUyN05TChRTF6bH6ETx/a/9n2itwF/X/wCJjkKKw+LKR6ZceyMlKpyypILAkOHYvcbGNVxH9A0ymn/tEKFEMvzQuQzvHkjIjv8AaKtHxJ7j6woUND4gh0T48P7vsfoDFzwWWDLU4Brt0EKFCz+BpfEruLhkqanPp3MEEcpOoSWOzFLNtChQX8V/sf8AxRXcHqhJNSVlydfgvveC0yUqJKkhRZNSAbpTvChQZ9seRLiEjKS1g46fFaDJh/uSex+pjsKEfx/smul/JFiSyi3T6CFChQiER//Z"/>
          <p:cNvSpPr>
            <a:spLocks noChangeAspect="1" noChangeArrowheads="1"/>
          </p:cNvSpPr>
          <p:nvPr/>
        </p:nvSpPr>
        <p:spPr bwMode="auto">
          <a:xfrm>
            <a:off x="171511" y="-2068424"/>
            <a:ext cx="5502341" cy="432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://upload.wikimedia.org/wikipedia/commons/c/cd/Kroliki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72" y="307129"/>
            <a:ext cx="4964354" cy="352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www.namys.kz/img/12345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24" y="4083711"/>
            <a:ext cx="5084340" cy="353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azbyka.kz/images/3289/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353" y="4055070"/>
            <a:ext cx="4725293" cy="3718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49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82594" y="1246168"/>
            <a:ext cx="9072563" cy="5089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/>
              <a:t>Күтілетін</a:t>
            </a:r>
            <a:r>
              <a:rPr lang="ru-RU" b="1" i="1" dirty="0"/>
              <a:t> </a:t>
            </a:r>
            <a:r>
              <a:rPr lang="ru-RU" b="1" i="1" dirty="0" err="1"/>
              <a:t>нәтиже</a:t>
            </a:r>
            <a:r>
              <a:rPr lang="ru-RU" dirty="0"/>
              <a:t>:</a:t>
            </a:r>
            <a:br>
              <a:rPr lang="ru-RU" dirty="0"/>
            </a:br>
            <a:r>
              <a:rPr lang="ru-RU" b="1" i="1" u="sng" dirty="0" err="1"/>
              <a:t>Біледі</a:t>
            </a:r>
            <a:r>
              <a:rPr lang="ru-RU" b="1" i="1" u="sng" dirty="0"/>
              <a:t>: </a:t>
            </a:r>
            <a:r>
              <a:rPr lang="ru-RU" i="1" u="sng" dirty="0" err="1"/>
              <a:t>үй</a:t>
            </a:r>
            <a:r>
              <a:rPr lang="ru-RU" i="1" u="sng" dirty="0"/>
              <a:t> </a:t>
            </a:r>
            <a:r>
              <a:rPr lang="ru-RU" i="1" u="sng" dirty="0" err="1"/>
              <a:t>жануарларын</a:t>
            </a:r>
            <a:r>
              <a:rPr lang="ru-RU" i="1" u="sng" dirty="0"/>
              <a:t>, </a:t>
            </a:r>
            <a:r>
              <a:rPr lang="ru-RU" i="1" u="sng" dirty="0" err="1"/>
              <a:t>олардың</a:t>
            </a:r>
            <a:r>
              <a:rPr lang="ru-RU" i="1" u="sng" dirty="0"/>
              <a:t> </a:t>
            </a:r>
            <a:r>
              <a:rPr lang="ru-RU" i="1" u="sng" dirty="0" err="1"/>
              <a:t>төлдерін</a:t>
            </a:r>
            <a:r>
              <a:rPr lang="ru-RU" i="1" u="sng" dirty="0"/>
              <a:t> </a:t>
            </a:r>
            <a:r>
              <a:rPr lang="ru-RU" i="1" u="sng" dirty="0" err="1"/>
              <a:t>атайды</a:t>
            </a:r>
            <a:r>
              <a:rPr lang="ru-RU" i="1" u="sng" dirty="0"/>
              <a:t>. </a:t>
            </a:r>
            <a:r>
              <a:rPr lang="ru-RU" i="1" u="sng" dirty="0" err="1"/>
              <a:t>Жұмбақ</a:t>
            </a:r>
            <a:r>
              <a:rPr lang="ru-RU" i="1" u="sng" dirty="0"/>
              <a:t> </a:t>
            </a:r>
            <a:r>
              <a:rPr lang="ru-RU" i="1" u="sng" dirty="0" err="1"/>
              <a:t>шешуді</a:t>
            </a:r>
            <a:r>
              <a:rPr lang="ru-RU" i="1" u="sng" dirty="0"/>
              <a:t>, </a:t>
            </a:r>
            <a:r>
              <a:rPr lang="ru-RU" i="1" u="sng" dirty="0" err="1"/>
              <a:t>мақал</a:t>
            </a:r>
            <a:r>
              <a:rPr lang="ru-RU" i="1" u="sng" dirty="0"/>
              <a:t> - </a:t>
            </a:r>
            <a:r>
              <a:rPr lang="ru-RU" i="1" u="sng" dirty="0" err="1"/>
              <a:t>мәтелдерді</a:t>
            </a:r>
            <a:br>
              <a:rPr lang="ru-RU" i="1" u="sng" dirty="0"/>
            </a:br>
            <a:r>
              <a:rPr lang="ru-RU" b="1" i="1" u="sng" dirty="0" err="1"/>
              <a:t>Түсінеді</a:t>
            </a:r>
            <a:r>
              <a:rPr lang="ru-RU" b="1" i="1" u="sng" dirty="0"/>
              <a:t>:</a:t>
            </a:r>
            <a:r>
              <a:rPr lang="ru-RU" i="1" u="sng" dirty="0"/>
              <a:t> </a:t>
            </a:r>
            <a:r>
              <a:rPr lang="ru-RU" i="1" u="sng" dirty="0" err="1"/>
              <a:t>Үй</a:t>
            </a:r>
            <a:r>
              <a:rPr lang="ru-RU" i="1" u="sng" dirty="0"/>
              <a:t> </a:t>
            </a:r>
            <a:r>
              <a:rPr lang="ru-RU" i="1" u="sng" dirty="0" err="1"/>
              <a:t>жануарларының</a:t>
            </a:r>
            <a:r>
              <a:rPr lang="ru-RU" i="1" u="sng" dirty="0"/>
              <a:t> </a:t>
            </a:r>
            <a:r>
              <a:rPr lang="ru-RU" i="1" u="sng" dirty="0" err="1"/>
              <a:t>адамға</a:t>
            </a:r>
            <a:r>
              <a:rPr lang="ru-RU" i="1" u="sng" dirty="0"/>
              <a:t> </a:t>
            </a:r>
            <a:r>
              <a:rPr lang="ru-RU" i="1" u="sng" dirty="0" err="1"/>
              <a:t>пайдасын</a:t>
            </a:r>
            <a:r>
              <a:rPr lang="ru-RU" i="1" u="sng" dirty="0"/>
              <a:t>, </a:t>
            </a:r>
            <a:r>
              <a:rPr lang="ru-RU" i="1" u="sng" dirty="0" err="1"/>
              <a:t>оларды</a:t>
            </a:r>
            <a:r>
              <a:rPr lang="ru-RU" i="1" u="sng" dirty="0"/>
              <a:t> </a:t>
            </a:r>
            <a:r>
              <a:rPr lang="ru-RU" i="1" u="sng" dirty="0" err="1"/>
              <a:t>күтуде</a:t>
            </a:r>
            <a:r>
              <a:rPr lang="ru-RU" i="1" u="sng" dirty="0"/>
              <a:t> </a:t>
            </a:r>
            <a:r>
              <a:rPr lang="ru-RU" i="1" u="sng" dirty="0" err="1"/>
              <a:t>адамдардың</a:t>
            </a:r>
            <a:r>
              <a:rPr lang="ru-RU" i="1" u="sng" dirty="0"/>
              <a:t> </a:t>
            </a:r>
            <a:r>
              <a:rPr lang="ru-RU" i="1" u="sng" dirty="0" err="1"/>
              <a:t>еңбегін</a:t>
            </a:r>
            <a:br>
              <a:rPr lang="ru-RU" i="1" u="sng" dirty="0"/>
            </a:br>
            <a:r>
              <a:rPr lang="ru-RU" b="1" i="1" u="sng" dirty="0" err="1"/>
              <a:t>Меңгереді</a:t>
            </a:r>
            <a:r>
              <a:rPr lang="ru-RU" b="1" i="1" u="sng" dirty="0"/>
              <a:t>:</a:t>
            </a:r>
            <a:r>
              <a:rPr lang="ru-RU" i="1" u="sng" dirty="0"/>
              <a:t> </a:t>
            </a:r>
            <a:r>
              <a:rPr lang="ru-RU" i="1" u="sng" dirty="0" err="1"/>
              <a:t>Жануарларға</a:t>
            </a:r>
            <a:r>
              <a:rPr lang="ru-RU" i="1" u="sng" dirty="0"/>
              <a:t> </a:t>
            </a:r>
            <a:r>
              <a:rPr lang="ru-RU" i="1" u="sng" dirty="0" err="1"/>
              <a:t>сүйіспеншілік</a:t>
            </a:r>
            <a:r>
              <a:rPr lang="ru-RU" i="1" u="sng" dirty="0"/>
              <a:t> </a:t>
            </a:r>
            <a:r>
              <a:rPr lang="ru-RU" i="1" u="sng" dirty="0" err="1"/>
              <a:t>сезіммен</a:t>
            </a:r>
            <a:r>
              <a:rPr lang="ru-RU" i="1" u="sng" dirty="0"/>
              <a:t> </a:t>
            </a:r>
            <a:r>
              <a:rPr lang="ru-RU" i="1" u="sng" dirty="0" err="1"/>
              <a:t>және</a:t>
            </a:r>
            <a:r>
              <a:rPr lang="ru-RU" i="1" u="sng" dirty="0"/>
              <a:t> </a:t>
            </a:r>
            <a:r>
              <a:rPr lang="ru-RU" i="1" u="sng" dirty="0" err="1"/>
              <a:t>қамқорлықпен</a:t>
            </a:r>
            <a:r>
              <a:rPr lang="ru-RU" i="1" u="sng" dirty="0"/>
              <a:t> </a:t>
            </a:r>
            <a:r>
              <a:rPr lang="ru-RU" i="1" u="sng" dirty="0" err="1"/>
              <a:t>қарауды</a:t>
            </a:r>
            <a:r>
              <a:rPr lang="ru-RU" i="1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1760762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dc367.4shared.com/img/wg3PtcDE/s7/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5063"/>
            <a:ext cx="10080625" cy="816920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832970" y="1548712"/>
            <a:ext cx="8811604" cy="4535857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lvl="0" algn="ctr"/>
            <a:r>
              <a:rPr lang="kk-KZ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</a:p>
          <a:p>
            <a:pPr lvl="0"/>
            <a:r>
              <a:rPr lang="kk-KZ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орта білім беру саласы балалардың өмір сүруге бейімделуін,адамдар мен тіл табыса білуін  қолға келтіреді.</a:t>
            </a:r>
          </a:p>
          <a:p>
            <a:pPr lvl="0"/>
            <a:r>
              <a:rPr lang="kk-KZ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орта баланың мінез – құлқын басқарып, оған адамгершілікті, өзгелерді құрметтей білуді үйретеді.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3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9" descr="ramka-151_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0080625" cy="792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00030" y="1584325"/>
            <a:ext cx="5695509" cy="4705134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lvl="0" algn="ctr"/>
            <a:r>
              <a:rPr lang="kk-KZ" sz="23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Өзектілігі</a:t>
            </a:r>
          </a:p>
          <a:p>
            <a:pPr lvl="0"/>
            <a:r>
              <a:rPr lang="kk-KZ" sz="2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    Қазақстан Республикасының  мектепке дейінгі </a:t>
            </a:r>
          </a:p>
          <a:p>
            <a:pPr lvl="0"/>
            <a:r>
              <a:rPr lang="kk-KZ" sz="2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білім беру мемлекеттік стандартында оқу мазмұны </a:t>
            </a:r>
          </a:p>
          <a:p>
            <a:pPr lvl="0"/>
            <a:r>
              <a:rPr lang="kk-KZ" sz="2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бес саланы қамтиды, соның ішінде әлеуметтік орта саласы  мектеп жасына дейінгі баланың бойында әлеуметтік құзыреттілікті дамыту мәселесін көздейді. </a:t>
            </a:r>
          </a:p>
          <a:p>
            <a:pPr lvl="0"/>
            <a:r>
              <a:rPr lang="kk-KZ" sz="2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Әлеуметтік орта адамдың өмір сүруіне ықпал етеді, сол ортаға бейімделу  баланың ерте жастан бастапқы дайындығына байланысты</a:t>
            </a:r>
            <a:endParaRPr lang="ru-RU" sz="2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28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reestockphotos.biz/pictures/3/3204/sig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834" y="-197983"/>
            <a:ext cx="9765639" cy="792162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452636" y="2047766"/>
            <a:ext cx="5040313" cy="3550972"/>
          </a:xfrm>
          <a:prstGeom prst="rect">
            <a:avLst/>
          </a:prstGeom>
        </p:spPr>
        <p:txBody>
          <a:bodyPr lIns="102870" tIns="51435" rIns="102870" bIns="51435">
            <a:spAutoFit/>
          </a:bodyPr>
          <a:lstStyle/>
          <a:p>
            <a:pPr lvl="0" algn="ctr"/>
            <a:r>
              <a:rPr lang="kk-KZ" sz="3200" b="1" i="1" dirty="0">
                <a:solidFill>
                  <a:srgbClr val="FF0000"/>
                </a:solidFill>
                <a:latin typeface="Times New Roman"/>
              </a:rPr>
              <a:t>Мақсаты: </a:t>
            </a:r>
          </a:p>
          <a:p>
            <a:pPr lvl="0" algn="ctr"/>
            <a:r>
              <a:rPr lang="kk-KZ" sz="3200" i="1" dirty="0">
                <a:solidFill>
                  <a:srgbClr val="FF0000"/>
                </a:solidFill>
                <a:latin typeface="Times New Roman"/>
              </a:rPr>
              <a:t>Әлеуметтік орта білім беру саласының мектеп жасына </a:t>
            </a:r>
          </a:p>
          <a:p>
            <a:pPr lvl="0" algn="ctr"/>
            <a:r>
              <a:rPr lang="kk-KZ" sz="3200" i="1" dirty="0">
                <a:solidFill>
                  <a:srgbClr val="FF0000"/>
                </a:solidFill>
                <a:latin typeface="Times New Roman"/>
              </a:rPr>
              <a:t>дейінгі баланы тәрбиелеудегі  маңызын көрсету.</a:t>
            </a:r>
          </a:p>
        </p:txBody>
      </p:sp>
    </p:spTree>
    <p:extLst>
      <p:ext uri="{BB962C8B-B14F-4D97-AF65-F5344CB8AC3E}">
        <p14:creationId xmlns:p14="http://schemas.microsoft.com/office/powerpoint/2010/main" val="128184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516" y="2414343"/>
            <a:ext cx="9962109" cy="1581202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marL="514350" indent="-514350">
              <a:buFontTx/>
              <a:buChar char="-"/>
            </a:pPr>
            <a:endParaRPr lang="kk-KZ" sz="3200" dirty="0">
              <a:solidFill>
                <a:srgbClr val="FF0000"/>
              </a:solidFill>
              <a:latin typeface="Times New Roman"/>
            </a:endParaRPr>
          </a:p>
          <a:p>
            <a:pPr marL="514350" indent="-514350">
              <a:buFontTx/>
              <a:buChar char="-"/>
            </a:pPr>
            <a:endParaRPr lang="kk-KZ" sz="3200" dirty="0">
              <a:solidFill>
                <a:srgbClr val="FF0000"/>
              </a:solidFill>
              <a:latin typeface="Times New Roman"/>
            </a:endParaRPr>
          </a:p>
          <a:p>
            <a:pPr marL="514350" indent="-514350">
              <a:buFontTx/>
              <a:buChar char="-"/>
            </a:pPr>
            <a:endParaRPr lang="kk-KZ" sz="32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3" name="Picture 2" descr="http://www.freestockphotos.biz/pictures/3/3204/sig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15" y="53327"/>
            <a:ext cx="9765639" cy="792162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055717" y="1798239"/>
            <a:ext cx="6151686" cy="5028300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lvl="0"/>
            <a:r>
              <a:rPr lang="kk-KZ" sz="3200" b="1" i="1" dirty="0">
                <a:solidFill>
                  <a:srgbClr val="FF0000"/>
                </a:solidFill>
                <a:latin typeface="Times New Roman"/>
              </a:rPr>
              <a:t>Міндеттері: </a:t>
            </a:r>
          </a:p>
          <a:p>
            <a:pPr marL="514350" indent="-514350">
              <a:buFontTx/>
              <a:buChar char="-"/>
            </a:pPr>
            <a:r>
              <a:rPr lang="kk-KZ" sz="3200" i="1" dirty="0">
                <a:solidFill>
                  <a:srgbClr val="FF0000"/>
                </a:solidFill>
                <a:latin typeface="Times New Roman"/>
              </a:rPr>
              <a:t>әлеуметтік орта білім беру саласы тұралы мағлұмат беру;</a:t>
            </a:r>
          </a:p>
          <a:p>
            <a:pPr marL="514350" indent="-514350">
              <a:buFontTx/>
              <a:buChar char="-"/>
            </a:pPr>
            <a:r>
              <a:rPr lang="kk-KZ" sz="3200" i="1" dirty="0">
                <a:solidFill>
                  <a:srgbClr val="FF0000"/>
                </a:solidFill>
                <a:latin typeface="Times New Roman"/>
              </a:rPr>
              <a:t>әлеуметтік құзыреттілікті дамыту жолдарын көрсету;</a:t>
            </a:r>
          </a:p>
          <a:p>
            <a:pPr marL="514350" indent="-514350">
              <a:buFontTx/>
              <a:buChar char="-"/>
            </a:pPr>
            <a:r>
              <a:rPr lang="kk-KZ" sz="3200" i="1" dirty="0">
                <a:solidFill>
                  <a:srgbClr val="FF0000"/>
                </a:solidFill>
                <a:latin typeface="Times New Roman"/>
              </a:rPr>
              <a:t>әлеуметтік орта білім саласына негізделген сабақтың технологиялық картасын құру.</a:t>
            </a:r>
          </a:p>
        </p:txBody>
      </p:sp>
    </p:spTree>
    <p:extLst>
      <p:ext uri="{BB962C8B-B14F-4D97-AF65-F5344CB8AC3E}">
        <p14:creationId xmlns:p14="http://schemas.microsoft.com/office/powerpoint/2010/main" val="222538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76517" y="966366"/>
            <a:ext cx="9527591" cy="999371"/>
          </a:xfrm>
          <a:prstGeom prst="rect">
            <a:avLst/>
          </a:prstGeom>
          <a:solidFill>
            <a:srgbClr val="33CC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70" tIns="51435" rIns="102870" bIns="51435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kk-KZ" altLang="ru-RU" b="1" kern="0" dirty="0">
                <a:solidFill>
                  <a:srgbClr val="FFFFFF"/>
                </a:solidFill>
                <a:latin typeface="Times New Roman" pitchFamily="18" charset="0"/>
              </a:rPr>
              <a:t>Оқу жүктемесіне 5 білім саласының мазмұны кіреді:</a:t>
            </a:r>
            <a:endParaRPr lang="ru-RU" altLang="ru-RU" b="1" kern="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47148" y="2796408"/>
            <a:ext cx="2857928" cy="997538"/>
          </a:xfrm>
          <a:prstGeom prst="rect">
            <a:avLst/>
          </a:prstGeom>
          <a:solidFill>
            <a:srgbClr val="33CC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70" tIns="51435" rIns="102870" bIns="51435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kk-KZ" altLang="ru-RU" sz="2700" b="1" kern="0" dirty="0">
                <a:solidFill>
                  <a:srgbClr val="FFFFFF"/>
                </a:solidFill>
                <a:latin typeface="Times New Roman" pitchFamily="18" charset="0"/>
              </a:rPr>
              <a:t>“ДЕНСАУЛЫҚ”</a:t>
            </a:r>
            <a:endParaRPr lang="ru-RU" altLang="ru-RU" sz="2700" b="1" kern="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246780" y="5042100"/>
            <a:ext cx="3253451" cy="1081889"/>
          </a:xfrm>
          <a:prstGeom prst="rect">
            <a:avLst/>
          </a:prstGeom>
          <a:solidFill>
            <a:srgbClr val="33CC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70" tIns="51435" rIns="102870" bIns="51435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kk-KZ" altLang="ru-RU" sz="2000" kern="0" dirty="0">
              <a:solidFill>
                <a:srgbClr val="FFFFFF"/>
              </a:solidFill>
              <a:latin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kk-KZ" altLang="ru-RU" sz="2300" b="1" kern="0" dirty="0">
                <a:solidFill>
                  <a:srgbClr val="FFFFFF"/>
                </a:solidFill>
                <a:latin typeface="Times New Roman" pitchFamily="18" charset="0"/>
              </a:rPr>
              <a:t>“ШЫҒАРМАШЫЛЫҚ”</a:t>
            </a:r>
            <a:endParaRPr lang="ru-RU" altLang="ru-RU" sz="2300" b="1" kern="0" dirty="0">
              <a:solidFill>
                <a:srgbClr val="FFFFFF"/>
              </a:solidFill>
              <a:latin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ru-RU" altLang="ru-RU" sz="2000" kern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90979" y="2798502"/>
            <a:ext cx="2698667" cy="997538"/>
          </a:xfrm>
          <a:prstGeom prst="rect">
            <a:avLst/>
          </a:prstGeom>
          <a:solidFill>
            <a:srgbClr val="33CC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70" tIns="51435" rIns="102870" bIns="51435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kk-KZ" altLang="ru-RU" sz="2700" b="1" kern="0" dirty="0">
                <a:solidFill>
                  <a:srgbClr val="FFFFFF"/>
                </a:solidFill>
                <a:latin typeface="Times New Roman" pitchFamily="18" charset="0"/>
              </a:rPr>
              <a:t>“ҚАТЫНАС”</a:t>
            </a:r>
            <a:endParaRPr lang="ru-RU" altLang="ru-RU" sz="2700" b="1" kern="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983527" y="2796408"/>
            <a:ext cx="2856177" cy="997538"/>
          </a:xfrm>
          <a:prstGeom prst="rect">
            <a:avLst/>
          </a:prstGeom>
          <a:solidFill>
            <a:srgbClr val="33CC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70" tIns="51435" rIns="102870" bIns="51435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kk-KZ" altLang="ru-RU" sz="2700" b="1" kern="0" dirty="0">
                <a:solidFill>
                  <a:srgbClr val="FFFFFF"/>
                </a:solidFill>
                <a:latin typeface="Times New Roman" pitchFamily="18" charset="0"/>
              </a:rPr>
              <a:t>“ТАНЫМ”</a:t>
            </a:r>
            <a:endParaRPr lang="ru-RU" altLang="ru-RU" sz="2700" b="1" kern="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675603" y="5042099"/>
            <a:ext cx="3731231" cy="1081889"/>
          </a:xfrm>
          <a:prstGeom prst="rect">
            <a:avLst/>
          </a:prstGeom>
          <a:solidFill>
            <a:srgbClr val="33CC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70" tIns="51435" rIns="102870" bIns="51435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kk-KZ" altLang="ru-RU" sz="2700" b="1" kern="0" dirty="0">
                <a:solidFill>
                  <a:srgbClr val="FFFFFF"/>
                </a:solidFill>
                <a:latin typeface="Times New Roman" pitchFamily="18" charset="0"/>
              </a:rPr>
              <a:t>“ӘЛЕУМЕТТІК ОРТА”</a:t>
            </a:r>
            <a:endParaRPr lang="ru-RU" altLang="ru-RU" sz="2700" b="1" kern="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293869" y="1965737"/>
            <a:ext cx="397110" cy="30763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548605" y="1965737"/>
            <a:ext cx="434922" cy="30763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1676113" y="1965737"/>
            <a:ext cx="426999" cy="832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8411616" y="1965737"/>
            <a:ext cx="359736" cy="8306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881545" y="1965737"/>
            <a:ext cx="396919" cy="8306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34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7031" y="1132832"/>
            <a:ext cx="9843594" cy="3430939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defRPr/>
            </a:pPr>
            <a:r>
              <a:rPr lang="kk-KZ" altLang="ru-RU" sz="41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“Әлеуметтік орта” білім беру саласы:</a:t>
            </a:r>
          </a:p>
          <a:p>
            <a:pPr marL="385763" indent="-385763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defRPr/>
            </a:pPr>
            <a:r>
              <a:rPr lang="kk-KZ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</a:t>
            </a:r>
            <a:r>
              <a:rPr lang="ru-RU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kk-KZ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қоршаған ортамен таныстыру;</a:t>
            </a:r>
          </a:p>
          <a:p>
            <a:pPr marL="385763" indent="-385763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defRPr/>
            </a:pPr>
            <a:r>
              <a:rPr lang="kk-KZ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</a:t>
            </a:r>
            <a:r>
              <a:rPr lang="ru-RU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 экология;</a:t>
            </a:r>
          </a:p>
          <a:p>
            <a:pPr marL="385763" indent="-385763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defRPr/>
            </a:pPr>
            <a:r>
              <a:rPr lang="ru-RU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-</a:t>
            </a:r>
            <a:r>
              <a:rPr lang="kk-KZ" altLang="ru-RU" sz="41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көркем әдебиетте жүзеге асырылады.</a:t>
            </a:r>
          </a:p>
          <a:p>
            <a:pPr marL="385763" indent="-385763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defRPr/>
            </a:pPr>
            <a:endParaRPr lang="kk-KZ" altLang="ru-RU" sz="23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1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1753"/>
            <a:ext cx="10080625" cy="5354543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algn="ctr">
              <a:defRPr/>
            </a:pPr>
            <a:r>
              <a:rPr lang="kk-KZ" altLang="ru-RU" sz="5000" b="1" kern="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ea typeface="+mj-ea"/>
                <a:cs typeface="+mj-cs"/>
              </a:rPr>
              <a:t>“Әлеуметтік орта” білім беру саласының мақсаты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SzPct val="120000"/>
              <a:defRPr/>
            </a:pPr>
            <a:r>
              <a:rPr lang="kk-KZ" altLang="ru-RU" sz="3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әлеуметтік ортадағы жағымды мінез</a:t>
            </a:r>
            <a:r>
              <a:rPr lang="ru-RU" altLang="ru-RU" sz="3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-</a:t>
            </a:r>
            <a:r>
              <a:rPr lang="kk-KZ" altLang="ru-RU" sz="3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құлық пен қатынасқа қабілетті әлеуметтік</a:t>
            </a:r>
            <a:r>
              <a:rPr lang="ru-RU" altLang="ru-RU" sz="3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-</a:t>
            </a:r>
            <a:r>
              <a:rPr lang="kk-KZ" altLang="ru-RU" sz="3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бейімделген шығармашыл тұлғаны тәрбиелеу, Отанға деген сүйіспеншілікке , үлкенді құрметтеуге тәрбиелеу.</a:t>
            </a:r>
            <a:endParaRPr lang="ru-RU" altLang="ru-RU" sz="3600" b="1" kern="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algn="ctr">
              <a:defRPr/>
            </a:pPr>
            <a:endParaRPr lang="ru-RU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594483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516" y="134721"/>
            <a:ext cx="9803342" cy="19967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kk-KZ" altLang="ru-RU" sz="41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“Әлеуметтік орта” білім беру саласында баланың әлеуметтік құзыреттілігін қалыптастыру бағыттары: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9256" y="2742397"/>
            <a:ext cx="3823547" cy="51937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27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Мінез</a:t>
            </a:r>
            <a:r>
              <a:rPr lang="ru-RU" altLang="ru-RU" sz="27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kk-KZ" altLang="ru-RU" sz="27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құлық дағдылары</a:t>
            </a:r>
            <a:endParaRPr lang="ru-RU" altLang="ru-RU" sz="27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564010" y="2161130"/>
            <a:ext cx="456177" cy="522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70103" y="3584014"/>
            <a:ext cx="3651656" cy="7132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жасқа дейін</a:t>
            </a:r>
            <a:endParaRPr lang="ru-RU" altLang="ru-RU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21203" y="3416924"/>
            <a:ext cx="4782139" cy="10665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Өзін ұстау ережелерін, нормаларын түсінеді, сәлемдесу және қоштасу, алғыс сөздерін айтуды үйрету</a:t>
            </a:r>
            <a:endParaRPr lang="ru-RU" altLang="ru-RU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246474" y="3794461"/>
            <a:ext cx="773712" cy="5219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30411" y="4854490"/>
            <a:ext cx="3731040" cy="7132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жасқа дейін</a:t>
            </a:r>
            <a:endParaRPr lang="ru-RU" altLang="ru-RU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4246474" y="5125276"/>
            <a:ext cx="873222" cy="4615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278464" y="5018324"/>
            <a:ext cx="4524878" cy="67546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Адамгершілік қатынасты  бағдарлайды, эмоционалық көңіл күйді түсінеді</a:t>
            </a:r>
            <a:endParaRPr lang="ru-RU" altLang="ru-RU" sz="1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8151" y="6289738"/>
            <a:ext cx="3823300" cy="7132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6</a:t>
            </a:r>
            <a:r>
              <a:rPr lang="kk-KZ" alt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жасқа дейін</a:t>
            </a:r>
            <a:endParaRPr lang="ru-RU" altLang="ru-RU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4246474" y="6456089"/>
            <a:ext cx="774729" cy="415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239067" y="6289739"/>
            <a:ext cx="4682791" cy="67546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Көмек сұрай алады, басқа адамдардың тілегін құрметтейді</a:t>
            </a:r>
            <a:endParaRPr lang="ru-RU" altLang="ru-RU" sz="1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48886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6051" y="181029"/>
            <a:ext cx="9603655" cy="657872"/>
          </a:xfrm>
          <a:prstGeom prst="rect">
            <a:avLst/>
          </a:prstGeom>
        </p:spPr>
        <p:txBody>
          <a:bodyPr wrap="non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36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Ересектер және құрдастарымен өзара іс</a:t>
            </a:r>
            <a:r>
              <a:rPr lang="ru-RU" altLang="ru-RU" sz="36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kk-KZ" altLang="ru-RU" sz="36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әрекеті</a:t>
            </a:r>
            <a:endParaRPr lang="ru-RU" altLang="ru-RU" sz="36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60928" y="1803270"/>
            <a:ext cx="5040313" cy="117318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Ықыластық, тілектестік, жақын адамдары мен құрдастарына жанашырлық білдіреді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8151" y="1721069"/>
            <a:ext cx="3651656" cy="8825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  <a:r>
              <a:rPr lang="kk-KZ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жасқа дейін</a:t>
            </a:r>
            <a:endParaRPr lang="ru-RU" altLang="ru-RU" sz="23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4021759" y="1964590"/>
            <a:ext cx="939169" cy="415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91954" y="3628109"/>
            <a:ext cx="3731040" cy="8825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</a:t>
            </a:r>
            <a:r>
              <a:rPr lang="kk-KZ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жасқа дейін</a:t>
            </a:r>
            <a:endParaRPr lang="ru-RU" altLang="ru-RU" sz="23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061451" y="3794460"/>
            <a:ext cx="899478" cy="415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40312" y="3628109"/>
            <a:ext cx="5040313" cy="151964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Құрдастарымен бірге тұрақты ойын бірлестіктеріне қатысады, ересектермен танымдық тақырыптарда әңгімелеседі</a:t>
            </a:r>
            <a:endParaRPr lang="ru-RU" altLang="ru-RU" sz="23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2329" y="5535150"/>
            <a:ext cx="3823300" cy="8825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</a:t>
            </a:r>
            <a:r>
              <a:rPr lang="kk-KZ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жастан бастап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ru-RU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6</a:t>
            </a:r>
            <a:r>
              <a:rPr lang="kk-KZ" altLang="ru-RU" sz="2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жасқа дейін</a:t>
            </a:r>
            <a:endParaRPr lang="ru-RU" altLang="ru-RU" sz="23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4115743" y="5715622"/>
            <a:ext cx="899478" cy="415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141855" y="5443623"/>
            <a:ext cx="4938770" cy="117318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lang="kk-KZ" altLang="ru-RU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Әлеуметтік әлемде өзара байланысты меңгереді, қатынастық іскерліктің жоғары деңгейін көрсетеді</a:t>
            </a:r>
            <a:endParaRPr lang="ru-RU" altLang="ru-RU" sz="23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37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923</Words>
  <Application>Microsoft Office PowerPoint</Application>
  <PresentationFormat>Произвольный</PresentationFormat>
  <Paragraphs>86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ипрк</dc:creator>
  <cp:lastModifiedBy>User</cp:lastModifiedBy>
  <cp:revision>26</cp:revision>
  <dcterms:created xsi:type="dcterms:W3CDTF">2014-08-20T09:47:50Z</dcterms:created>
  <dcterms:modified xsi:type="dcterms:W3CDTF">2020-04-06T17:30:21Z</dcterms:modified>
</cp:coreProperties>
</file>