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sldIdLst>
    <p:sldId id="256" r:id="rId2"/>
    <p:sldId id="260"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4"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4" r:id="rId49"/>
    <p:sldId id="309" r:id="rId50"/>
    <p:sldId id="306" r:id="rId51"/>
    <p:sldId id="308" r:id="rId52"/>
    <p:sldId id="307"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828675" y="2292095"/>
            <a:ext cx="7572375"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828674" y="4511785"/>
            <a:ext cx="7572376"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sp>
        <p:nvSpPr>
          <p:cNvPr id="4" name="Дата 3"/>
          <p:cNvSpPr>
            <a:spLocks noGrp="1"/>
          </p:cNvSpPr>
          <p:nvPr>
            <p:ph type="dt" sz="half" idx="10"/>
          </p:nvPr>
        </p:nvSpPr>
        <p:spPr/>
        <p:txBody>
          <a:bodyPr rtlCol="0"/>
          <a:lstStyle>
            <a:lvl1pPr>
              <a:defRPr/>
            </a:lvl1pPr>
          </a:lstStyle>
          <a:p>
            <a:fld id="{3C522B8D-815E-429C-9EC2-505CEC215084}" type="datetime1">
              <a:rPr lang="ru-RU" smtClean="0"/>
              <a:pPr/>
              <a:t>07.01.2018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pPr rtl="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993334" y="0"/>
            <a:ext cx="1310643" cy="2292094"/>
          </a:xfrm>
          <a:prstGeom prst="rect">
            <a:avLst/>
          </a:prstGeom>
        </p:spPr>
      </p:pic>
    </p:spTree>
    <p:extLst>
      <p:ext uri="{BB962C8B-B14F-4D97-AF65-F5344CB8AC3E}">
        <p14:creationId xmlns:p14="http://schemas.microsoft.com/office/powerpoint/2010/main" xmlns="" val="16597565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Рисунок 2"/>
          <p:cNvSpPr>
            <a:spLocks noGrp="1"/>
          </p:cNvSpPr>
          <p:nvPr>
            <p:ph type="pic" idx="1"/>
          </p:nvPr>
        </p:nvSpPr>
        <p:spPr>
          <a:xfrm>
            <a:off x="3491003" y="1600200"/>
            <a:ext cx="4823184"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a:xfrm>
            <a:off x="828675" y="1600200"/>
            <a:ext cx="2547747"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6" name="Нижний колонтитул 5"/>
          <p:cNvSpPr>
            <a:spLocks noGrp="1"/>
          </p:cNvSpPr>
          <p:nvPr>
            <p:ph type="ftr" sz="quarter" idx="11"/>
          </p:nvPr>
        </p:nvSpPr>
        <p:spPr/>
        <p:txBody>
          <a:bodyPr rtlCol="0"/>
          <a:lstStyle/>
          <a:p>
            <a:endParaRPr lang="ru-RU"/>
          </a:p>
        </p:txBody>
      </p:sp>
      <p:sp>
        <p:nvSpPr>
          <p:cNvPr id="7" name="Номер слайда 6"/>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7696370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5" name="Нижний колонтитул 4"/>
          <p:cNvSpPr>
            <a:spLocks noGrp="1"/>
          </p:cNvSpPr>
          <p:nvPr>
            <p:ph type="ftr" sz="quarter" idx="11"/>
          </p:nvPr>
        </p:nvSpPr>
        <p:spPr/>
        <p:txBody>
          <a:bodyPr rtlCol="0"/>
          <a:lstStyle/>
          <a:p>
            <a:endParaRPr lang="ru-RU"/>
          </a:p>
        </p:txBody>
      </p:sp>
      <p:sp>
        <p:nvSpPr>
          <p:cNvPr id="6" name="Номер слайда 5"/>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120767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0" y="365125"/>
            <a:ext cx="1285875" cy="5811838"/>
          </a:xfrm>
        </p:spPr>
        <p:txBody>
          <a:bodyPr vert="eaVert" rtlCol="0"/>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p>
            <a:fld id="{5B106E36-FD25-4E2D-B0AA-010F637433A0}" type="datetimeFigureOut">
              <a:rPr lang="ru-RU" smtClean="0"/>
              <a:pPr/>
              <a:t>07.01.2018</a:t>
            </a:fld>
            <a:endParaRPr lang="ru-RU"/>
          </a:p>
        </p:txBody>
      </p:sp>
      <p:sp>
        <p:nvSpPr>
          <p:cNvPr id="5" name="Нижний колонтитул 4"/>
          <p:cNvSpPr>
            <a:spLocks noGrp="1"/>
          </p:cNvSpPr>
          <p:nvPr>
            <p:ph type="ftr" sz="quarter" idx="11"/>
          </p:nvPr>
        </p:nvSpPr>
        <p:spPr/>
        <p:txBody>
          <a:bodyPr rtlCol="0"/>
          <a:lstStyle/>
          <a:p>
            <a:endParaRPr lang="ru-RU"/>
          </a:p>
        </p:txBody>
      </p:sp>
      <p:sp>
        <p:nvSpPr>
          <p:cNvPr id="6" name="Номер слайда 5"/>
          <p:cNvSpPr>
            <a:spLocks noGrp="1"/>
          </p:cNvSpPr>
          <p:nvPr>
            <p:ph type="sldNum" sz="quarter" idx="12"/>
          </p:nvPr>
        </p:nvSpPr>
        <p:spPr/>
        <p:txBody>
          <a:bodyPr rtlCol="0"/>
          <a:lstStyle/>
          <a:p>
            <a:fld id="{725C68B6-61C2-468F-89AB-4B9F7531AA68}" type="slidenum">
              <a:rPr lang="ru-RU" smtClean="0"/>
              <a:pPr/>
              <a:t>‹#›</a:t>
            </a:fld>
            <a:endParaRPr lang="ru-RU"/>
          </a:p>
        </p:txBody>
      </p:sp>
      <p:grpSp>
        <p:nvGrpSpPr>
          <p:cNvPr id="7" name="Группа 6"/>
          <p:cNvGrpSpPr/>
          <p:nvPr/>
        </p:nvGrpSpPr>
        <p:grpSpPr>
          <a:xfrm rot="5400000">
            <a:off x="4181447" y="3239394"/>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459271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5" name="Нижний колонтитул 4"/>
          <p:cNvSpPr>
            <a:spLocks noGrp="1"/>
          </p:cNvSpPr>
          <p:nvPr>
            <p:ph type="ftr" sz="quarter" idx="11"/>
          </p:nvPr>
        </p:nvSpPr>
        <p:spPr/>
        <p:txBody>
          <a:bodyPr rtlCol="0"/>
          <a:lstStyle/>
          <a:p>
            <a:endParaRPr lang="ru-RU"/>
          </a:p>
        </p:txBody>
      </p:sp>
      <p:sp>
        <p:nvSpPr>
          <p:cNvPr id="6" name="Номер слайда 5"/>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3786876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4" name="Группа 12"/>
          <p:cNvGrpSpPr/>
          <p:nvPr/>
        </p:nvGrpSpPr>
        <p:grpSpPr>
          <a:xfrm rot="10800000">
            <a:off x="0" y="5645511"/>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5" name="Группа 13"/>
          <p:cNvGrpSpPr/>
          <p:nvPr/>
        </p:nvGrpSpPr>
        <p:grpSpPr>
          <a:xfrm>
            <a:off x="0" y="1143001"/>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828675" y="2292095"/>
            <a:ext cx="4300538" cy="2219691"/>
          </a:xfrm>
        </p:spPr>
        <p:txBody>
          <a:bodyPr rtlCol="0" anchor="ctr">
            <a:normAutofit/>
          </a:bodyPr>
          <a:lstStyle>
            <a:lvl1pPr algn="l" rtl="0">
              <a:defRPr sz="4400" cap="all" baseline="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828675" y="4511785"/>
            <a:ext cx="4300538"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xmlns="">
                  <a14:imgLayer r:embed="rId3">
                    <a14:imgEffect>
                      <a14:saturation sat="30000"/>
                    </a14:imgEffect>
                  </a14:imgLayer>
                </a14:imgProps>
              </a:ext>
              <a:ext uri="{28A0092B-C50C-407E-A947-70E740481C1C}">
                <a14:useLocalDpi xmlns:a14="http://schemas.microsoft.com/office/drawing/2010/main" xmlns="" val="0"/>
              </a:ext>
            </a:extLst>
          </a:blip>
          <a:srcRect/>
          <a:stretch/>
        </p:blipFill>
        <p:spPr>
          <a:xfrm>
            <a:off x="994410" y="0"/>
            <a:ext cx="1310643" cy="2292094"/>
          </a:xfrm>
          <a:prstGeom prst="rect">
            <a:avLst/>
          </a:prstGeom>
        </p:spPr>
      </p:pic>
      <p:sp>
        <p:nvSpPr>
          <p:cNvPr id="11" name="Рисунок 10"/>
          <p:cNvSpPr>
            <a:spLocks noGrp="1"/>
          </p:cNvSpPr>
          <p:nvPr>
            <p:ph type="pic" sz="quarter" idx="13"/>
          </p:nvPr>
        </p:nvSpPr>
        <p:spPr>
          <a:xfrm>
            <a:off x="5235798" y="1310656"/>
            <a:ext cx="3908203" cy="4208604"/>
          </a:xfrm>
          <a:solidFill>
            <a:schemeClr val="tx1">
              <a:lumMod val="20000"/>
              <a:lumOff val="80000"/>
            </a:schemeClr>
          </a:solidFill>
        </p:spPr>
        <p:txBody>
          <a:bodyPr tIns="1005840" rtlCol="0"/>
          <a:lstStyle>
            <a:lvl1pPr marL="0" indent="0" algn="ctr" rtl="0">
              <a:buNone/>
              <a:defRPr/>
            </a:lvl1pPr>
          </a:lstStyle>
          <a:p>
            <a:pPr rtl="0"/>
            <a:r>
              <a:rPr lang="ru-RU" smtClean="0"/>
              <a:t>Вставка рисунка</a:t>
            </a:r>
            <a:endParaRPr lang="ru-RU" dirty="0"/>
          </a:p>
        </p:txBody>
      </p:sp>
      <p:sp>
        <p:nvSpPr>
          <p:cNvPr id="19" name="Пояснительный текст"/>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ru-RU" sz="1100" b="1" i="1" dirty="0" smtClean="0">
                <a:latin typeface="Arial" pitchFamily="34" charset="0"/>
                <a:cs typeface="Arial" pitchFamily="34" charset="0"/>
              </a:rPr>
              <a:t>ПРИМЕЧАНИЕ</a:t>
            </a:r>
            <a:endParaRPr lang="ru-RU" sz="1200" b="1" i="1" dirty="0" smtClean="0">
              <a:latin typeface="Arial" pitchFamily="34" charset="0"/>
              <a:cs typeface="Arial" pitchFamily="34" charset="0"/>
            </a:endParaRPr>
          </a:p>
          <a:p>
            <a:pPr rtl="0"/>
            <a:r>
              <a:rPr lang="ru-RU" sz="1200" i="1" dirty="0" smtClean="0">
                <a:latin typeface="Arial" pitchFamily="34" charset="0"/>
                <a:cs typeface="Arial" pitchFamily="34" charset="0"/>
              </a:rPr>
              <a:t>Чтобы изменить изображение на этом слайде, выберите рисунок и удалите его. Затем нажмите значок "Рисунки" в заполнителе, чтобы вставить изображение.</a:t>
            </a:r>
            <a:endParaRPr lang="ru-RU" sz="1200" i="1" dirty="0">
              <a:latin typeface="Arial" pitchFamily="34" charset="0"/>
              <a:cs typeface="Arial" pitchFamily="34" charset="0"/>
            </a:endParaRPr>
          </a:p>
        </p:txBody>
      </p:sp>
    </p:spTree>
    <p:extLst>
      <p:ext uri="{BB962C8B-B14F-4D97-AF65-F5344CB8AC3E}">
        <p14:creationId xmlns:p14="http://schemas.microsoft.com/office/powerpoint/2010/main" xmlns="" val="26739436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1"/>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5" y="2971806"/>
            <a:ext cx="7553324" cy="1684150"/>
          </a:xfrm>
        </p:spPr>
        <p:txBody>
          <a:bodyPr rtlCol="0" anchor="ctr">
            <a:normAutofit/>
          </a:bodyPr>
          <a:lstStyle>
            <a:lvl1pPr algn="l" rtl="0">
              <a:defRPr sz="4400" cap="all" baseline="0">
                <a:solidFill>
                  <a:schemeClr val="bg1"/>
                </a:solidFill>
              </a:defRPr>
            </a:lvl1pPr>
          </a:lstStyle>
          <a:p>
            <a:pPr rtl="0"/>
            <a:r>
              <a:rPr lang="ru-RU" smtClean="0"/>
              <a:t>Образец заголовка</a:t>
            </a:r>
            <a:endParaRPr lang="ru-RU" dirty="0"/>
          </a:p>
        </p:txBody>
      </p:sp>
      <p:sp>
        <p:nvSpPr>
          <p:cNvPr id="3" name="Замещающий текст 2"/>
          <p:cNvSpPr>
            <a:spLocks noGrp="1"/>
          </p:cNvSpPr>
          <p:nvPr>
            <p:ph type="body" idx="1"/>
          </p:nvPr>
        </p:nvSpPr>
        <p:spPr>
          <a:xfrm>
            <a:off x="828675" y="4655956"/>
            <a:ext cx="7553324"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ru-RU" smtClean="0"/>
              <a:t>Образец текста</a:t>
            </a:r>
          </a:p>
        </p:txBody>
      </p:sp>
      <p:sp>
        <p:nvSpPr>
          <p:cNvPr id="4" name="Дата 3"/>
          <p:cNvSpPr>
            <a:spLocks noGrp="1"/>
          </p:cNvSpPr>
          <p:nvPr>
            <p:ph type="dt" sz="half" idx="10"/>
          </p:nvPr>
        </p:nvSpPr>
        <p:spPr/>
        <p:txBody>
          <a:bodyPr rtlCol="0"/>
          <a:lstStyle>
            <a:lvl1pPr>
              <a:defRPr/>
            </a:lvl1pPr>
          </a:lstStyle>
          <a:p>
            <a:fld id="{BF3049B1-F681-4AF5-B948-A3B940E9215A}" type="datetime1">
              <a:rPr lang="ru-RU" smtClean="0"/>
              <a:pPr/>
              <a:t>07.01.2018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0FF54DE5-C571-48E8-A5BC-B369434E2F44}" type="slidenum">
              <a:rPr lang="ru-RU" smtClean="0"/>
              <a:pPr rtl="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xmlns="" val="0"/>
              </a:ext>
            </a:extLst>
          </a:blip>
          <a:stretch>
            <a:fillRect/>
          </a:stretch>
        </p:blipFill>
        <p:spPr>
          <a:xfrm>
            <a:off x="994410" y="0"/>
            <a:ext cx="1337391" cy="2971806"/>
          </a:xfrm>
          <a:prstGeom prst="rect">
            <a:avLst/>
          </a:prstGeom>
        </p:spPr>
      </p:pic>
    </p:spTree>
    <p:extLst>
      <p:ext uri="{BB962C8B-B14F-4D97-AF65-F5344CB8AC3E}">
        <p14:creationId xmlns:p14="http://schemas.microsoft.com/office/powerpoint/2010/main" xmlns="" val="36026788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sz="half" idx="1"/>
          </p:nvPr>
        </p:nvSpPr>
        <p:spPr>
          <a:xfrm>
            <a:off x="828675" y="1600201"/>
            <a:ext cx="3686175"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Объект 3"/>
          <p:cNvSpPr>
            <a:spLocks noGrp="1"/>
          </p:cNvSpPr>
          <p:nvPr>
            <p:ph sz="half" idx="2"/>
          </p:nvPr>
        </p:nvSpPr>
        <p:spPr>
          <a:xfrm>
            <a:off x="4629150" y="1600201"/>
            <a:ext cx="3686175" cy="4571999"/>
          </a:xfrm>
        </p:spPr>
        <p:txBody>
          <a:bodyPr rtlCol="0"/>
          <a:lstStyle>
            <a:lvl5pPr algn="l" rtl="0">
              <a:defRPr/>
            </a:lvl5pPr>
            <a:lvl6pPr algn="l" rtl="0">
              <a:defRPr/>
            </a:lvl6pPr>
            <a:lvl7pPr algn="l" rtl="0">
              <a:defRPr/>
            </a:lvl7pPr>
            <a:lvl8pPr algn="l" rtl="0">
              <a:defRPr/>
            </a:lvl8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Дата 4"/>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6" name="Нижний колонтитул 5"/>
          <p:cNvSpPr>
            <a:spLocks noGrp="1"/>
          </p:cNvSpPr>
          <p:nvPr>
            <p:ph type="ftr" sz="quarter" idx="11"/>
          </p:nvPr>
        </p:nvSpPr>
        <p:spPr/>
        <p:txBody>
          <a:bodyPr rtlCol="0"/>
          <a:lstStyle/>
          <a:p>
            <a:endParaRPr lang="ru-RU"/>
          </a:p>
        </p:txBody>
      </p:sp>
      <p:sp>
        <p:nvSpPr>
          <p:cNvPr id="7" name="Номер слайда 6"/>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35277910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4" name="Объект 3"/>
          <p:cNvSpPr>
            <a:spLocks noGrp="1"/>
          </p:cNvSpPr>
          <p:nvPr>
            <p:ph sz="half" idx="2"/>
          </p:nvPr>
        </p:nvSpPr>
        <p:spPr>
          <a:xfrm>
            <a:off x="828675" y="2424112"/>
            <a:ext cx="3689604"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6" name="Объект 5"/>
          <p:cNvSpPr>
            <a:spLocks noGrp="1"/>
          </p:cNvSpPr>
          <p:nvPr>
            <p:ph sz="quarter" idx="4"/>
          </p:nvPr>
        </p:nvSpPr>
        <p:spPr>
          <a:xfrm>
            <a:off x="4624583" y="2424112"/>
            <a:ext cx="3689604" cy="3748088"/>
          </a:xfrm>
        </p:spPr>
        <p:txBody>
          <a:bodyPr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7" name="Дата 6"/>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8" name="Нижний колонтитул 7"/>
          <p:cNvSpPr>
            <a:spLocks noGrp="1"/>
          </p:cNvSpPr>
          <p:nvPr>
            <p:ph type="ftr" sz="quarter" idx="11"/>
          </p:nvPr>
        </p:nvSpPr>
        <p:spPr/>
        <p:txBody>
          <a:bodyPr rtlCol="0"/>
          <a:lstStyle/>
          <a:p>
            <a:endParaRPr lang="ru-RU"/>
          </a:p>
        </p:txBody>
      </p:sp>
      <p:sp>
        <p:nvSpPr>
          <p:cNvPr id="9" name="Номер слайда 8"/>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39710161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Дата 2"/>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4" name="Нижний колонтитул 3"/>
          <p:cNvSpPr>
            <a:spLocks noGrp="1"/>
          </p:cNvSpPr>
          <p:nvPr>
            <p:ph type="ftr" sz="quarter" idx="11"/>
          </p:nvPr>
        </p:nvSpPr>
        <p:spPr/>
        <p:txBody>
          <a:bodyPr rtlCol="0"/>
          <a:lstStyle/>
          <a:p>
            <a:endParaRPr lang="ru-RU"/>
          </a:p>
        </p:txBody>
      </p:sp>
      <p:sp>
        <p:nvSpPr>
          <p:cNvPr id="5" name="Номер слайда 4"/>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17581115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3" name="Нижний колонтитул 2"/>
          <p:cNvSpPr>
            <a:spLocks noGrp="1"/>
          </p:cNvSpPr>
          <p:nvPr>
            <p:ph type="ftr" sz="quarter" idx="11"/>
          </p:nvPr>
        </p:nvSpPr>
        <p:spPr/>
        <p:txBody>
          <a:bodyPr rtlCol="0"/>
          <a:lstStyle/>
          <a:p>
            <a:endParaRPr lang="ru-RU"/>
          </a:p>
        </p:txBody>
      </p:sp>
      <p:sp>
        <p:nvSpPr>
          <p:cNvPr id="4" name="Номер слайда 3"/>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3024169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chor="b"/>
          <a:lstStyle>
            <a:lvl1pPr algn="l" rtl="0">
              <a:defRPr sz="3200"/>
            </a:lvl1pPr>
          </a:lstStyle>
          <a:p>
            <a:pPr rtl="0"/>
            <a:r>
              <a:rPr lang="ru-RU" smtClean="0"/>
              <a:t>Образец заголовка</a:t>
            </a:r>
            <a:endParaRPr lang="ru-RU" dirty="0"/>
          </a:p>
        </p:txBody>
      </p:sp>
      <p:sp>
        <p:nvSpPr>
          <p:cNvPr id="3" name="Объект 2"/>
          <p:cNvSpPr>
            <a:spLocks noGrp="1"/>
          </p:cNvSpPr>
          <p:nvPr>
            <p:ph idx="1"/>
          </p:nvPr>
        </p:nvSpPr>
        <p:spPr>
          <a:xfrm>
            <a:off x="4231386" y="1600200"/>
            <a:ext cx="4083939"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828675" y="1600200"/>
            <a:ext cx="3288411"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5B106E36-FD25-4E2D-B0AA-010F637433A0}" type="datetimeFigureOut">
              <a:rPr lang="ru-RU" smtClean="0"/>
              <a:pPr/>
              <a:t>07.01.2018</a:t>
            </a:fld>
            <a:endParaRPr lang="ru-RU"/>
          </a:p>
        </p:txBody>
      </p:sp>
      <p:sp>
        <p:nvSpPr>
          <p:cNvPr id="6" name="Нижний колонтитул 5"/>
          <p:cNvSpPr>
            <a:spLocks noGrp="1"/>
          </p:cNvSpPr>
          <p:nvPr>
            <p:ph type="ftr" sz="quarter" idx="11"/>
          </p:nvPr>
        </p:nvSpPr>
        <p:spPr/>
        <p:txBody>
          <a:bodyPr rtlCol="0"/>
          <a:lstStyle/>
          <a:p>
            <a:endParaRPr lang="ru-RU"/>
          </a:p>
        </p:txBody>
      </p:sp>
      <p:sp>
        <p:nvSpPr>
          <p:cNvPr id="7" name="Номер слайда 6"/>
          <p:cNvSpPr>
            <a:spLocks noGrp="1"/>
          </p:cNvSpPr>
          <p:nvPr>
            <p:ph type="sldNum" sz="quarter" idx="12"/>
          </p:nvPr>
        </p:nvSpPr>
        <p:spPr/>
        <p:txBody>
          <a:bodyPr rtlCol="0"/>
          <a:lstStyle/>
          <a:p>
            <a:fld id="{725C68B6-61C2-468F-89AB-4B9F7531AA68}" type="slidenum">
              <a:rPr lang="ru-RU" smtClean="0"/>
              <a:pPr/>
              <a:t>‹#›</a:t>
            </a:fld>
            <a:endParaRPr lang="ru-RU"/>
          </a:p>
        </p:txBody>
      </p:sp>
    </p:spTree>
    <p:extLst>
      <p:ext uri="{BB962C8B-B14F-4D97-AF65-F5344CB8AC3E}">
        <p14:creationId xmlns:p14="http://schemas.microsoft.com/office/powerpoint/2010/main" xmlns="" val="37697646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828675" y="76200"/>
            <a:ext cx="7485512" cy="1096962"/>
          </a:xfrm>
          <a:prstGeom prst="rect">
            <a:avLst/>
          </a:prstGeom>
        </p:spPr>
        <p:txBody>
          <a:bodyPr vert="horz" lIns="0" tIns="45720" rIns="0" bIns="45720" rtlCol="0" anchor="b">
            <a:normAutofit/>
          </a:bodyPr>
          <a:lstStyle/>
          <a:p>
            <a:pPr rtl="0"/>
            <a:r>
              <a:rPr lang="ru-RU" dirty="0" smtClean="0"/>
              <a:t>Образец заголовка</a:t>
            </a:r>
            <a:endParaRPr lang="ru-RU" dirty="0"/>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p>
          <a:p>
            <a:pPr lvl="5" rtl="0"/>
            <a:r>
              <a:rPr lang="ru-RU" dirty="0" smtClean="0"/>
              <a:t>Шестой уровень</a:t>
            </a:r>
          </a:p>
          <a:p>
            <a:pPr lvl="6" rtl="0"/>
            <a:r>
              <a:rPr lang="ru-RU" dirty="0" smtClean="0"/>
              <a:t>Седьмой уровень</a:t>
            </a:r>
          </a:p>
          <a:p>
            <a:pPr lvl="7" rtl="0"/>
            <a:r>
              <a:rPr lang="ru-RU" dirty="0" smtClean="0"/>
              <a:t>Восьмой уровень</a:t>
            </a:r>
          </a:p>
          <a:p>
            <a:pPr lvl="8" rtl="0"/>
            <a:r>
              <a:rPr lang="ru-RU" dirty="0" smtClean="0"/>
              <a:t>Девятый уровень</a:t>
            </a:r>
            <a:endParaRPr lang="ru-RU" dirty="0"/>
          </a:p>
        </p:txBody>
      </p:sp>
      <p:sp>
        <p:nvSpPr>
          <p:cNvPr id="4" name="Дата 3"/>
          <p:cNvSpPr>
            <a:spLocks noGrp="1"/>
          </p:cNvSpPr>
          <p:nvPr>
            <p:ph type="dt" sz="half" idx="2"/>
          </p:nvPr>
        </p:nvSpPr>
        <p:spPr>
          <a:xfrm>
            <a:off x="828675" y="6356352"/>
            <a:ext cx="137216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5B106E36-FD25-4E2D-B0AA-010F637433A0}" type="datetimeFigureOut">
              <a:rPr lang="ru-RU" smtClean="0"/>
              <a:pPr/>
              <a:t>07.01.2018</a:t>
            </a:fld>
            <a:endParaRPr lang="ru-RU"/>
          </a:p>
        </p:txBody>
      </p:sp>
      <p:sp>
        <p:nvSpPr>
          <p:cNvPr id="5" name="Нижний колонтитул 4"/>
          <p:cNvSpPr>
            <a:spLocks noGrp="1"/>
          </p:cNvSpPr>
          <p:nvPr>
            <p:ph type="ftr" sz="quarter" idx="3"/>
          </p:nvPr>
        </p:nvSpPr>
        <p:spPr>
          <a:xfrm>
            <a:off x="2200844" y="6356350"/>
            <a:ext cx="474231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endParaRPr lang="ru-RU"/>
          </a:p>
        </p:txBody>
      </p:sp>
      <p:sp>
        <p:nvSpPr>
          <p:cNvPr id="6" name="Номер слайда 5"/>
          <p:cNvSpPr>
            <a:spLocks noGrp="1"/>
          </p:cNvSpPr>
          <p:nvPr>
            <p:ph type="sldNum" sz="quarter" idx="4"/>
          </p:nvPr>
        </p:nvSpPr>
        <p:spPr>
          <a:xfrm>
            <a:off x="6942587" y="6356352"/>
            <a:ext cx="13716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725C68B6-61C2-468F-89AB-4B9F7531AA68}" type="slidenum">
              <a:rPr lang="ru-RU" smtClean="0"/>
              <a:pPr/>
              <a:t>‹#›</a:t>
            </a:fld>
            <a:endParaRPr lang="ru-RU"/>
          </a:p>
        </p:txBody>
      </p:sp>
      <p:grpSp>
        <p:nvGrpSpPr>
          <p:cNvPr id="7" name="Группа 14"/>
          <p:cNvGrpSpPr/>
          <p:nvPr/>
        </p:nvGrpSpPr>
        <p:grpSpPr>
          <a:xfrm>
            <a:off x="827532" y="1219202"/>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34625105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slide" Target="slide4.xml"/><Relationship Id="rId7" Type="http://schemas.openxmlformats.org/officeDocument/2006/relationships/slide" Target="slide27.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8.xml"/><Relationship Id="rId4" Type="http://schemas.openxmlformats.org/officeDocument/2006/relationships/slide" Target="slide5.xml"/><Relationship Id="rId9" Type="http://schemas.openxmlformats.org/officeDocument/2006/relationships/slide" Target="slide51.xml"/></Relationships>
</file>

<file path=ppt/slides/_rels/slide2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41.xml"/><Relationship Id="rId1" Type="http://schemas.openxmlformats.org/officeDocument/2006/relationships/slideLayout" Target="../slideLayouts/slideLayout8.xml"/><Relationship Id="rId6" Type="http://schemas.openxmlformats.org/officeDocument/2006/relationships/slide" Target="slide3.xml"/><Relationship Id="rId5" Type="http://schemas.openxmlformats.org/officeDocument/2006/relationships/slide" Target="slide44.xml"/><Relationship Id="rId4" Type="http://schemas.openxmlformats.org/officeDocument/2006/relationships/slide" Target="slide43.xml"/></Relationships>
</file>

<file path=ppt/slides/_rels/slide41.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image" Target="../media/image22.gif"/><Relationship Id="rId1" Type="http://schemas.openxmlformats.org/officeDocument/2006/relationships/slideLayout" Target="../slideLayouts/slideLayout8.xml"/><Relationship Id="rId5" Type="http://schemas.openxmlformats.org/officeDocument/2006/relationships/slide" Target="slide45.xml"/><Relationship Id="rId4" Type="http://schemas.openxmlformats.org/officeDocument/2006/relationships/slide" Target="slide47.xml"/></Relationships>
</file>

<file path=ppt/slides/_rels/slide45.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image" Target="../media/image24.jpeg"/><Relationship Id="rId1" Type="http://schemas.openxmlformats.org/officeDocument/2006/relationships/slideLayout" Target="../slideLayouts/slideLayout1.xml"/><Relationship Id="rId4" Type="http://schemas.openxmlformats.org/officeDocument/2006/relationships/image" Target="../media/image25.gif"/></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2.xml"/><Relationship Id="rId3" Type="http://schemas.openxmlformats.org/officeDocument/2006/relationships/slide" Target="slide12.xml"/><Relationship Id="rId7" Type="http://schemas.openxmlformats.org/officeDocument/2006/relationships/slide" Target="slide16.xml"/><Relationship Id="rId12" Type="http://schemas.openxmlformats.org/officeDocument/2006/relationships/image" Target="../media/image8.gif"/><Relationship Id="rId2"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slide" Target="slide13.xml"/><Relationship Id="rId11" Type="http://schemas.openxmlformats.org/officeDocument/2006/relationships/image" Target="../media/image7.jpeg"/><Relationship Id="rId5" Type="http://schemas.openxmlformats.org/officeDocument/2006/relationships/slide" Target="slide10.xml"/><Relationship Id="rId10" Type="http://schemas.openxmlformats.org/officeDocument/2006/relationships/slide" Target="slide17.xml"/><Relationship Id="rId4" Type="http://schemas.openxmlformats.org/officeDocument/2006/relationships/slide" Target="slide15.xml"/><Relationship Id="rId9" Type="http://schemas.openxmlformats.org/officeDocument/2006/relationships/slide" Target="slide14.xml"/><Relationship Id="rId1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0" y="1484784"/>
            <a:ext cx="9144000" cy="4524315"/>
          </a:xfrm>
          <a:prstGeom prst="rect">
            <a:avLst/>
          </a:prstGeom>
          <a:noFill/>
        </p:spPr>
        <p:txBody>
          <a:bodyPr wrap="square" rtlCol="0">
            <a:spAutoFit/>
          </a:bodyPr>
          <a:lstStyle/>
          <a:p>
            <a:pPr algn="ctr"/>
            <a:r>
              <a:rPr lang="kk-KZ" sz="4800" i="1" dirty="0" smtClean="0">
                <a:solidFill>
                  <a:srgbClr val="002060"/>
                </a:solidFill>
                <a:effectLst>
                  <a:glow rad="101600">
                    <a:schemeClr val="accent5">
                      <a:satMod val="175000"/>
                      <a:alpha val="40000"/>
                    </a:schemeClr>
                  </a:glow>
                </a:effectLst>
                <a:latin typeface="Times New Roman" pitchFamily="18" charset="0"/>
                <a:cs typeface="Times New Roman" pitchFamily="18" charset="0"/>
              </a:rPr>
              <a:t>Тракторлар мен автомобильдер пәні бойынша </a:t>
            </a:r>
          </a:p>
          <a:p>
            <a:pPr algn="ctr"/>
            <a:r>
              <a:rPr lang="kk-KZ" sz="4800" b="1" i="1" dirty="0" smtClean="0">
                <a:solidFill>
                  <a:srgbClr val="002060"/>
                </a:solidFill>
                <a:effectLst>
                  <a:glow rad="101600">
                    <a:schemeClr val="accent5">
                      <a:satMod val="175000"/>
                      <a:alpha val="40000"/>
                    </a:schemeClr>
                  </a:glow>
                </a:effectLst>
                <a:latin typeface="Times New Roman" pitchFamily="18" charset="0"/>
                <a:cs typeface="Times New Roman" pitchFamily="18" charset="0"/>
              </a:rPr>
              <a:t>“Қозғалтқыштың салқындату жүйесі” </a:t>
            </a:r>
          </a:p>
          <a:p>
            <a:pPr algn="ctr"/>
            <a:r>
              <a:rPr lang="kk-KZ" sz="4800" i="1" dirty="0" smtClean="0">
                <a:solidFill>
                  <a:srgbClr val="002060"/>
                </a:solidFill>
                <a:effectLst>
                  <a:glow rad="101600">
                    <a:schemeClr val="accent5">
                      <a:satMod val="175000"/>
                      <a:alpha val="40000"/>
                    </a:schemeClr>
                  </a:glow>
                </a:effectLst>
                <a:latin typeface="Times New Roman" pitchFamily="18" charset="0"/>
                <a:cs typeface="Times New Roman" pitchFamily="18" charset="0"/>
              </a:rPr>
              <a:t>тақырыбындағы  </a:t>
            </a:r>
          </a:p>
          <a:p>
            <a:pPr algn="ctr"/>
            <a:r>
              <a:rPr lang="kk-KZ" sz="4800" i="1" dirty="0" smtClean="0">
                <a:solidFill>
                  <a:srgbClr val="002060"/>
                </a:solidFill>
                <a:effectLst>
                  <a:glow rad="101600">
                    <a:schemeClr val="accent5">
                      <a:satMod val="175000"/>
                      <a:alpha val="40000"/>
                    </a:schemeClr>
                  </a:glow>
                </a:effectLst>
                <a:latin typeface="Times New Roman" pitchFamily="18" charset="0"/>
                <a:cs typeface="Times New Roman" pitchFamily="18" charset="0"/>
              </a:rPr>
              <a:t>шеберлік класс</a:t>
            </a:r>
            <a:endParaRPr lang="ru-RU" sz="4800" i="1" dirty="0">
              <a:solidFill>
                <a:srgbClr val="002060"/>
              </a:solidFill>
              <a:effectLst>
                <a:glow rad="101600">
                  <a:schemeClr val="accent5">
                    <a:satMod val="175000"/>
                    <a:alpha val="40000"/>
                  </a:schemeClr>
                </a:glow>
              </a:effectLst>
              <a:latin typeface="Times New Roman" pitchFamily="18" charset="0"/>
              <a:cs typeface="Times New Roman" pitchFamily="18" charset="0"/>
            </a:endParaRPr>
          </a:p>
        </p:txBody>
      </p:sp>
      <p:pic>
        <p:nvPicPr>
          <p:cNvPr id="27652" name="Picture 4" descr="http://kicdam.com/wp-content/blogs.dir/107/files/2014/05/graduation.jpg"/>
          <p:cNvPicPr>
            <a:picLocks noChangeAspect="1" noChangeArrowheads="1"/>
          </p:cNvPicPr>
          <p:nvPr/>
        </p:nvPicPr>
        <p:blipFill>
          <a:blip r:embed="rId2" cstate="print"/>
          <a:srcRect/>
          <a:stretch>
            <a:fillRect/>
          </a:stretch>
        </p:blipFill>
        <p:spPr bwMode="auto">
          <a:xfrm>
            <a:off x="395536" y="188640"/>
            <a:ext cx="1513583" cy="1311772"/>
          </a:xfrm>
          <a:prstGeom prst="rect">
            <a:avLst/>
          </a:prstGeom>
          <a:noFill/>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457200" y="642918"/>
            <a:ext cx="8229600" cy="5483245"/>
          </a:xfrm>
        </p:spPr>
        <p:txBody>
          <a:bodyPr/>
          <a:lstStyle/>
          <a:p>
            <a:pPr>
              <a:buNone/>
            </a:pPr>
            <a:r>
              <a:rPr lang="kk-KZ" dirty="0" smtClean="0"/>
              <a:t> </a:t>
            </a:r>
          </a:p>
          <a:p>
            <a:pPr algn="ctr">
              <a:buNone/>
            </a:pPr>
            <a:endParaRPr lang="kk-KZ" sz="5400" dirty="0" smtClean="0">
              <a:latin typeface="Times New Roman" pitchFamily="18" charset="0"/>
              <a:cs typeface="Times New Roman" pitchFamily="18" charset="0"/>
            </a:endParaRPr>
          </a:p>
          <a:p>
            <a:pPr algn="ctr">
              <a:buNone/>
            </a:pPr>
            <a:r>
              <a:rPr lang="kk-KZ" sz="5400" b="1" dirty="0" smtClean="0">
                <a:latin typeface="Times New Roman" pitchFamily="18" charset="0"/>
                <a:cs typeface="Times New Roman" pitchFamily="18" charset="0"/>
              </a:rPr>
              <a:t>ҚБМ  неше бөлікке бөлінеді? </a:t>
            </a: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7929586" y="5500702"/>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357158" y="357166"/>
            <a:ext cx="914400" cy="914400"/>
          </a:xfrm>
          <a:prstGeom prst="star12">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20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457200" y="500042"/>
            <a:ext cx="8229600" cy="5626121"/>
          </a:xfrm>
        </p:spPr>
        <p:txBody>
          <a:bodyPr>
            <a:normAutofit/>
          </a:bodyPr>
          <a:lstStyle/>
          <a:p>
            <a:pPr algn="ctr">
              <a:buNone/>
            </a:pPr>
            <a:endParaRPr lang="kk-KZ" sz="5400" dirty="0" smtClean="0">
              <a:latin typeface="Times New Roman" pitchFamily="18" charset="0"/>
              <a:cs typeface="Times New Roman" pitchFamily="18" charset="0"/>
            </a:endParaRPr>
          </a:p>
          <a:p>
            <a:pPr algn="ctr">
              <a:buNone/>
            </a:pPr>
            <a:r>
              <a:rPr lang="kk-KZ" sz="5400" b="1" dirty="0" smtClean="0">
                <a:latin typeface="Times New Roman" pitchFamily="18" charset="0"/>
                <a:cs typeface="Times New Roman" pitchFamily="18" charset="0"/>
              </a:rPr>
              <a:t>4 тактілі қозғалтқышта жұмыс жүрісі нешінші такт болып саналады?</a:t>
            </a: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6" name="Солнце 5">
            <a:hlinkClick r:id="rId3" action="ppaction://hlinksldjump"/>
          </p:cNvPr>
          <p:cNvSpPr/>
          <p:nvPr/>
        </p:nvSpPr>
        <p:spPr>
          <a:xfrm>
            <a:off x="8001024" y="5715016"/>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12-конечная звезда 6"/>
          <p:cNvSpPr/>
          <p:nvPr/>
        </p:nvSpPr>
        <p:spPr>
          <a:xfrm>
            <a:off x="428596" y="357166"/>
            <a:ext cx="914400" cy="914400"/>
          </a:xfrm>
          <a:prstGeom prst="star12">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30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457200" y="428604"/>
            <a:ext cx="8229600" cy="5697559"/>
          </a:xfrm>
        </p:spPr>
        <p:txBody>
          <a:bodyPr/>
          <a:lstStyle/>
          <a:p>
            <a:pPr algn="ctr">
              <a:buNone/>
            </a:pPr>
            <a:r>
              <a:rPr lang="kk-KZ" dirty="0" smtClean="0"/>
              <a:t> </a:t>
            </a:r>
          </a:p>
          <a:p>
            <a:pPr algn="ctr">
              <a:buNone/>
            </a:pPr>
            <a:endParaRPr lang="kk-KZ" dirty="0" smtClean="0"/>
          </a:p>
          <a:p>
            <a:pPr algn="ctr">
              <a:buNone/>
            </a:pPr>
            <a:r>
              <a:rPr lang="kk-KZ" dirty="0" smtClean="0"/>
              <a:t>  </a:t>
            </a:r>
            <a:endParaRPr lang="kk-KZ" sz="5400" dirty="0" smtClean="0">
              <a:latin typeface="Times New Roman" pitchFamily="18" charset="0"/>
              <a:cs typeface="Times New Roman" pitchFamily="18" charset="0"/>
            </a:endParaRPr>
          </a:p>
          <a:p>
            <a:pPr algn="ctr">
              <a:buNone/>
            </a:pPr>
            <a:r>
              <a:rPr lang="kk-KZ" sz="5400" b="1" dirty="0" smtClean="0">
                <a:latin typeface="Times New Roman" pitchFamily="18" charset="0"/>
                <a:cs typeface="Times New Roman" pitchFamily="18" charset="0"/>
              </a:rPr>
              <a:t>Трансмиссия- .....</a:t>
            </a: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8072462" y="5643578"/>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428596" y="428604"/>
            <a:ext cx="914400" cy="914400"/>
          </a:xfrm>
          <a:prstGeom prst="star1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10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500034" y="1571612"/>
            <a:ext cx="8229600" cy="4525963"/>
          </a:xfrm>
        </p:spPr>
        <p:txBody>
          <a:bodyPr/>
          <a:lstStyle/>
          <a:p>
            <a:pPr algn="ctr">
              <a:buNone/>
            </a:pPr>
            <a:r>
              <a:rPr lang="kk-KZ" dirty="0" smtClean="0"/>
              <a:t> </a:t>
            </a:r>
            <a:r>
              <a:rPr lang="kk-KZ" sz="5400" b="1" dirty="0" smtClean="0">
                <a:latin typeface="Times New Roman" pitchFamily="18" charset="0"/>
                <a:cs typeface="Times New Roman" pitchFamily="18" charset="0"/>
              </a:rPr>
              <a:t>Қарапайым ілініс жүйесінде неше дискі болады?</a:t>
            </a:r>
          </a:p>
          <a:p>
            <a:pPr algn="ctr">
              <a:buNone/>
            </a:pPr>
            <a:r>
              <a:rPr lang="kk-KZ" sz="5400" b="1" dirty="0" smtClean="0">
                <a:latin typeface="Times New Roman" pitchFamily="18" charset="0"/>
                <a:cs typeface="Times New Roman" pitchFamily="18" charset="0"/>
              </a:rPr>
              <a:t>Қандай?</a:t>
            </a: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7858148" y="5572140"/>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285720" y="285728"/>
            <a:ext cx="914400" cy="914400"/>
          </a:xfrm>
          <a:prstGeom prst="star1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20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lstStyle/>
          <a:p>
            <a:pPr algn="ctr">
              <a:buNone/>
            </a:pPr>
            <a:r>
              <a:rPr lang="kk-KZ" dirty="0" smtClean="0"/>
              <a:t> </a:t>
            </a:r>
            <a:endParaRPr lang="kk-KZ" sz="5400" dirty="0" smtClean="0">
              <a:latin typeface="Times New Roman" pitchFamily="18" charset="0"/>
              <a:cs typeface="Times New Roman" pitchFamily="18" charset="0"/>
            </a:endParaRPr>
          </a:p>
          <a:p>
            <a:pPr algn="ctr">
              <a:buNone/>
            </a:pPr>
            <a:r>
              <a:rPr lang="kk-KZ" sz="5400" b="1" dirty="0" smtClean="0">
                <a:latin typeface="Times New Roman" pitchFamily="18" charset="0"/>
                <a:cs typeface="Times New Roman" pitchFamily="18" charset="0"/>
              </a:rPr>
              <a:t>Беріліс қорабында неше негізгі білік болады?</a:t>
            </a:r>
            <a:endParaRPr lang="ru-RU" sz="5400" b="1" dirty="0" smtClean="0">
              <a:latin typeface="Times New Roman" pitchFamily="18" charset="0"/>
              <a:cs typeface="Times New Roman" pitchFamily="18" charset="0"/>
            </a:endParaRPr>
          </a:p>
          <a:p>
            <a:pPr algn="ctr">
              <a:buNone/>
            </a:pPr>
            <a:endParaRPr lang="ru-RU" sz="5400"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8001024" y="5643578"/>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500034" y="285728"/>
            <a:ext cx="914400" cy="914400"/>
          </a:xfrm>
          <a:prstGeom prst="star1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30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normAutofit/>
          </a:bodyPr>
          <a:lstStyle/>
          <a:p>
            <a:pPr algn="ctr">
              <a:buNone/>
            </a:pPr>
            <a:r>
              <a:rPr lang="kk-KZ" sz="5400" dirty="0" smtClean="0">
                <a:latin typeface="Times New Roman" pitchFamily="18" charset="0"/>
                <a:cs typeface="Times New Roman" pitchFamily="18" charset="0"/>
              </a:rPr>
              <a:t> </a:t>
            </a:r>
            <a:r>
              <a:rPr lang="kk-KZ" sz="5400" b="1" dirty="0" smtClean="0">
                <a:latin typeface="Times New Roman" pitchFamily="18" charset="0"/>
                <a:cs typeface="Times New Roman" pitchFamily="18" charset="0"/>
              </a:rPr>
              <a:t>Автомобиль неше болікке бөлінеді және қандай?</a:t>
            </a:r>
            <a:endParaRPr lang="ru-RU" sz="5400" b="1" dirty="0" smtClean="0">
              <a:latin typeface="Times New Roman" pitchFamily="18" charset="0"/>
              <a:cs typeface="Times New Roman" pitchFamily="18" charset="0"/>
            </a:endParaRPr>
          </a:p>
          <a:p>
            <a:pPr algn="ctr">
              <a:buNone/>
            </a:pPr>
            <a:endParaRPr lang="ru-RU" sz="5400"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7929586" y="5715016"/>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285720" y="357166"/>
            <a:ext cx="914400" cy="914400"/>
          </a:xfrm>
          <a:prstGeom prst="star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10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467544" y="1260491"/>
            <a:ext cx="8229600" cy="4525963"/>
          </a:xfrm>
        </p:spPr>
        <p:txBody>
          <a:bodyPr/>
          <a:lstStyle/>
          <a:p>
            <a:pPr algn="ctr">
              <a:buNone/>
            </a:pPr>
            <a:r>
              <a:rPr lang="kk-KZ" dirty="0" smtClean="0"/>
              <a:t> </a:t>
            </a:r>
            <a:endParaRPr lang="kk-KZ" sz="5400" dirty="0" smtClean="0">
              <a:latin typeface="Times New Roman" pitchFamily="18" charset="0"/>
              <a:cs typeface="Times New Roman" pitchFamily="18" charset="0"/>
            </a:endParaRPr>
          </a:p>
          <a:p>
            <a:pPr algn="ctr">
              <a:buNone/>
            </a:pPr>
            <a:r>
              <a:rPr lang="kk-KZ" sz="5400" b="1" dirty="0" smtClean="0">
                <a:latin typeface="Times New Roman" pitchFamily="18" charset="0"/>
                <a:cs typeface="Times New Roman" pitchFamily="18" charset="0"/>
              </a:rPr>
              <a:t>Клапандар неше түрге бөлінеді? Қайсысының табақшасы үлкендеу болады?</a:t>
            </a: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8001024" y="5786454"/>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214282" y="285728"/>
            <a:ext cx="914400" cy="914400"/>
          </a:xfrm>
          <a:prstGeom prst="star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20</a:t>
            </a:r>
            <a:endParaRPr lang="ru-RU" sz="2000" b="1" u="sng" dirty="0">
              <a:solidFill>
                <a:schemeClr val="tx1"/>
              </a:solidFill>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500034" y="642918"/>
            <a:ext cx="8229600" cy="5411807"/>
          </a:xfrm>
        </p:spPr>
        <p:txBody>
          <a:bodyPr/>
          <a:lstStyle/>
          <a:p>
            <a:pPr algn="ctr">
              <a:buNone/>
            </a:pPr>
            <a:endParaRPr lang="kk-KZ" dirty="0" smtClean="0"/>
          </a:p>
          <a:p>
            <a:pPr algn="ctr">
              <a:buNone/>
            </a:pPr>
            <a:r>
              <a:rPr lang="kk-KZ" dirty="0" smtClean="0"/>
              <a:t>  </a:t>
            </a:r>
            <a:endParaRPr lang="kk-KZ" sz="5400" dirty="0" smtClean="0">
              <a:latin typeface="Times New Roman" pitchFamily="18" charset="0"/>
              <a:cs typeface="Times New Roman" pitchFamily="18" charset="0"/>
            </a:endParaRPr>
          </a:p>
          <a:p>
            <a:pPr algn="ctr">
              <a:buNone/>
            </a:pPr>
            <a:endParaRPr lang="ru-RU" sz="5400" b="1" dirty="0">
              <a:latin typeface="Times New Roman" pitchFamily="18" charset="0"/>
              <a:cs typeface="Times New Roman" pitchFamily="18" charset="0"/>
            </a:endParaRPr>
          </a:p>
        </p:txBody>
      </p:sp>
      <p:pic>
        <p:nvPicPr>
          <p:cNvPr id="4" name="Picture 5" descr="AG00317_"/>
          <p:cNvPicPr>
            <a:picLocks noChangeAspect="1" noChangeArrowheads="1" noCrop="1"/>
          </p:cNvPicPr>
          <p:nvPr/>
        </p:nvPicPr>
        <p:blipFill>
          <a:blip r:embed="rId2" cstate="print"/>
          <a:srcRect/>
          <a:stretch>
            <a:fillRect/>
          </a:stretch>
        </p:blipFill>
        <p:spPr bwMode="auto">
          <a:xfrm>
            <a:off x="179388" y="4797425"/>
            <a:ext cx="1430337" cy="1836738"/>
          </a:xfrm>
          <a:prstGeom prst="rect">
            <a:avLst/>
          </a:prstGeom>
          <a:noFill/>
        </p:spPr>
      </p:pic>
      <p:sp>
        <p:nvSpPr>
          <p:cNvPr id="5" name="Солнце 4">
            <a:hlinkClick r:id="rId3" action="ppaction://hlinksldjump"/>
          </p:cNvPr>
          <p:cNvSpPr/>
          <p:nvPr/>
        </p:nvSpPr>
        <p:spPr>
          <a:xfrm>
            <a:off x="8001024" y="5715016"/>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12-конечная звезда 5"/>
          <p:cNvSpPr/>
          <p:nvPr/>
        </p:nvSpPr>
        <p:spPr>
          <a:xfrm>
            <a:off x="357158" y="428604"/>
            <a:ext cx="914400" cy="914400"/>
          </a:xfrm>
          <a:prstGeom prst="star1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30</a:t>
            </a:r>
            <a:endParaRPr lang="ru-RU" sz="2000" b="1" u="sng" dirty="0">
              <a:solidFill>
                <a:schemeClr val="tx1"/>
              </a:solidFill>
            </a:endParaRPr>
          </a:p>
        </p:txBody>
      </p:sp>
      <p:sp>
        <p:nvSpPr>
          <p:cNvPr id="7" name="Содержимое 2"/>
          <p:cNvSpPr txBox="1">
            <a:spLocks/>
          </p:cNvSpPr>
          <p:nvPr/>
        </p:nvSpPr>
        <p:spPr>
          <a:xfrm>
            <a:off x="457200" y="642918"/>
            <a:ext cx="8229600" cy="54832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kk-KZ" dirty="0" smtClean="0"/>
              <a:t> </a:t>
            </a:r>
          </a:p>
          <a:p>
            <a:pPr algn="ctr">
              <a:buFont typeface="Arial" pitchFamily="34" charset="0"/>
              <a:buNone/>
            </a:pPr>
            <a:r>
              <a:rPr lang="kk-KZ" sz="5400" b="1" dirty="0" smtClean="0">
                <a:latin typeface="Times New Roman" pitchFamily="18" charset="0"/>
                <a:cs typeface="Times New Roman" pitchFamily="18" charset="0"/>
              </a:rPr>
              <a:t>Автомобильдерде тежеуіш жүйесінің неше түрі қолданылады?</a:t>
            </a:r>
          </a:p>
          <a:p>
            <a:pPr algn="ctr">
              <a:buFont typeface="Arial" pitchFamily="34" charset="0"/>
              <a:buNone/>
            </a:pPr>
            <a:endParaRPr lang="ru-RU" sz="5400" b="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628680" y="692696"/>
            <a:ext cx="8229600" cy="4911741"/>
          </a:xfrm>
        </p:spPr>
        <p:txBody>
          <a:bodyPr>
            <a:normAutofit/>
          </a:bodyPr>
          <a:lstStyle/>
          <a:p>
            <a:pPr algn="ctr">
              <a:buNone/>
            </a:pPr>
            <a:r>
              <a:rPr lang="kk-KZ" sz="5400" dirty="0" smtClean="0">
                <a:latin typeface="Times New Roman" pitchFamily="18" charset="0"/>
                <a:cs typeface="Times New Roman" pitchFamily="18" charset="0"/>
              </a:rPr>
              <a:t>10.</a:t>
            </a:r>
          </a:p>
          <a:p>
            <a:pPr algn="ctr">
              <a:buNone/>
            </a:pPr>
            <a:r>
              <a:rPr lang="kk-KZ" dirty="0" smtClean="0"/>
              <a:t> </a:t>
            </a:r>
            <a:r>
              <a:rPr lang="kk-KZ" sz="5400" dirty="0" smtClean="0">
                <a:latin typeface="Times New Roman" pitchFamily="18" charset="0"/>
                <a:cs typeface="Times New Roman" pitchFamily="18" charset="0"/>
              </a:rPr>
              <a:t>Қозғалтқыш жанармай жанғандағы бөлінетін жылу энергиясын механикалық энергияға айналдырады.</a:t>
            </a:r>
            <a:endParaRPr lang="ru-RU" sz="5400" dirty="0" smtClean="0">
              <a:latin typeface="Times New Roman" pitchFamily="18" charset="0"/>
              <a:cs typeface="Times New Roman" pitchFamily="18" charset="0"/>
            </a:endParaRPr>
          </a:p>
          <a:p>
            <a:pPr>
              <a:buNone/>
            </a:pPr>
            <a:endParaRPr lang="ru-RU" dirty="0"/>
          </a:p>
        </p:txBody>
      </p:sp>
      <p:pic>
        <p:nvPicPr>
          <p:cNvPr id="2050"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6" name="Выноска с четырьмя стрелками 5">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lstStyle/>
          <a:p>
            <a:pPr algn="ctr">
              <a:buNone/>
            </a:pPr>
            <a:r>
              <a:rPr lang="kk-KZ" dirty="0" smtClean="0"/>
              <a:t> </a:t>
            </a:r>
            <a:r>
              <a:rPr lang="kk-KZ" sz="5400" dirty="0" smtClean="0">
                <a:latin typeface="Times New Roman" pitchFamily="18" charset="0"/>
                <a:cs typeface="Times New Roman" pitchFamily="18" charset="0"/>
              </a:rPr>
              <a:t>20.</a:t>
            </a:r>
          </a:p>
          <a:p>
            <a:pPr algn="ctr">
              <a:buNone/>
            </a:pPr>
            <a:r>
              <a:rPr lang="kk-KZ" sz="5400" dirty="0" smtClean="0">
                <a:latin typeface="Times New Roman" pitchFamily="18" charset="0"/>
                <a:cs typeface="Times New Roman" pitchFamily="18" charset="0"/>
              </a:rPr>
              <a:t>ҚБМ екі топқа бөлінеді:қозғалатын және қозғалмайтын</a:t>
            </a:r>
            <a:endParaRPr lang="ru-RU" sz="5400" dirty="0" smtClean="0">
              <a:latin typeface="Times New Roman" pitchFamily="18" charset="0"/>
              <a:cs typeface="Times New Roman" pitchFamily="18" charset="0"/>
            </a:endParaRPr>
          </a:p>
          <a:p>
            <a:pPr algn="ctr">
              <a:buNone/>
            </a:pPr>
            <a:endParaRPr lang="ru-RU" sz="5400" dirty="0">
              <a:latin typeface="Times New Roman" pitchFamily="18" charset="0"/>
              <a:cs typeface="Times New Roman" pitchFamily="18" charset="0"/>
            </a:endParaRP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332656"/>
            <a:ext cx="4831131" cy="769441"/>
          </a:xfrm>
          <a:prstGeom prst="rect">
            <a:avLst/>
          </a:prstGeom>
          <a:noFill/>
        </p:spPr>
        <p:txBody>
          <a:bodyPr wrap="none" rtlCol="0">
            <a:spAutoFit/>
          </a:bodyPr>
          <a:lstStyle/>
          <a:p>
            <a:r>
              <a:rPr lang="kk-KZ" sz="4400" dirty="0" smtClean="0">
                <a:latin typeface="Times New Roman" pitchFamily="18" charset="0"/>
                <a:cs typeface="Times New Roman" pitchFamily="18" charset="0"/>
              </a:rPr>
              <a:t>Сабақтың мазмұны</a:t>
            </a:r>
            <a:endParaRPr lang="ru-RU" sz="4400" dirty="0">
              <a:latin typeface="Times New Roman" pitchFamily="18" charset="0"/>
              <a:cs typeface="Times New Roman" pitchFamily="18" charset="0"/>
            </a:endParaRPr>
          </a:p>
        </p:txBody>
      </p:sp>
      <p:sp>
        <p:nvSpPr>
          <p:cNvPr id="5" name="Прямоугольник 4">
            <a:hlinkClick r:id="rId2" action="ppaction://hlinksldjump"/>
          </p:cNvPr>
          <p:cNvSpPr/>
          <p:nvPr/>
        </p:nvSpPr>
        <p:spPr>
          <a:xfrm>
            <a:off x="467544" y="1484784"/>
            <a:ext cx="4219617" cy="646331"/>
          </a:xfrm>
          <a:prstGeom prst="rect">
            <a:avLst/>
          </a:prstGeom>
        </p:spPr>
        <p:txBody>
          <a:bodyPr wrap="none">
            <a:spAutoFit/>
          </a:bodyPr>
          <a:lstStyle/>
          <a:p>
            <a:r>
              <a:rPr lang="kk-KZ" sz="3600" dirty="0" smtClean="0">
                <a:latin typeface="Times New Roman" pitchFamily="18" charset="0"/>
                <a:cs typeface="Times New Roman" pitchFamily="18" charset="0"/>
                <a:hlinkClick r:id="rId2" action="ppaction://hlinksldjump"/>
              </a:rPr>
              <a:t>1.Сабақтың</a:t>
            </a:r>
            <a:r>
              <a:rPr lang="kk-KZ" sz="3600" dirty="0" smtClean="0">
                <a:latin typeface="Times New Roman" pitchFamily="18" charset="0"/>
                <a:cs typeface="Times New Roman" pitchFamily="18" charset="0"/>
              </a:rPr>
              <a:t> мақсаты</a:t>
            </a:r>
            <a:endParaRPr lang="ru-RU" sz="3600" dirty="0">
              <a:latin typeface="Times New Roman" pitchFamily="18" charset="0"/>
              <a:cs typeface="Times New Roman" pitchFamily="18" charset="0"/>
            </a:endParaRPr>
          </a:p>
        </p:txBody>
      </p:sp>
      <p:sp>
        <p:nvSpPr>
          <p:cNvPr id="6" name="Прямоугольник 5">
            <a:hlinkClick r:id="rId3" action="ppaction://hlinksldjump"/>
          </p:cNvPr>
          <p:cNvSpPr/>
          <p:nvPr/>
        </p:nvSpPr>
        <p:spPr>
          <a:xfrm>
            <a:off x="395536" y="2132856"/>
            <a:ext cx="4969630" cy="646331"/>
          </a:xfrm>
          <a:prstGeom prst="rect">
            <a:avLst/>
          </a:prstGeom>
        </p:spPr>
        <p:txBody>
          <a:bodyPr wrap="none">
            <a:spAutoFit/>
          </a:bodyPr>
          <a:lstStyle/>
          <a:p>
            <a:pPr lvl="0" algn="ctr" fontAlgn="base">
              <a:spcBef>
                <a:spcPct val="0"/>
              </a:spcBef>
              <a:spcAft>
                <a:spcPct val="0"/>
              </a:spcAft>
            </a:pPr>
            <a:r>
              <a:rPr lang="kk-KZ" sz="3600" dirty="0" smtClean="0">
                <a:solidFill>
                  <a:srgbClr val="333333"/>
                </a:solidFill>
                <a:latin typeface="Times New Roman" pitchFamily="18" charset="0"/>
                <a:ea typeface="Times New Roman" pitchFamily="18" charset="0"/>
                <a:cs typeface="Times New Roman" pitchFamily="18" charset="0"/>
              </a:rPr>
              <a:t>2. Сабақтың құрылымы</a:t>
            </a:r>
            <a:endParaRPr lang="ru-RU" sz="3600" dirty="0" smtClean="0">
              <a:latin typeface="Times New Roman" pitchFamily="18" charset="0"/>
              <a:ea typeface="Times New Roman" pitchFamily="18" charset="0"/>
              <a:cs typeface="Times New Roman" pitchFamily="18" charset="0"/>
            </a:endParaRPr>
          </a:p>
        </p:txBody>
      </p:sp>
      <p:sp>
        <p:nvSpPr>
          <p:cNvPr id="7" name="Прямоугольник 6">
            <a:hlinkClick r:id="rId4" action="ppaction://hlinksldjump"/>
          </p:cNvPr>
          <p:cNvSpPr/>
          <p:nvPr/>
        </p:nvSpPr>
        <p:spPr>
          <a:xfrm>
            <a:off x="467544" y="2708920"/>
            <a:ext cx="3328475" cy="646331"/>
          </a:xfrm>
          <a:prstGeom prst="rect">
            <a:avLst/>
          </a:prstGeom>
        </p:spPr>
        <p:txBody>
          <a:bodyPr wrap="none">
            <a:spAutoFit/>
          </a:bodyPr>
          <a:lstStyle/>
          <a:p>
            <a:pPr lvl="0" fontAlgn="base">
              <a:spcBef>
                <a:spcPct val="0"/>
              </a:spcBef>
              <a:spcAft>
                <a:spcPct val="0"/>
              </a:spcAft>
            </a:pPr>
            <a:r>
              <a:rPr lang="kk-KZ" sz="3600" dirty="0" smtClean="0">
                <a:solidFill>
                  <a:srgbClr val="333333"/>
                </a:solidFill>
                <a:latin typeface="Times New Roman" pitchFamily="18" charset="0"/>
                <a:ea typeface="Times New Roman" pitchFamily="18" charset="0"/>
                <a:cs typeface="Times New Roman" pitchFamily="18" charset="0"/>
              </a:rPr>
              <a:t>3 Ұйымдастыру</a:t>
            </a:r>
            <a:endParaRPr lang="ru-RU" sz="3600" dirty="0" smtClean="0">
              <a:latin typeface="Times New Roman" pitchFamily="18" charset="0"/>
              <a:ea typeface="Times New Roman" pitchFamily="18" charset="0"/>
              <a:cs typeface="Times New Roman" pitchFamily="18" charset="0"/>
            </a:endParaRPr>
          </a:p>
        </p:txBody>
      </p:sp>
      <p:sp>
        <p:nvSpPr>
          <p:cNvPr id="8" name="Прямоугольник 7">
            <a:hlinkClick r:id="rId5" action="ppaction://hlinksldjump"/>
          </p:cNvPr>
          <p:cNvSpPr/>
          <p:nvPr/>
        </p:nvSpPr>
        <p:spPr>
          <a:xfrm>
            <a:off x="467544" y="3212976"/>
            <a:ext cx="6361421" cy="646331"/>
          </a:xfrm>
          <a:prstGeom prst="rect">
            <a:avLst/>
          </a:prstGeom>
        </p:spPr>
        <p:txBody>
          <a:bodyPr wrap="none">
            <a:spAutoFit/>
          </a:bodyPr>
          <a:lstStyle/>
          <a:p>
            <a:r>
              <a:rPr lang="ru-RU" sz="3600" dirty="0" smtClean="0">
                <a:solidFill>
                  <a:srgbClr val="333333"/>
                </a:solidFill>
                <a:latin typeface="Times New Roman" pitchFamily="18" charset="0"/>
                <a:ea typeface="Times New Roman" pitchFamily="18" charset="0"/>
                <a:cs typeface="Times New Roman" pitchFamily="18" charset="0"/>
              </a:rPr>
              <a:t>4 </a:t>
            </a:r>
            <a:r>
              <a:rPr lang="kk-KZ" sz="3600" dirty="0" smtClean="0">
                <a:latin typeface="Times New Roman" pitchFamily="18" charset="0"/>
                <a:cs typeface="Times New Roman" pitchFamily="18" charset="0"/>
              </a:rPr>
              <a:t>Өткен тақырыпты пысықтау </a:t>
            </a:r>
            <a:endParaRPr lang="ru-RU" sz="3600" dirty="0"/>
          </a:p>
        </p:txBody>
      </p:sp>
      <p:sp>
        <p:nvSpPr>
          <p:cNvPr id="9" name="Прямоугольник 8">
            <a:hlinkClick r:id="rId6" action="ppaction://hlinksldjump"/>
          </p:cNvPr>
          <p:cNvSpPr/>
          <p:nvPr/>
        </p:nvSpPr>
        <p:spPr>
          <a:xfrm>
            <a:off x="467544" y="3861048"/>
            <a:ext cx="3557962" cy="646331"/>
          </a:xfrm>
          <a:prstGeom prst="rect">
            <a:avLst/>
          </a:prstGeom>
        </p:spPr>
        <p:txBody>
          <a:bodyPr wrap="none">
            <a:spAutoFit/>
          </a:bodyPr>
          <a:lstStyle/>
          <a:p>
            <a:r>
              <a:rPr lang="kk-KZ" sz="3600" dirty="0" smtClean="0">
                <a:solidFill>
                  <a:srgbClr val="333333"/>
                </a:solidFill>
                <a:latin typeface="Times New Roman" pitchFamily="18" charset="0"/>
                <a:ea typeface="Times New Roman" pitchFamily="18" charset="0"/>
                <a:cs typeface="Times New Roman" pitchFamily="18" charset="0"/>
              </a:rPr>
              <a:t>5 </a:t>
            </a:r>
            <a:r>
              <a:rPr lang="kk-KZ" sz="3600" dirty="0" smtClean="0">
                <a:solidFill>
                  <a:srgbClr val="333333"/>
                </a:solidFill>
                <a:latin typeface="Times New Roman" pitchFamily="18" charset="0"/>
                <a:ea typeface="Times New Roman" pitchFamily="18" charset="0"/>
                <a:cs typeface="Times New Roman" pitchFamily="18" charset="0"/>
                <a:hlinkClick r:id="rId7" action="ppaction://hlinksldjump"/>
              </a:rPr>
              <a:t>Жаңа</a:t>
            </a:r>
            <a:r>
              <a:rPr lang="kk-KZ" sz="3600" dirty="0" smtClean="0">
                <a:solidFill>
                  <a:srgbClr val="333333"/>
                </a:solidFill>
                <a:latin typeface="Times New Roman" pitchFamily="18" charset="0"/>
                <a:ea typeface="Times New Roman" pitchFamily="18" charset="0"/>
                <a:cs typeface="Times New Roman" pitchFamily="18" charset="0"/>
              </a:rPr>
              <a:t> </a:t>
            </a:r>
            <a:r>
              <a:rPr lang="kk-KZ" sz="3600" dirty="0" smtClean="0">
                <a:solidFill>
                  <a:srgbClr val="333333"/>
                </a:solidFill>
                <a:latin typeface="Times New Roman" pitchFamily="18" charset="0"/>
                <a:ea typeface="Times New Roman" pitchFamily="18" charset="0"/>
                <a:cs typeface="Times New Roman" pitchFamily="18" charset="0"/>
                <a:hlinkClick r:id="rId7" action="ppaction://hlinksldjump"/>
              </a:rPr>
              <a:t>тақырып</a:t>
            </a:r>
            <a:endParaRPr lang="ru-RU" sz="3600" dirty="0"/>
          </a:p>
        </p:txBody>
      </p:sp>
      <p:sp>
        <p:nvSpPr>
          <p:cNvPr id="11" name="Прямоугольник 10">
            <a:hlinkClick r:id="rId8" action="ppaction://hlinksldjump"/>
          </p:cNvPr>
          <p:cNvSpPr/>
          <p:nvPr/>
        </p:nvSpPr>
        <p:spPr>
          <a:xfrm>
            <a:off x="467544" y="4437112"/>
            <a:ext cx="3667030" cy="646331"/>
          </a:xfrm>
          <a:prstGeom prst="rect">
            <a:avLst/>
          </a:prstGeom>
        </p:spPr>
        <p:txBody>
          <a:bodyPr wrap="none">
            <a:spAutoFit/>
          </a:bodyPr>
          <a:lstStyle/>
          <a:p>
            <a:r>
              <a:rPr lang="kk-KZ" sz="3600" dirty="0" smtClean="0">
                <a:solidFill>
                  <a:srgbClr val="333333"/>
                </a:solidFill>
                <a:latin typeface="Times New Roman" pitchFamily="18" charset="0"/>
                <a:ea typeface="Times New Roman" pitchFamily="18" charset="0"/>
                <a:cs typeface="Times New Roman" pitchFamily="18" charset="0"/>
              </a:rPr>
              <a:t>6 Сабақты бекіту </a:t>
            </a:r>
            <a:endParaRPr lang="ru-RU" sz="3600" dirty="0"/>
          </a:p>
        </p:txBody>
      </p:sp>
      <p:sp>
        <p:nvSpPr>
          <p:cNvPr id="12" name="Прямоугольник 11">
            <a:hlinkClick r:id="rId8" action="ppaction://hlinksldjump"/>
          </p:cNvPr>
          <p:cNvSpPr/>
          <p:nvPr/>
        </p:nvSpPr>
        <p:spPr>
          <a:xfrm>
            <a:off x="467544" y="5013176"/>
            <a:ext cx="3630161" cy="646331"/>
          </a:xfrm>
          <a:prstGeom prst="rect">
            <a:avLst/>
          </a:prstGeom>
        </p:spPr>
        <p:txBody>
          <a:bodyPr wrap="none">
            <a:spAutoFit/>
          </a:bodyPr>
          <a:lstStyle/>
          <a:p>
            <a:r>
              <a:rPr lang="kk-KZ" sz="3600" dirty="0" smtClean="0">
                <a:solidFill>
                  <a:srgbClr val="333333"/>
                </a:solidFill>
                <a:latin typeface="Times New Roman" pitchFamily="18" charset="0"/>
                <a:ea typeface="Times New Roman" pitchFamily="18" charset="0"/>
                <a:cs typeface="Times New Roman" pitchFamily="18" charset="0"/>
              </a:rPr>
              <a:t>7 Үй </a:t>
            </a:r>
            <a:r>
              <a:rPr lang="kk-KZ" sz="3600" dirty="0" smtClean="0">
                <a:solidFill>
                  <a:srgbClr val="333333"/>
                </a:solidFill>
                <a:latin typeface="Times New Roman" pitchFamily="18" charset="0"/>
                <a:ea typeface="Times New Roman" pitchFamily="18" charset="0"/>
                <a:cs typeface="Times New Roman" pitchFamily="18" charset="0"/>
                <a:hlinkClick r:id="rId9" action="ppaction://hlinksldjump"/>
              </a:rPr>
              <a:t>тапсырмасы</a:t>
            </a:r>
            <a:endParaRPr lang="ru-RU" sz="360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lstStyle/>
          <a:p>
            <a:pPr algn="ctr">
              <a:buNone/>
            </a:pPr>
            <a:r>
              <a:rPr lang="kk-KZ" sz="5400" dirty="0" smtClean="0">
                <a:latin typeface="Times New Roman" pitchFamily="18" charset="0"/>
                <a:cs typeface="Times New Roman" pitchFamily="18" charset="0"/>
              </a:rPr>
              <a:t> 30.</a:t>
            </a:r>
          </a:p>
          <a:p>
            <a:pPr algn="ctr">
              <a:buNone/>
            </a:pPr>
            <a:r>
              <a:rPr lang="kk-KZ" sz="5400" dirty="0" smtClean="0">
                <a:latin typeface="Times New Roman" pitchFamily="18" charset="0"/>
                <a:cs typeface="Times New Roman" pitchFamily="18" charset="0"/>
              </a:rPr>
              <a:t>3 такт: жұмыстық жүріс</a:t>
            </a:r>
            <a:endParaRPr lang="ru-RU" sz="5400" dirty="0" smtClean="0">
              <a:latin typeface="Times New Roman" pitchFamily="18" charset="0"/>
              <a:cs typeface="Times New Roman" pitchFamily="18" charset="0"/>
            </a:endParaRPr>
          </a:p>
          <a:p>
            <a:pPr>
              <a:buNone/>
            </a:pPr>
            <a:endParaRPr lang="ru-RU" dirty="0"/>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611560" y="548680"/>
            <a:ext cx="8229600" cy="4525963"/>
          </a:xfrm>
        </p:spPr>
        <p:txBody>
          <a:bodyPr>
            <a:normAutofit fontScale="92500"/>
          </a:bodyPr>
          <a:lstStyle/>
          <a:p>
            <a:pPr algn="ctr">
              <a:buNone/>
            </a:pPr>
            <a:r>
              <a:rPr lang="kk-KZ" sz="5400" dirty="0" smtClean="0">
                <a:latin typeface="Times New Roman" pitchFamily="18" charset="0"/>
                <a:cs typeface="Times New Roman" pitchFamily="18" charset="0"/>
              </a:rPr>
              <a:t>10.</a:t>
            </a:r>
          </a:p>
          <a:p>
            <a:pPr algn="ctr">
              <a:buNone/>
            </a:pPr>
            <a:r>
              <a:rPr lang="kk-KZ" sz="5400" dirty="0" smtClean="0">
                <a:latin typeface="Times New Roman" pitchFamily="18" charset="0"/>
                <a:cs typeface="Times New Roman" pitchFamily="18" charset="0"/>
              </a:rPr>
              <a:t>Трансмиссия – автомобильдің жетекші доңғалақтарына қозғалтқыштан шыққан айналу моментін жеткізу қызметін атқарады.</a:t>
            </a:r>
            <a:endParaRPr lang="ru-RU" sz="5400" dirty="0">
              <a:latin typeface="Times New Roman" pitchFamily="18" charset="0"/>
              <a:cs typeface="Times New Roman" pitchFamily="18" charset="0"/>
            </a:endParaRP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lstStyle/>
          <a:p>
            <a:pPr algn="ctr">
              <a:buNone/>
            </a:pPr>
            <a:r>
              <a:rPr lang="kk-KZ" dirty="0" smtClean="0"/>
              <a:t> </a:t>
            </a:r>
            <a:r>
              <a:rPr lang="kk-KZ" sz="5400" dirty="0" smtClean="0">
                <a:latin typeface="Times New Roman" pitchFamily="18" charset="0"/>
                <a:cs typeface="Times New Roman" pitchFamily="18" charset="0"/>
              </a:rPr>
              <a:t>20.</a:t>
            </a:r>
          </a:p>
          <a:p>
            <a:pPr algn="ctr">
              <a:buNone/>
            </a:pPr>
            <a:r>
              <a:rPr lang="kk-KZ" sz="5400" dirty="0" smtClean="0">
                <a:latin typeface="Times New Roman" pitchFamily="18" charset="0"/>
                <a:cs typeface="Times New Roman" pitchFamily="18" charset="0"/>
              </a:rPr>
              <a:t>Екі дискі болады:жетекші және басқыш</a:t>
            </a:r>
            <a:endParaRPr lang="ru-RU" sz="5400" dirty="0" smtClean="0">
              <a:latin typeface="Times New Roman" pitchFamily="18" charset="0"/>
              <a:cs typeface="Times New Roman" pitchFamily="18" charset="0"/>
            </a:endParaRPr>
          </a:p>
          <a:p>
            <a:pPr algn="ctr">
              <a:buNone/>
            </a:pPr>
            <a:endParaRPr lang="ru-RU" sz="5400" dirty="0" smtClean="0">
              <a:latin typeface="Times New Roman" pitchFamily="18" charset="0"/>
              <a:cs typeface="Times New Roman" pitchFamily="18" charset="0"/>
            </a:endParaRPr>
          </a:p>
          <a:p>
            <a:pPr algn="ctr">
              <a:buNone/>
            </a:pPr>
            <a:endParaRPr lang="ru-RU" sz="5400" dirty="0">
              <a:latin typeface="Times New Roman" pitchFamily="18" charset="0"/>
              <a:cs typeface="Times New Roman" pitchFamily="18" charset="0"/>
            </a:endParaRP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p:txBody>
          <a:bodyPr/>
          <a:lstStyle/>
          <a:p>
            <a:pPr algn="ctr">
              <a:buNone/>
            </a:pPr>
            <a:r>
              <a:rPr lang="kk-KZ" dirty="0" smtClean="0"/>
              <a:t> </a:t>
            </a:r>
            <a:r>
              <a:rPr lang="kk-KZ" sz="5400" dirty="0" smtClean="0">
                <a:latin typeface="Times New Roman" pitchFamily="18" charset="0"/>
                <a:cs typeface="Times New Roman" pitchFamily="18" charset="0"/>
              </a:rPr>
              <a:t>30.</a:t>
            </a:r>
          </a:p>
          <a:p>
            <a:pPr algn="ctr">
              <a:buNone/>
            </a:pPr>
            <a:r>
              <a:rPr lang="kk-KZ" sz="5400" dirty="0" smtClean="0">
                <a:latin typeface="Times New Roman" pitchFamily="18" charset="0"/>
                <a:cs typeface="Times New Roman" pitchFamily="18" charset="0"/>
              </a:rPr>
              <a:t>Үш білік:жетекші, жетектегі, аралық</a:t>
            </a:r>
            <a:endParaRPr lang="ru-RU" sz="5400" dirty="0">
              <a:latin typeface="Times New Roman" pitchFamily="18" charset="0"/>
              <a:cs typeface="Times New Roman" pitchFamily="18" charset="0"/>
            </a:endParaRP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395536" y="476672"/>
            <a:ext cx="8229600" cy="4525963"/>
          </a:xfrm>
        </p:spPr>
        <p:txBody>
          <a:bodyPr/>
          <a:lstStyle/>
          <a:p>
            <a:pPr algn="ctr">
              <a:buNone/>
            </a:pPr>
            <a:r>
              <a:rPr lang="kk-KZ" dirty="0" smtClean="0"/>
              <a:t> </a:t>
            </a:r>
            <a:r>
              <a:rPr lang="kk-KZ" sz="5400" dirty="0" smtClean="0">
                <a:latin typeface="Times New Roman" pitchFamily="18" charset="0"/>
                <a:cs typeface="Times New Roman" pitchFamily="18" charset="0"/>
              </a:rPr>
              <a:t>10.</a:t>
            </a:r>
          </a:p>
          <a:p>
            <a:pPr algn="ctr">
              <a:buNone/>
            </a:pPr>
            <a:r>
              <a:rPr lang="kk-KZ" sz="5400" dirty="0" smtClean="0">
                <a:latin typeface="Times New Roman" pitchFamily="18" charset="0"/>
                <a:cs typeface="Times New Roman" pitchFamily="18" charset="0"/>
              </a:rPr>
              <a:t>Автомобиль негізгі үш бөлікке бөлінеді: шанақ, қозғалтқыш және шасси</a:t>
            </a:r>
            <a:endParaRPr lang="ru-RU" sz="5400" dirty="0" smtClean="0">
              <a:latin typeface="Times New Roman" pitchFamily="18" charset="0"/>
              <a:cs typeface="Times New Roman" pitchFamily="18" charset="0"/>
            </a:endParaRPr>
          </a:p>
          <a:p>
            <a:pPr>
              <a:buNone/>
            </a:pPr>
            <a:endParaRPr lang="ru-RU" dirty="0"/>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88640"/>
            <a:ext cx="8229600" cy="1143000"/>
          </a:xfrm>
        </p:spPr>
        <p:txBody>
          <a:bodyPr/>
          <a:lstStyle/>
          <a:p>
            <a:r>
              <a:rPr lang="kk-KZ" dirty="0" smtClean="0"/>
              <a:t>  </a:t>
            </a:r>
            <a:endParaRPr lang="ru-RU" dirty="0"/>
          </a:p>
        </p:txBody>
      </p:sp>
      <p:sp>
        <p:nvSpPr>
          <p:cNvPr id="3" name="Содержимое 2"/>
          <p:cNvSpPr>
            <a:spLocks noGrp="1"/>
          </p:cNvSpPr>
          <p:nvPr>
            <p:ph idx="1"/>
          </p:nvPr>
        </p:nvSpPr>
        <p:spPr>
          <a:xfrm>
            <a:off x="395536" y="476672"/>
            <a:ext cx="8229600" cy="4525963"/>
          </a:xfrm>
        </p:spPr>
        <p:txBody>
          <a:bodyPr/>
          <a:lstStyle/>
          <a:p>
            <a:pPr algn="ctr">
              <a:buNone/>
            </a:pPr>
            <a:r>
              <a:rPr lang="kk-KZ" dirty="0" smtClean="0"/>
              <a:t> </a:t>
            </a:r>
            <a:r>
              <a:rPr lang="kk-KZ" sz="5400" dirty="0" smtClean="0">
                <a:latin typeface="Times New Roman" pitchFamily="18" charset="0"/>
                <a:cs typeface="Times New Roman" pitchFamily="18" charset="0"/>
              </a:rPr>
              <a:t>20.</a:t>
            </a:r>
          </a:p>
          <a:p>
            <a:pPr algn="ctr">
              <a:buNone/>
            </a:pPr>
            <a:r>
              <a:rPr lang="kk-KZ" sz="5400" dirty="0" smtClean="0">
                <a:latin typeface="Times New Roman" pitchFamily="18" charset="0"/>
                <a:cs typeface="Times New Roman" pitchFamily="18" charset="0"/>
              </a:rPr>
              <a:t>Екі: енгізу және шығару. Шығару клапанының табақшасы үлкендеу болады?</a:t>
            </a:r>
            <a:endParaRPr lang="ru-RU" sz="5400" dirty="0" smtClean="0">
              <a:latin typeface="Times New Roman" pitchFamily="18" charset="0"/>
              <a:cs typeface="Times New Roman" pitchFamily="18" charset="0"/>
            </a:endParaRPr>
          </a:p>
          <a:p>
            <a:pPr algn="ctr">
              <a:buNone/>
            </a:pPr>
            <a:endParaRPr lang="ru-RU" sz="5400" dirty="0">
              <a:latin typeface="Times New Roman" pitchFamily="18" charset="0"/>
              <a:cs typeface="Times New Roman" pitchFamily="18" charset="0"/>
            </a:endParaRP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539552" y="476672"/>
            <a:ext cx="8229600" cy="4525963"/>
          </a:xfrm>
        </p:spPr>
        <p:txBody>
          <a:bodyPr/>
          <a:lstStyle/>
          <a:p>
            <a:pPr algn="ctr">
              <a:buNone/>
            </a:pPr>
            <a:r>
              <a:rPr lang="kk-KZ" dirty="0" smtClean="0"/>
              <a:t> </a:t>
            </a:r>
            <a:r>
              <a:rPr lang="kk-KZ" sz="5400" dirty="0" smtClean="0">
                <a:latin typeface="Times New Roman" pitchFamily="18" charset="0"/>
                <a:cs typeface="Times New Roman" pitchFamily="18" charset="0"/>
              </a:rPr>
              <a:t>30.</a:t>
            </a:r>
            <a:endParaRPr lang="ru-RU" sz="5400" dirty="0">
              <a:latin typeface="Times New Roman" pitchFamily="18" charset="0"/>
              <a:cs typeface="Times New Roman" pitchFamily="18" charset="0"/>
            </a:endParaRPr>
          </a:p>
          <a:p>
            <a:pPr algn="ctr">
              <a:buNone/>
            </a:pPr>
            <a:r>
              <a:rPr lang="kk-KZ" sz="5400" dirty="0" smtClean="0">
                <a:latin typeface="Times New Roman" pitchFamily="18" charset="0"/>
                <a:cs typeface="Times New Roman" pitchFamily="18" charset="0"/>
              </a:rPr>
              <a:t>Үш түрі қолданылады: гидравликалық, механикалық және пневматикалық</a:t>
            </a:r>
          </a:p>
        </p:txBody>
      </p:sp>
      <p:pic>
        <p:nvPicPr>
          <p:cNvPr id="4" name="Picture 2" descr="C:\Documents and Settings\Admin\Мои документы\Гулмира\komputeri-138.gif"/>
          <p:cNvPicPr>
            <a:picLocks noChangeAspect="1" noChangeArrowheads="1" noCrop="1"/>
          </p:cNvPicPr>
          <p:nvPr/>
        </p:nvPicPr>
        <p:blipFill>
          <a:blip r:embed="rId2" cstate="print"/>
          <a:srcRect/>
          <a:stretch>
            <a:fillRect/>
          </a:stretch>
        </p:blipFill>
        <p:spPr bwMode="auto">
          <a:xfrm>
            <a:off x="571472" y="4429132"/>
            <a:ext cx="1785942" cy="1738317"/>
          </a:xfrm>
          <a:prstGeom prst="rect">
            <a:avLst/>
          </a:prstGeom>
          <a:noFill/>
        </p:spPr>
      </p:pic>
      <p:sp>
        <p:nvSpPr>
          <p:cNvPr id="5" name="Выноска с четырьмя стрелками 4">
            <a:hlinkClick r:id="rId3" action="ppaction://hlinksldjump"/>
          </p:cNvPr>
          <p:cNvSpPr/>
          <p:nvPr/>
        </p:nvSpPr>
        <p:spPr>
          <a:xfrm>
            <a:off x="8215338" y="5929330"/>
            <a:ext cx="642942" cy="642942"/>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arhivurokov.ru/kopilka/up/html/2016/12/12/k_584e317fec06c/368579_1.png">
            <a:hlinkClick r:id="rId2" action="ppaction://hlinksldjump"/>
          </p:cNvPr>
          <p:cNvPicPr/>
          <p:nvPr/>
        </p:nvPicPr>
        <p:blipFill>
          <a:blip r:embed="rId3" cstate="print"/>
          <a:srcRect/>
          <a:stretch>
            <a:fillRect/>
          </a:stretch>
        </p:blipFill>
        <p:spPr bwMode="auto">
          <a:xfrm>
            <a:off x="1115616" y="1340768"/>
            <a:ext cx="7128792" cy="4824536"/>
          </a:xfrm>
          <a:prstGeom prst="rect">
            <a:avLst/>
          </a:prstGeom>
          <a:noFill/>
          <a:ln w="9525">
            <a:noFill/>
            <a:miter lim="800000"/>
            <a:headEnd/>
            <a:tailEnd/>
          </a:ln>
        </p:spPr>
      </p:pic>
      <p:sp>
        <p:nvSpPr>
          <p:cNvPr id="5" name="Прямоугольник 4"/>
          <p:cNvSpPr/>
          <p:nvPr/>
        </p:nvSpPr>
        <p:spPr>
          <a:xfrm>
            <a:off x="2699792" y="476672"/>
            <a:ext cx="3416256" cy="707886"/>
          </a:xfrm>
          <a:prstGeom prst="rect">
            <a:avLst/>
          </a:prstGeom>
        </p:spPr>
        <p:txBody>
          <a:bodyPr wrap="none">
            <a:spAutoFit/>
          </a:bodyPr>
          <a:lstStyle/>
          <a:p>
            <a:r>
              <a:rPr lang="kk-KZ" sz="4000" dirty="0" smtClean="0">
                <a:solidFill>
                  <a:srgbClr val="333333"/>
                </a:solidFill>
                <a:latin typeface="Times New Roman" pitchFamily="18" charset="0"/>
                <a:ea typeface="Times New Roman" pitchFamily="18" charset="0"/>
                <a:cs typeface="Times New Roman" pitchFamily="18" charset="0"/>
              </a:rPr>
              <a:t>Жаңа тақырып</a:t>
            </a:r>
            <a:endParaRPr lang="ru-RU" sz="400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340768"/>
            <a:ext cx="8892480" cy="4968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Салқындату жүйесі қозғалтқыш ішінде тиімді температураны(</a:t>
            </a:r>
            <a:r>
              <a:rPr kumimoji="0" lang="ru-RU" sz="20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80-90°C</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сұйықты қозғалысқа келтіре отырып сақтап тұру үшін қажет.Желдеткіш радиатордағы сұйықты ауа ағынымен үргілеуге,  су сорғысы цилиндр сыртқабаты мен цилиндр басында салқындатқыш сұйықты қозғалысқа келтіруге арналған. Қозғалтқышты ауамен де  салқындатуға да болады, бірақ қазіргі жаңа автокөліктерді салқындату жүйесінің  бұл түрі қолданылмайды</a:t>
            </a:r>
          </a:p>
          <a:p>
            <a:r>
              <a:rPr lang="ru-RU" sz="2000" dirty="0" smtClean="0">
                <a:latin typeface="Times New Roman" pitchFamily="18" charset="0"/>
                <a:cs typeface="Times New Roman" pitchFamily="18" charset="0"/>
              </a:rPr>
              <a:t>1. Радиатор.</a:t>
            </a:r>
          </a:p>
          <a:p>
            <a:r>
              <a:rPr lang="ru-RU" sz="2000" dirty="0" smtClean="0">
                <a:latin typeface="Times New Roman" pitchFamily="18" charset="0"/>
                <a:cs typeface="Times New Roman" pitchFamily="18" charset="0"/>
              </a:rPr>
              <a:t>2. </a:t>
            </a:r>
            <a:r>
              <a:rPr lang="kk-KZ" sz="2000" dirty="0" smtClean="0">
                <a:latin typeface="Times New Roman" pitchFamily="18" charset="0"/>
                <a:cs typeface="Times New Roman" pitchFamily="18" charset="0"/>
              </a:rPr>
              <a:t>Кеңейткіш бак</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3. </a:t>
            </a:r>
            <a:r>
              <a:rPr lang="kk-KZ" sz="2000" dirty="0" smtClean="0">
                <a:latin typeface="Times New Roman" pitchFamily="18" charset="0"/>
                <a:cs typeface="Times New Roman" pitchFamily="18" charset="0"/>
              </a:rPr>
              <a:t>Радиатор қақпағы.</a:t>
            </a:r>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4. </a:t>
            </a:r>
            <a:r>
              <a:rPr lang="kk-KZ" sz="2000" dirty="0" smtClean="0">
                <a:latin typeface="Times New Roman" pitchFamily="18" charset="0"/>
                <a:cs typeface="Times New Roman" pitchFamily="18" charset="0"/>
              </a:rPr>
              <a:t>Желдеткіш</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5. </a:t>
            </a:r>
            <a:r>
              <a:rPr lang="kk-KZ" sz="2000" dirty="0" smtClean="0">
                <a:latin typeface="Times New Roman" pitchFamily="18" charset="0"/>
                <a:cs typeface="Times New Roman" pitchFamily="18" charset="0"/>
              </a:rPr>
              <a:t>Су сорғысы</a:t>
            </a:r>
            <a:r>
              <a:rPr lang="ru-RU" sz="2000" dirty="0" smtClean="0">
                <a:latin typeface="Times New Roman" pitchFamily="18" charset="0"/>
                <a:cs typeface="Times New Roman" pitchFamily="18" charset="0"/>
              </a:rPr>
              <a:t>.</a:t>
            </a:r>
          </a:p>
          <a:p>
            <a:r>
              <a:rPr lang="ru-RU" sz="2000" dirty="0" smtClean="0">
                <a:latin typeface="Times New Roman" pitchFamily="18" charset="0"/>
                <a:cs typeface="Times New Roman" pitchFamily="18" charset="0"/>
              </a:rPr>
              <a:t>6. Термостат.</a:t>
            </a:r>
          </a:p>
          <a:p>
            <a:pPr fontAlgn="base">
              <a:spcBef>
                <a:spcPct val="0"/>
              </a:spcBef>
              <a:spcAft>
                <a:spcPct val="0"/>
              </a:spcAft>
            </a:pPr>
            <a:r>
              <a:rPr lang="kk-KZ" sz="2000" dirty="0" smtClean="0">
                <a:latin typeface="Times New Roman" pitchFamily="18" charset="0"/>
                <a:cs typeface="Times New Roman" pitchFamily="18" charset="0"/>
              </a:rPr>
              <a:t>Салқындатқыш сұйықтық  түрінде бұрын су пайдаланылса, қазір қату температурасы төмен арнайы сұйық-  антифриз қолданылады. </a:t>
            </a:r>
            <a:r>
              <a:rPr lang="ru-RU" dirty="0" smtClean="0"/>
              <a:t/>
            </a:r>
            <a:br>
              <a:rPr lang="ru-RU" dirty="0" smtClean="0"/>
            </a:br>
            <a:endParaRPr lang="ru-RU" dirty="0" smtClean="0"/>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arhivurokov.ru/kopilka/up/html/2016/12/12/k_584e317fec06c/368579_2.png">
            <a:hlinkClick r:id="rId2" action="ppaction://hlinksldjump"/>
          </p:cNvPr>
          <p:cNvPicPr/>
          <p:nvPr/>
        </p:nvPicPr>
        <p:blipFill>
          <a:blip r:embed="rId3" cstate="print"/>
          <a:srcRect/>
          <a:stretch>
            <a:fillRect/>
          </a:stretch>
        </p:blipFill>
        <p:spPr bwMode="auto">
          <a:xfrm>
            <a:off x="1331640" y="1412776"/>
            <a:ext cx="6336704" cy="439248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1760" y="476672"/>
            <a:ext cx="4688719" cy="769441"/>
          </a:xfrm>
          <a:prstGeom prst="rect">
            <a:avLst/>
          </a:prstGeom>
          <a:noFill/>
        </p:spPr>
        <p:txBody>
          <a:bodyPr wrap="none" rtlCol="0">
            <a:spAutoFit/>
          </a:bodyPr>
          <a:lstStyle/>
          <a:p>
            <a:r>
              <a:rPr lang="kk-KZ" sz="4400" dirty="0" smtClean="0">
                <a:latin typeface="Times New Roman" pitchFamily="18" charset="0"/>
                <a:cs typeface="Times New Roman" pitchFamily="18" charset="0"/>
              </a:rPr>
              <a:t>Сабақтың мақсаты</a:t>
            </a:r>
            <a:endParaRPr lang="ru-RU" sz="4400" dirty="0">
              <a:latin typeface="Times New Roman" pitchFamily="18" charset="0"/>
              <a:cs typeface="Times New Roman" pitchFamily="18" charset="0"/>
            </a:endParaRPr>
          </a:p>
        </p:txBody>
      </p:sp>
      <p:sp>
        <p:nvSpPr>
          <p:cNvPr id="14337" name="Rectangle 1"/>
          <p:cNvSpPr>
            <a:spLocks noChangeArrowheads="1"/>
          </p:cNvSpPr>
          <p:nvPr/>
        </p:nvSpPr>
        <p:spPr bwMode="auto">
          <a:xfrm>
            <a:off x="0" y="1196752"/>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kk-KZ"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білімдік</a:t>
            </a:r>
            <a:r>
              <a:rPr kumimoji="0" lang="ru-RU"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жүйенің әр бөлігінің қызметімен таныстыру,сұйықтың  кіші және үлкен айналым жасау жолын ажырату </a:t>
            </a:r>
            <a:endPar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дамыту: </a:t>
            </a:r>
            <a:r>
              <a:rPr kumimoji="0" lang="kk-KZ" sz="280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жылудың  қозғалтқыштың техникалық күйіне әсерін түсіну, </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салқындату жүйесі элементтерінің  қызметін ажырата білу.</a:t>
            </a:r>
            <a:endPar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-тәрбиелік</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тыңдаушылардың кәсіби сапасын арттыру, пәнге қызығушылығын ояту</a:t>
            </a:r>
            <a:endPar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Сабақтың түрі: </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жаңа мағлұмат беру.</a:t>
            </a:r>
            <a:endParaRPr kumimoji="0" lang="ru-RU"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Көрнекіліктер: </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салқындату жүйесі бөлшектері, плакаттар, суреттер мен схемалар бейнеленген бейне материалдар.</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5-конечная звезда 5"/>
          <p:cNvSpPr/>
          <p:nvPr/>
        </p:nvSpPr>
        <p:spPr>
          <a:xfrm>
            <a:off x="8244408" y="0"/>
            <a:ext cx="288032" cy="1052736"/>
          </a:xfrm>
          <a:prstGeom prst="star5">
            <a:avLst/>
          </a:prstGeom>
        </p:spPr>
        <p:txBody>
          <a:bodyPr wrap="none" rtlCol="0" anchor="ctr">
            <a:spAutoFit/>
          </a:bodyPr>
          <a:lstStyle/>
          <a:p>
            <a:pPr algn="ctr"/>
            <a:endParaRPr lang="ru-RU" sz="3600" dirty="0" smtClean="0">
              <a:latin typeface="Times New Roman" pitchFamily="18" charset="0"/>
              <a:cs typeface="Times New Roman" pitchFamily="18" charset="0"/>
              <a:hlinkClick r:id="rId2" action="ppaction://hlinksldjump"/>
            </a:endParaRPr>
          </a:p>
        </p:txBody>
      </p:sp>
      <p:sp>
        <p:nvSpPr>
          <p:cNvPr id="9" name="Стрелка вправо 8">
            <a:hlinkClick r:id="rId3" action="ppaction://hlinksldjump"/>
          </p:cNvPr>
          <p:cNvSpPr/>
          <p:nvPr/>
        </p:nvSpPr>
        <p:spPr>
          <a:xfrm rot="10800000">
            <a:off x="8028384" y="5574090"/>
            <a:ext cx="1115616" cy="1283910"/>
          </a:xfrm>
          <a:prstGeom prst="rightArrow">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2" action="ppaction://hlinksldjump"/>
            </a:endParaRPr>
          </a:p>
        </p:txBody>
      </p:sp>
      <p:sp>
        <p:nvSpPr>
          <p:cNvPr id="10" name="Стрелка вправо 9">
            <a:hlinkClick r:id="rId4" action="ppaction://hlinksldjump"/>
          </p:cNvPr>
          <p:cNvSpPr/>
          <p:nvPr/>
        </p:nvSpPr>
        <p:spPr>
          <a:xfrm>
            <a:off x="0" y="0"/>
            <a:ext cx="1259632" cy="1283910"/>
          </a:xfrm>
          <a:prstGeom prst="rightArrow">
            <a:avLst/>
          </a:prstGeom>
        </p:spPr>
        <p:style>
          <a:lnRef idx="1">
            <a:schemeClr val="accent1"/>
          </a:lnRef>
          <a:fillRef idx="3">
            <a:schemeClr val="accent1"/>
          </a:fillRef>
          <a:effectRef idx="2">
            <a:schemeClr val="accent1"/>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2" action="ppaction://hlinksldjump"/>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0"/>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kk-KZ"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Су сорғысы сұйықты еріксіз айналысқа түсіреді. Оның негізгі элементі қаңғалақ</a:t>
            </a:r>
            <a:r>
              <a:rPr kumimoji="0" lang="kk-KZ" sz="24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(крыльчатка)</a:t>
            </a:r>
            <a:r>
              <a:rPr kumimoji="0" lang="kk-KZ"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иінді біліктің белдікті берілісі арқылы қозғалысқа келеді. </a:t>
            </a:r>
            <a:r>
              <a:rPr lang="kk-KZ" sz="2400" dirty="0" smtClean="0">
                <a:solidFill>
                  <a:srgbClr val="333333"/>
                </a:solidFill>
                <a:latin typeface="Times New Roman" pitchFamily="18" charset="0"/>
                <a:ea typeface="Times New Roman" pitchFamily="18" charset="0"/>
                <a:cs typeface="Times New Roman" pitchFamily="18" charset="0"/>
              </a:rPr>
              <a:t>Су сорғысы жүйедегі сұйықты  ортадан тепкіш күш арқылы қозғалысқа келтіреді. Салқындатқыш сұйықтық қозғалтқыштың қызуын өзіне тартып ала отырып  радиатор арқылы атмосфераға таратып отырады. Салқындаған сұйық өз қызуынан арыла отырып, қозғалтқыш ішіне қайтадан келеді..</a:t>
            </a:r>
            <a:endParaRPr lang="kk-KZ" sz="24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000" b="0" i="0" u="none" strike="noStrike" cap="none" normalizeH="0" baseline="0" dirty="0" smtClean="0">
              <a:ln>
                <a:noFill/>
              </a:ln>
              <a:solidFill>
                <a:srgbClr val="333333"/>
              </a:solidFill>
              <a:effectLst/>
              <a:latin typeface="Helvetica"/>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https://arhivurokov.ru/kopilka/up/html/2016/12/12/k_584e317fec06c/368579_3.png"/>
          <p:cNvPicPr/>
          <p:nvPr/>
        </p:nvPicPr>
        <p:blipFill>
          <a:blip r:embed="rId2" cstate="print"/>
          <a:srcRect/>
          <a:stretch>
            <a:fillRect/>
          </a:stretch>
        </p:blipFill>
        <p:spPr bwMode="auto">
          <a:xfrm>
            <a:off x="1331640" y="2708920"/>
            <a:ext cx="6377533" cy="414908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arhivurokov.ru/kopilka/up/html/2016/12/12/k_584e317fec06c/368579_4.png">
            <a:hlinkClick r:id="rId2" action="ppaction://hlinksldjump"/>
          </p:cNvPr>
          <p:cNvPicPr/>
          <p:nvPr/>
        </p:nvPicPr>
        <p:blipFill>
          <a:blip r:embed="rId3" cstate="print"/>
          <a:srcRect/>
          <a:stretch>
            <a:fillRect/>
          </a:stretch>
        </p:blipFill>
        <p:spPr bwMode="auto">
          <a:xfrm>
            <a:off x="899592" y="1340768"/>
            <a:ext cx="6984776" cy="4896544"/>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548680"/>
            <a:ext cx="9144000"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Радиатор</a:t>
            </a:r>
            <a:r>
              <a:rPr kumimoji="0" lang="kk-KZ" sz="28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жоғары температураға дейін қызған сұйықты салқындатуға арналған. Сұйық радиатор ішіндегі ұсақ құбырлар арқылы өткенде, желдеткіштің жасаған ауа ағыны әсерінен және көліктің қозғалысы кезінде пайда болатын  жел арқылы салқындайды</a:t>
            </a:r>
          </a:p>
          <a:p>
            <a:pPr lvl="0" algn="just" fontAlgn="base">
              <a:spcBef>
                <a:spcPct val="0"/>
              </a:spcBef>
              <a:spcAft>
                <a:spcPct val="0"/>
              </a:spcAft>
            </a:pPr>
            <a:r>
              <a:rPr lang="kk-KZ" sz="2800" dirty="0" smtClean="0">
                <a:latin typeface="Times New Roman" pitchFamily="18" charset="0"/>
                <a:cs typeface="Times New Roman" pitchFamily="18" charset="0"/>
              </a:rPr>
              <a:t>Радиатор құбырында сұйық  жоғарыдан төмен қарай қозғалады. Қозғалыс кезінде сұйық қарсы ауа ағыны әсерінен тез  салқындап үлгереді. Кейбір радиаторлардың алдына перде  орнатылады сондықтан  қарсы салқындатқыш ауа ағынын реттеп отыруға болады. Радиаторды таттануға төзімді, жеңіл түсті металдардан дайындайды. </a:t>
            </a:r>
            <a:r>
              <a:rPr lang="ru-RU" dirty="0" smtClean="0"/>
              <a:t/>
            </a:r>
            <a:br>
              <a:rPr lang="ru-RU" dirty="0" smtClean="0"/>
            </a:b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arhivurokov.ru/kopilka/up/html/2016/12/12/k_584e317fec06c/368579_5.png"/>
          <p:cNvPicPr/>
          <p:nvPr/>
        </p:nvPicPr>
        <p:blipFill>
          <a:blip r:embed="rId2" cstate="print"/>
          <a:srcRect/>
          <a:stretch>
            <a:fillRect/>
          </a:stretch>
        </p:blipFill>
        <p:spPr bwMode="auto">
          <a:xfrm>
            <a:off x="971600" y="1340768"/>
            <a:ext cx="6840760" cy="4608511"/>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Рисунок 4" descr="https://arhivurokov.ru/kopilka/up/html/2016/12/12/k_584e317fec06c/368579_5.png"/>
          <p:cNvPicPr/>
          <p:nvPr/>
        </p:nvPicPr>
        <p:blipFill>
          <a:blip r:embed="rId2" cstate="print">
            <a:clrChange>
              <a:clrFrom>
                <a:srgbClr val="E1E5E8"/>
              </a:clrFrom>
              <a:clrTo>
                <a:srgbClr val="E1E5E8">
                  <a:alpha val="0"/>
                </a:srgbClr>
              </a:clrTo>
            </a:clrChange>
          </a:blip>
          <a:srcRect/>
          <a:stretch>
            <a:fillRect/>
          </a:stretch>
        </p:blipFill>
        <p:spPr bwMode="auto">
          <a:xfrm>
            <a:off x="4607496" y="3573016"/>
            <a:ext cx="4536504" cy="2592288"/>
          </a:xfrm>
          <a:prstGeom prst="rect">
            <a:avLst/>
          </a:prstGeom>
          <a:noFill/>
          <a:ln w="9525">
            <a:noFill/>
            <a:miter lim="800000"/>
            <a:headEnd/>
            <a:tailEnd/>
          </a:ln>
        </p:spPr>
      </p:pic>
      <p:sp>
        <p:nvSpPr>
          <p:cNvPr id="47105" name="Rectangle 1"/>
          <p:cNvSpPr>
            <a:spLocks noChangeArrowheads="1"/>
          </p:cNvSpPr>
          <p:nvPr/>
        </p:nvSpPr>
        <p:spPr bwMode="auto">
          <a:xfrm>
            <a:off x="0" y="0"/>
            <a:ext cx="914400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Радиатордың қақпағында  салқындату жүйесіндегі артық қысымды  қолдайтын шығару клапаны болады. Салқындату жүйесіндегі қысым жоғары болса , сұйықтықтың қайнау температурасы 100°C  -тан жоғары болатындықтан қоршаған орта температурасы мен   салқындатқыш сұйықтық температурасы айырмашылығы жоғары болады.Осының әсерінен  салқындату жүйесі жұмысының тиімділігі нашарлайды.Радиатордағы қысым жоғарылағанда шығару клапаны ашылып,салқындатқыш сұйықтықты қайтадан кеңейткіш  бакқа бағыттайды. Радиатордағы қысым төмендегенде енгізу клапаны ашылып, кеңейткіш бактан сұйық радиаторға келеді.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А – </a:t>
            </a: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қысым жоғарылайды</a:t>
            </a: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температура</a:t>
            </a: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жоғары</a:t>
            </a: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В – </a:t>
            </a: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қысым төмендейді</a:t>
            </a: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салқындату</a:t>
            </a:r>
            <a:r>
              <a:rPr kumimoji="0" lang="ru-RU"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p>
          <a:p>
            <a:pPr eaLnBrk="0" fontAlgn="base" hangingPunct="0">
              <a:spcBef>
                <a:spcPct val="0"/>
              </a:spcBef>
              <a:spcAft>
                <a:spcPct val="0"/>
              </a:spcAft>
            </a:pPr>
            <a:r>
              <a:rPr lang="kk-KZ" dirty="0" smtClean="0">
                <a:latin typeface="Times New Roman" pitchFamily="18" charset="0"/>
                <a:cs typeface="Times New Roman" pitchFamily="18" charset="0"/>
              </a:rPr>
              <a:t>Кеңейткіш багы жоқ салқындату жүйелерінде шығару  клапаны бу клапаны деп аталды және сәйкесінше жүйеден буды шығарып отырды, ал енгізу клапаны ауа клапаны деп  аталып  бу шығару кезінде вакуум әсерінен түтіктердің майысуы мен жабысып қалуының алдын алу үшін  жүйеге ауа енгізіп отырады.</a:t>
            </a:r>
            <a:endParaRPr lang="ru-RU"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6" name="Rectangle 2"/>
          <p:cNvSpPr>
            <a:spLocks noChangeArrowheads="1"/>
          </p:cNvSpPr>
          <p:nvPr/>
        </p:nvSpPr>
        <p:spPr bwMode="auto">
          <a:xfrm>
            <a:off x="5076056" y="6165304"/>
            <a:ext cx="3687676"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1 – </a:t>
            </a:r>
            <a:r>
              <a:rPr kumimoji="0" lang="kk-KZ"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шығару </a:t>
            </a:r>
            <a:r>
              <a:rPr kumimoji="0" lang="ru-RU"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клапан</a:t>
            </a:r>
            <a:r>
              <a:rPr kumimoji="0" lang="kk-KZ"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ы</a:t>
            </a:r>
            <a:r>
              <a:rPr kumimoji="0" lang="ru-RU"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2 – </a:t>
            </a:r>
            <a:r>
              <a:rPr kumimoji="0" lang="kk-KZ"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енгізу </a:t>
            </a:r>
            <a:r>
              <a:rPr kumimoji="0" lang="ru-RU"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клапан</a:t>
            </a:r>
            <a:r>
              <a:rPr kumimoji="0" lang="kk-KZ" sz="1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ы</a:t>
            </a:r>
            <a:endParaRPr kumimoji="0" lang="kk-KZ"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s://arhivurokov.ru/kopilka/up/html/2016/12/12/k_584e317fec06c/368579_6.png"/>
          <p:cNvPicPr/>
          <p:nvPr/>
        </p:nvPicPr>
        <p:blipFill>
          <a:blip r:embed="rId2" cstate="print"/>
          <a:srcRect/>
          <a:stretch>
            <a:fillRect/>
          </a:stretch>
        </p:blipFill>
        <p:spPr bwMode="auto">
          <a:xfrm>
            <a:off x="0" y="1268760"/>
            <a:ext cx="5935736" cy="4867275"/>
          </a:xfrm>
          <a:prstGeom prst="rect">
            <a:avLst/>
          </a:prstGeom>
          <a:noFill/>
          <a:ln w="9525">
            <a:noFill/>
            <a:miter lim="800000"/>
            <a:headEnd/>
            <a:tailEnd/>
          </a:ln>
        </p:spPr>
      </p:pic>
      <p:sp>
        <p:nvSpPr>
          <p:cNvPr id="49153" name="Rectangle 1"/>
          <p:cNvSpPr>
            <a:spLocks noChangeArrowheads="1"/>
          </p:cNvSpPr>
          <p:nvPr/>
        </p:nvSpPr>
        <p:spPr bwMode="auto">
          <a:xfrm>
            <a:off x="6084168" y="2204864"/>
            <a:ext cx="305983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1.</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Тұтату кілті</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2.Реле.</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3.</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Салқындату жүйесінің желдеткіші</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4.</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Желдеткішті іске қосуға арналған салқындатқыш сұйықтық сезгісі.</a:t>
            </a:r>
            <a:endParaRPr kumimoji="0" lang="kk-KZ"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descr="https://arhivurokov.ru/kopilka/up/html/2016/12/12/k_584e317fec06c/368579_7.png"/>
          <p:cNvPicPr/>
          <p:nvPr/>
        </p:nvPicPr>
        <p:blipFill>
          <a:blip r:embed="rId2" cstate="print"/>
          <a:srcRect l="25603" t="17021" r="22026" b="14894"/>
          <a:stretch>
            <a:fillRect/>
          </a:stretch>
        </p:blipFill>
        <p:spPr bwMode="auto">
          <a:xfrm>
            <a:off x="2267744" y="2609528"/>
            <a:ext cx="5688632" cy="4248472"/>
          </a:xfrm>
          <a:prstGeom prst="rect">
            <a:avLst/>
          </a:prstGeom>
          <a:noFill/>
          <a:ln w="9525">
            <a:noFill/>
            <a:miter lim="800000"/>
            <a:headEnd/>
            <a:tailEnd/>
          </a:ln>
        </p:spPr>
      </p:pic>
      <p:sp>
        <p:nvSpPr>
          <p:cNvPr id="50177" name="Rectangle 1"/>
          <p:cNvSpPr>
            <a:spLocks noChangeArrowheads="1"/>
          </p:cNvSpPr>
          <p:nvPr/>
        </p:nvSpPr>
        <p:spPr bwMode="auto">
          <a:xfrm>
            <a:off x="0" y="332656"/>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Салқынатудың тиімділігін арттыру үшін желдеткіш ауаның үлкен ағынын радиаторға қарай бағыттайды.Желдеткіш жетек түріне қарай белдікт</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бұрынғы </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ВАЗ 2101)</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гидромуфталы (</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КамАЗ</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автокөлігі</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шестернялы (</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МАЗ 5335</a:t>
            </a:r>
            <a:r>
              <a:rPr kumimoji="0" lang="kk-KZ"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автокөлігі) , электрлі (кең тараған түрі)  болып келеді.Желдеткіштің электрлі жүйесі   салқындату жүйесінің  температурасын өлшейді( сезгі сұйық температурасы белгілі мөлшерге жеткенде тізбектегі  контактілерді түйістіреді)  және салқындатқыш сұйықтықтың температурасы жоғары болған кезде желдеткішті іске қосады.</a:t>
            </a:r>
            <a:r>
              <a:rPr kumimoji="0" lang="ru-RU" sz="20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descr="https://arhivurokov.ru/kopilka/up/html/2016/12/12/k_584e317fec06c/368579_8.png"/>
          <p:cNvPicPr/>
          <p:nvPr/>
        </p:nvPicPr>
        <p:blipFill>
          <a:blip r:embed="rId2" cstate="print"/>
          <a:srcRect/>
          <a:stretch>
            <a:fillRect/>
          </a:stretch>
        </p:blipFill>
        <p:spPr bwMode="auto">
          <a:xfrm>
            <a:off x="0" y="332656"/>
            <a:ext cx="4572000" cy="2952328"/>
          </a:xfrm>
          <a:prstGeom prst="rect">
            <a:avLst/>
          </a:prstGeom>
          <a:noFill/>
          <a:ln w="9525">
            <a:noFill/>
            <a:miter lim="800000"/>
            <a:headEnd/>
            <a:tailEnd/>
          </a:ln>
        </p:spPr>
      </p:pic>
      <p:pic>
        <p:nvPicPr>
          <p:cNvPr id="5" name="Рисунок 4" descr="https://arhivurokov.ru/kopilka/up/html/2016/12/12/k_584e317fec06c/368579_9.png"/>
          <p:cNvPicPr/>
          <p:nvPr/>
        </p:nvPicPr>
        <p:blipFill>
          <a:blip r:embed="rId3" cstate="print"/>
          <a:srcRect/>
          <a:stretch>
            <a:fillRect/>
          </a:stretch>
        </p:blipFill>
        <p:spPr bwMode="auto">
          <a:xfrm>
            <a:off x="4499992" y="332656"/>
            <a:ext cx="4644008" cy="2952328"/>
          </a:xfrm>
          <a:prstGeom prst="rect">
            <a:avLst/>
          </a:prstGeom>
          <a:noFill/>
          <a:ln w="9525">
            <a:noFill/>
            <a:miter lim="800000"/>
            <a:headEnd/>
            <a:tailEnd/>
          </a:ln>
        </p:spPr>
      </p:pic>
      <p:sp>
        <p:nvSpPr>
          <p:cNvPr id="51201" name="Rectangle 1"/>
          <p:cNvSpPr>
            <a:spLocks noChangeArrowheads="1"/>
          </p:cNvSpPr>
          <p:nvPr/>
        </p:nvSpPr>
        <p:spPr bwMode="auto">
          <a:xfrm>
            <a:off x="0" y="3284984"/>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Кеңейткіш бак радиатордан кеңею кезінде шығатын  артық сұйықты қабылдап алу үшін радиатормен жалғанған.Салқындатқыш сұйықтың температурасы көтерілгенде   сұйық радиатордан шығып кеңейткіш бакке өтеді. Радиаторда салқындағаннан кейін сұйық кеңейткіш бактен сорылып алынады.</a:t>
            </a: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1. Кеңейткіш бак</a:t>
            </a:r>
            <a:endPar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2. Кеңейткіш бак түтігі</a:t>
            </a:r>
            <a:endParaRPr kumimoji="0" lang="ru-RU"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3. Радиатор</a:t>
            </a:r>
            <a:r>
              <a:rPr kumimoji="0" lang="ru-RU" sz="2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со16.jpg"/>
          <p:cNvPicPr>
            <a:picLocks noChangeAspect="1"/>
          </p:cNvPicPr>
          <p:nvPr/>
        </p:nvPicPr>
        <p:blipFill>
          <a:blip r:embed="rId2" cstate="print"/>
          <a:stretch>
            <a:fillRect/>
          </a:stretch>
        </p:blipFill>
        <p:spPr>
          <a:xfrm>
            <a:off x="500034" y="285728"/>
            <a:ext cx="4572032" cy="300607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p:cNvSpPr txBox="1"/>
          <p:nvPr/>
        </p:nvSpPr>
        <p:spPr>
          <a:xfrm>
            <a:off x="142844" y="3571876"/>
            <a:ext cx="9104993" cy="3046988"/>
          </a:xfrm>
          <a:prstGeom prst="rect">
            <a:avLst/>
          </a:prstGeom>
          <a:noFill/>
        </p:spPr>
        <p:txBody>
          <a:bodyPr wrap="none" rtlCol="0">
            <a:spAutoFit/>
          </a:bodyPr>
          <a:lstStyle/>
          <a:p>
            <a:r>
              <a:rPr lang="ru-RU" sz="2400" b="1" dirty="0" err="1" smtClean="0">
                <a:solidFill>
                  <a:srgbClr val="002060"/>
                </a:solidFill>
                <a:latin typeface="Times New Roman" pitchFamily="18" charset="0"/>
                <a:cs typeface="Times New Roman" pitchFamily="18" charset="0"/>
              </a:rPr>
              <a:t>Сұйықпен салқындатылатын жүйеде қозғалтқыштың жылу</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режимі</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екі</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жақты ретке</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келтіреді</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Перделі</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желбезекті</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және</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термостаттты</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Желбезектің алты</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немесе</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төрт қалақшасы</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болады</a:t>
            </a:r>
            <a:r>
              <a:rPr lang="ru-RU" sz="2400" b="1" dirty="0" smtClean="0">
                <a:solidFill>
                  <a:srgbClr val="002060"/>
                </a:solidFill>
                <a:latin typeface="Times New Roman" pitchFamily="18" charset="0"/>
                <a:cs typeface="Times New Roman" pitchFamily="18" charset="0"/>
              </a:rPr>
              <a:t>. Су </a:t>
            </a:r>
            <a:r>
              <a:rPr lang="ru-RU" sz="2400" b="1" dirty="0" err="1" smtClean="0">
                <a:solidFill>
                  <a:srgbClr val="002060"/>
                </a:solidFill>
                <a:latin typeface="Times New Roman" pitchFamily="18" charset="0"/>
                <a:cs typeface="Times New Roman" pitchFamily="18" charset="0"/>
              </a:rPr>
              <a:t>сорғысының қалақшасы айналғанда сырттан</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тебу</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күшінің әсерінен сұйықты </a:t>
            </a:r>
            <a:r>
              <a:rPr lang="ru-RU" sz="2400" b="1" dirty="0" smtClean="0">
                <a:solidFill>
                  <a:srgbClr val="002060"/>
                </a:solidFill>
                <a:latin typeface="Times New Roman" pitchFamily="18" charset="0"/>
                <a:cs typeface="Times New Roman" pitchFamily="18" charset="0"/>
              </a:rPr>
              <a:t>блок </a:t>
            </a:r>
            <a:r>
              <a:rPr lang="ru-RU" sz="2400" b="1" dirty="0" err="1" smtClean="0">
                <a:solidFill>
                  <a:srgbClr val="002060"/>
                </a:solidFill>
                <a:latin typeface="Times New Roman" pitchFamily="18" charset="0"/>
                <a:cs typeface="Times New Roman" pitchFamily="18" charset="0"/>
              </a:rPr>
              <a:t>корпусынан</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термостаттқа</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қарай айдайды</a:t>
            </a:r>
            <a:r>
              <a:rPr lang="ru-RU" sz="2400" b="1" dirty="0" smtClean="0">
                <a:solidFill>
                  <a:srgbClr val="002060"/>
                </a:solidFill>
                <a:latin typeface="Times New Roman" pitchFamily="18" charset="0"/>
                <a:cs typeface="Times New Roman" pitchFamily="18" charset="0"/>
              </a:rPr>
              <a:t>. Термостат су </a:t>
            </a:r>
            <a:r>
              <a:rPr lang="ru-RU" sz="2400" b="1" dirty="0" err="1" smtClean="0">
                <a:solidFill>
                  <a:srgbClr val="002060"/>
                </a:solidFill>
                <a:latin typeface="Times New Roman" pitchFamily="18" charset="0"/>
                <a:cs typeface="Times New Roman" pitchFamily="18" charset="0"/>
              </a:rPr>
              <a:t>температурасын</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автоматты</a:t>
            </a:r>
            <a:r>
              <a:rPr lang="ru-RU" sz="2400" b="1" dirty="0" smtClean="0">
                <a:solidFill>
                  <a:srgbClr val="002060"/>
                </a:solidFill>
                <a:latin typeface="Times New Roman" pitchFamily="18" charset="0"/>
                <a:cs typeface="Times New Roman" pitchFamily="18" charset="0"/>
              </a:rPr>
              <a:t> </a:t>
            </a:r>
          </a:p>
          <a:p>
            <a:r>
              <a:rPr lang="ru-RU" sz="2400" b="1" dirty="0" err="1" smtClean="0">
                <a:solidFill>
                  <a:srgbClr val="002060"/>
                </a:solidFill>
                <a:latin typeface="Times New Roman" pitchFamily="18" charset="0"/>
                <a:cs typeface="Times New Roman" pitchFamily="18" charset="0"/>
              </a:rPr>
              <a:t>түрде реттеп</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қозғалтқыш іске</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қосылғаннан кейін</a:t>
            </a:r>
            <a:r>
              <a:rPr lang="ru-RU" sz="2400" b="1" dirty="0" smtClean="0">
                <a:solidFill>
                  <a:srgbClr val="002060"/>
                </a:solidFill>
                <a:latin typeface="Times New Roman" pitchFamily="18" charset="0"/>
                <a:cs typeface="Times New Roman" pitchFamily="18" charset="0"/>
              </a:rPr>
              <a:t> </a:t>
            </a:r>
            <a:r>
              <a:rPr lang="ru-RU" sz="2400" b="1" dirty="0" err="1" smtClean="0">
                <a:solidFill>
                  <a:srgbClr val="002060"/>
                </a:solidFill>
                <a:latin typeface="Times New Roman" pitchFamily="18" charset="0"/>
                <a:cs typeface="Times New Roman" pitchFamily="18" charset="0"/>
              </a:rPr>
              <a:t>оның </a:t>
            </a:r>
            <a:r>
              <a:rPr lang="ru-RU" sz="2400" b="1" dirty="0" smtClean="0">
                <a:solidFill>
                  <a:srgbClr val="002060"/>
                </a:solidFill>
                <a:latin typeface="Times New Roman" pitchFamily="18" charset="0"/>
                <a:cs typeface="Times New Roman" pitchFamily="18" charset="0"/>
              </a:rPr>
              <a:t>тез </a:t>
            </a:r>
          </a:p>
          <a:p>
            <a:r>
              <a:rPr lang="ru-RU" sz="2400" b="1" dirty="0" err="1" smtClean="0">
                <a:solidFill>
                  <a:srgbClr val="002060"/>
                </a:solidFill>
                <a:latin typeface="Times New Roman" pitchFamily="18" charset="0"/>
                <a:cs typeface="Times New Roman" pitchFamily="18" charset="0"/>
              </a:rPr>
              <a:t>қызуын қамтамассыз етеді</a:t>
            </a:r>
            <a:r>
              <a:rPr lang="ru-RU" sz="2400" b="1" dirty="0" smtClean="0">
                <a:solidFill>
                  <a:srgbClr val="002060"/>
                </a:solidFill>
                <a:latin typeface="Times New Roman" pitchFamily="18" charset="0"/>
                <a:cs typeface="Times New Roman" pitchFamily="18" charset="0"/>
              </a:rPr>
              <a:t>.</a:t>
            </a:r>
            <a:endParaRPr lang="ru-RU" sz="2400" b="1" dirty="0">
              <a:solidFill>
                <a:srgbClr val="002060"/>
              </a:solidFill>
              <a:latin typeface="Times New Roman" pitchFamily="18" charset="0"/>
              <a:cs typeface="Times New Roman" pitchFamily="18" charset="0"/>
            </a:endParaRPr>
          </a:p>
        </p:txBody>
      </p:sp>
      <p:pic>
        <p:nvPicPr>
          <p:cNvPr id="7" name="Рисунок 6" descr="со18.jpg"/>
          <p:cNvPicPr>
            <a:picLocks noChangeAspect="1"/>
          </p:cNvPicPr>
          <p:nvPr/>
        </p:nvPicPr>
        <p:blipFill>
          <a:blip r:embed="rId3" cstate="print"/>
          <a:srcRect l="10801" r="13415"/>
          <a:stretch>
            <a:fillRect/>
          </a:stretch>
        </p:blipFill>
        <p:spPr>
          <a:xfrm>
            <a:off x="5572132" y="428604"/>
            <a:ext cx="2963036" cy="29289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со.jpg"/>
          <p:cNvPicPr>
            <a:picLocks noChangeAspect="1"/>
          </p:cNvPicPr>
          <p:nvPr/>
        </p:nvPicPr>
        <p:blipFill>
          <a:blip r:embed="rId2" cstate="print"/>
          <a:stretch>
            <a:fillRect/>
          </a:stretch>
        </p:blipFill>
        <p:spPr>
          <a:xfrm>
            <a:off x="1357290" y="142852"/>
            <a:ext cx="5711261" cy="2809888"/>
          </a:xfrm>
          <a:prstGeom prst="rect">
            <a:avLst/>
          </a:prstGeom>
        </p:spPr>
      </p:pic>
      <p:sp>
        <p:nvSpPr>
          <p:cNvPr id="5" name="TextBox 4"/>
          <p:cNvSpPr txBox="1"/>
          <p:nvPr/>
        </p:nvSpPr>
        <p:spPr>
          <a:xfrm>
            <a:off x="357158" y="2928934"/>
            <a:ext cx="8461034" cy="4093428"/>
          </a:xfrm>
          <a:prstGeom prst="rect">
            <a:avLst/>
          </a:prstGeom>
          <a:noFill/>
        </p:spPr>
        <p:txBody>
          <a:bodyPr wrap="square" rtlCol="0">
            <a:spAutoFit/>
          </a:bodyPr>
          <a:lstStyle/>
          <a:p>
            <a:r>
              <a:rPr lang="ru-RU" sz="2200" b="1" dirty="0" smtClean="0">
                <a:solidFill>
                  <a:srgbClr val="002060"/>
                </a:solidFill>
                <a:latin typeface="Times New Roman" pitchFamily="18" charset="0"/>
                <a:cs typeface="Times New Roman" pitchFamily="18" charset="0"/>
              </a:rPr>
              <a:t>Сұйықпен салқындатушы жүйелерде термостат, </a:t>
            </a:r>
            <a:r>
              <a:rPr lang="ru-RU" sz="2200" b="1" dirty="0" err="1" smtClean="0">
                <a:solidFill>
                  <a:srgbClr val="002060"/>
                </a:solidFill>
                <a:latin typeface="Times New Roman" pitchFamily="18" charset="0"/>
                <a:cs typeface="Times New Roman" pitchFamily="18" charset="0"/>
              </a:rPr>
              <a:t>желдеткіш</a:t>
            </a:r>
            <a:endParaRPr lang="ru-RU" sz="2200" b="1" dirty="0" smtClean="0">
              <a:solidFill>
                <a:srgbClr val="002060"/>
              </a:solidFill>
              <a:latin typeface="Times New Roman" pitchFamily="18" charset="0"/>
              <a:cs typeface="Times New Roman" pitchFamily="18" charset="0"/>
            </a:endParaRPr>
          </a:p>
          <a:p>
            <a:r>
              <a:rPr lang="ru-RU" sz="2200" b="1" dirty="0" err="1" smtClean="0">
                <a:solidFill>
                  <a:srgbClr val="002060"/>
                </a:solidFill>
                <a:latin typeface="Times New Roman" pitchFamily="18" charset="0"/>
                <a:cs typeface="Times New Roman" pitchFamily="18" charset="0"/>
              </a:rPr>
              <a:t>және </a:t>
            </a:r>
            <a:r>
              <a:rPr lang="ru-RU" sz="2200" b="1" dirty="0" smtClean="0">
                <a:solidFill>
                  <a:srgbClr val="002060"/>
                </a:solidFill>
                <a:latin typeface="Times New Roman" pitchFamily="18" charset="0"/>
                <a:cs typeface="Times New Roman" pitchFamily="18" charset="0"/>
              </a:rPr>
              <a:t>радиатор </a:t>
            </a:r>
            <a:r>
              <a:rPr lang="ru-RU" sz="2200" b="1" dirty="0" err="1" smtClean="0">
                <a:solidFill>
                  <a:srgbClr val="002060"/>
                </a:solidFill>
                <a:latin typeface="Times New Roman" pitchFamily="18" charset="0"/>
                <a:cs typeface="Times New Roman" pitchFamily="18" charset="0"/>
              </a:rPr>
              <a:t>болады</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Желдеткіш</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иінді</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біліктен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тұрақты</a:t>
            </a:r>
            <a:r>
              <a:rPr lang="ru-RU" sz="2200" b="1" dirty="0" smtClean="0">
                <a:solidFill>
                  <a:srgbClr val="002060"/>
                </a:solidFill>
                <a:latin typeface="Times New Roman" pitchFamily="18" charset="0"/>
                <a:cs typeface="Times New Roman" pitchFamily="18" charset="0"/>
              </a:rPr>
              <a:t> </a:t>
            </a:r>
          </a:p>
          <a:p>
            <a:r>
              <a:rPr lang="ru-RU" sz="2200" b="1" dirty="0" err="1" smtClean="0">
                <a:solidFill>
                  <a:srgbClr val="002060"/>
                </a:solidFill>
                <a:latin typeface="Times New Roman" pitchFamily="18" charset="0"/>
                <a:cs typeface="Times New Roman" pitchFamily="18" charset="0"/>
              </a:rPr>
              <a:t>беріліс</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алады</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немесе</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жеке</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электрқозғалтқышқа жалғанады.</a:t>
            </a:r>
            <a:endParaRPr lang="ru-RU" sz="2200" b="1" dirty="0" smtClean="0">
              <a:solidFill>
                <a:srgbClr val="002060"/>
              </a:solidFill>
              <a:latin typeface="Times New Roman" pitchFamily="18" charset="0"/>
              <a:cs typeface="Times New Roman" pitchFamily="18" charset="0"/>
            </a:endParaRPr>
          </a:p>
          <a:p>
            <a:r>
              <a:rPr lang="ru-RU" sz="2200" b="1" dirty="0" err="1" smtClean="0">
                <a:solidFill>
                  <a:srgbClr val="002060"/>
                </a:solidFill>
                <a:latin typeface="Times New Roman" pitchFamily="18" charset="0"/>
                <a:cs typeface="Times New Roman" pitchFamily="18" charset="0"/>
              </a:rPr>
              <a:t>Желдеткіш</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электрқозғалтқыш арқылы айналатын</a:t>
            </a:r>
            <a:r>
              <a:rPr lang="ru-RU" sz="2200" b="1" dirty="0" smtClean="0">
                <a:solidFill>
                  <a:srgbClr val="002060"/>
                </a:solidFill>
                <a:latin typeface="Times New Roman" pitchFamily="18" charset="0"/>
                <a:cs typeface="Times New Roman" pitchFamily="18" charset="0"/>
              </a:rPr>
              <a:t> </a:t>
            </a:r>
          </a:p>
          <a:p>
            <a:r>
              <a:rPr lang="ru-RU" sz="2200" b="1" dirty="0" err="1" smtClean="0">
                <a:solidFill>
                  <a:srgbClr val="002060"/>
                </a:solidFill>
                <a:latin typeface="Times New Roman" pitchFamily="18" charset="0"/>
                <a:cs typeface="Times New Roman" pitchFamily="18" charset="0"/>
              </a:rPr>
              <a:t>қозғалтқыштарда үш түрлі әдіспен суытады</a:t>
            </a:r>
            <a:r>
              <a:rPr lang="kk-KZ" sz="2200" b="1" dirty="0" smtClean="0">
                <a:solidFill>
                  <a:srgbClr val="002060"/>
                </a:solidFill>
                <a:latin typeface="Times New Roman" pitchFamily="18" charset="0"/>
                <a:cs typeface="Times New Roman" pitchFamily="18" charset="0"/>
              </a:rPr>
              <a:t>:</a:t>
            </a:r>
            <a:r>
              <a:rPr lang="ru-RU" sz="2200" b="1" dirty="0" smtClean="0">
                <a:solidFill>
                  <a:srgbClr val="002060"/>
                </a:solidFill>
                <a:latin typeface="Times New Roman" pitchFamily="18" charset="0"/>
                <a:cs typeface="Times New Roman" pitchFamily="18" charset="0"/>
              </a:rPr>
              <a:t/>
            </a:r>
            <a:br>
              <a:rPr lang="ru-RU" sz="2200" b="1" dirty="0" smtClean="0">
                <a:solidFill>
                  <a:srgbClr val="002060"/>
                </a:solidFill>
                <a:latin typeface="Times New Roman" pitchFamily="18" charset="0"/>
                <a:cs typeface="Times New Roman" pitchFamily="18" charset="0"/>
              </a:rPr>
            </a:br>
            <a:r>
              <a:rPr lang="ru-RU" sz="2200" b="1" dirty="0" smtClean="0">
                <a:solidFill>
                  <a:srgbClr val="002060"/>
                </a:solidFill>
                <a:latin typeface="Times New Roman" pitchFamily="18" charset="0"/>
                <a:cs typeface="Times New Roman" pitchFamily="18" charset="0"/>
              </a:rPr>
              <a:t>1 </a:t>
            </a:r>
            <a:r>
              <a:rPr lang="ru-RU" sz="2200" b="1" dirty="0" err="1" smtClean="0">
                <a:solidFill>
                  <a:srgbClr val="002060"/>
                </a:solidFill>
                <a:latin typeface="Times New Roman" pitchFamily="18" charset="0"/>
                <a:cs typeface="Times New Roman" pitchFamily="18" charset="0"/>
              </a:rPr>
              <a:t>Кіші</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айналым</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сұйық суық кезінде</a:t>
            </a:r>
            <a:r>
              <a:rPr lang="ru-RU" sz="2200" b="1" dirty="0" smtClean="0">
                <a:solidFill>
                  <a:srgbClr val="002060"/>
                </a:solidFill>
                <a:latin typeface="Times New Roman" pitchFamily="18" charset="0"/>
                <a:cs typeface="Times New Roman" pitchFamily="18" charset="0"/>
              </a:rPr>
              <a:t> (87 </a:t>
            </a:r>
            <a:r>
              <a:rPr lang="ru-RU" sz="2200" b="1" dirty="0" err="1" smtClean="0">
                <a:solidFill>
                  <a:srgbClr val="002060"/>
                </a:solidFill>
                <a:latin typeface="Times New Roman" pitchFamily="18" charset="0"/>
                <a:cs typeface="Times New Roman" pitchFamily="18" charset="0"/>
              </a:rPr>
              <a:t>С-қа дейін</a:t>
            </a:r>
            <a:r>
              <a:rPr lang="ru-RU" sz="2200" b="1" dirty="0" smtClean="0">
                <a:solidFill>
                  <a:srgbClr val="002060"/>
                </a:solidFill>
                <a:latin typeface="Times New Roman" pitchFamily="18" charset="0"/>
                <a:cs typeface="Times New Roman" pitchFamily="18" charset="0"/>
              </a:rPr>
              <a:t> ) </a:t>
            </a:r>
          </a:p>
          <a:p>
            <a:r>
              <a:rPr lang="ru-RU" sz="2200" b="1" dirty="0" smtClean="0">
                <a:solidFill>
                  <a:srgbClr val="002060"/>
                </a:solidFill>
                <a:latin typeface="Times New Roman" pitchFamily="18" charset="0"/>
                <a:cs typeface="Times New Roman" pitchFamily="18" charset="0"/>
              </a:rPr>
              <a:t>термостат </a:t>
            </a:r>
            <a:r>
              <a:rPr lang="ru-RU" sz="2200" b="1" dirty="0" err="1" smtClean="0">
                <a:solidFill>
                  <a:srgbClr val="002060"/>
                </a:solidFill>
                <a:latin typeface="Times New Roman" pitchFamily="18" charset="0"/>
                <a:cs typeface="Times New Roman" pitchFamily="18" charset="0"/>
              </a:rPr>
              <a:t>сұйақты радиаторға жіберетін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түтікті жауып</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қалады</a:t>
            </a:r>
            <a:r>
              <a:rPr lang="ru-RU" sz="2200" b="1" dirty="0" smtClean="0">
                <a:solidFill>
                  <a:srgbClr val="002060"/>
                </a:solidFill>
                <a:latin typeface="Times New Roman" pitchFamily="18" charset="0"/>
                <a:cs typeface="Times New Roman" pitchFamily="18" charset="0"/>
              </a:rPr>
              <a:t>. </a:t>
            </a:r>
            <a:br>
              <a:rPr lang="ru-RU" sz="2200" b="1" dirty="0" smtClean="0">
                <a:solidFill>
                  <a:srgbClr val="002060"/>
                </a:solidFill>
                <a:latin typeface="Times New Roman" pitchFamily="18" charset="0"/>
                <a:cs typeface="Times New Roman" pitchFamily="18" charset="0"/>
              </a:rPr>
            </a:br>
            <a:r>
              <a:rPr lang="ru-RU" sz="2200" b="1" dirty="0" smtClean="0">
                <a:solidFill>
                  <a:srgbClr val="002060"/>
                </a:solidFill>
                <a:latin typeface="Times New Roman" pitchFamily="18" charset="0"/>
                <a:cs typeface="Times New Roman" pitchFamily="18" charset="0"/>
              </a:rPr>
              <a:t>2 </a:t>
            </a:r>
            <a:r>
              <a:rPr lang="ru-RU" sz="2200" b="1" dirty="0" err="1" smtClean="0">
                <a:solidFill>
                  <a:srgbClr val="002060"/>
                </a:solidFill>
                <a:latin typeface="Times New Roman" pitchFamily="18" charset="0"/>
                <a:cs typeface="Times New Roman" pitchFamily="18" charset="0"/>
              </a:rPr>
              <a:t>Екіншісі</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үлкен айналым-термостат</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сұйықты </a:t>
            </a:r>
            <a:r>
              <a:rPr lang="ru-RU" sz="2200" b="1" dirty="0" smtClean="0">
                <a:solidFill>
                  <a:srgbClr val="002060"/>
                </a:solidFill>
                <a:latin typeface="Times New Roman" pitchFamily="18" charset="0"/>
                <a:cs typeface="Times New Roman" pitchFamily="18" charset="0"/>
              </a:rPr>
              <a:t>(87-102-С) </a:t>
            </a:r>
          </a:p>
          <a:p>
            <a:r>
              <a:rPr lang="ru-RU" sz="2200" b="1" dirty="0" smtClean="0">
                <a:solidFill>
                  <a:srgbClr val="002060"/>
                </a:solidFill>
                <a:latin typeface="Times New Roman" pitchFamily="18" charset="0"/>
                <a:cs typeface="Times New Roman" pitchFamily="18" charset="0"/>
              </a:rPr>
              <a:t>радиатор </a:t>
            </a:r>
            <a:r>
              <a:rPr lang="ru-RU" sz="2200" b="1" dirty="0" err="1" smtClean="0">
                <a:solidFill>
                  <a:srgbClr val="002060"/>
                </a:solidFill>
                <a:latin typeface="Times New Roman" pitchFamily="18" charset="0"/>
                <a:cs typeface="Times New Roman" pitchFamily="18" charset="0"/>
              </a:rPr>
              <a:t>арқылы өткізеді</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желдеткіш</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айналмайды</a:t>
            </a:r>
            <a:r>
              <a:rPr lang="ru-RU" sz="2200" b="1" dirty="0" smtClean="0">
                <a:solidFill>
                  <a:srgbClr val="002060"/>
                </a:solidFill>
                <a:latin typeface="Times New Roman" pitchFamily="18" charset="0"/>
                <a:cs typeface="Times New Roman" pitchFamily="18" charset="0"/>
              </a:rPr>
              <a:t>. </a:t>
            </a:r>
            <a:br>
              <a:rPr lang="ru-RU" sz="2200" b="1" dirty="0" smtClean="0">
                <a:solidFill>
                  <a:srgbClr val="002060"/>
                </a:solidFill>
                <a:latin typeface="Times New Roman" pitchFamily="18" charset="0"/>
                <a:cs typeface="Times New Roman" pitchFamily="18" charset="0"/>
              </a:rPr>
            </a:br>
            <a:r>
              <a:rPr lang="ru-RU" sz="2200" b="1" dirty="0" smtClean="0">
                <a:solidFill>
                  <a:srgbClr val="002060"/>
                </a:solidFill>
                <a:latin typeface="Times New Roman" pitchFamily="18" charset="0"/>
                <a:cs typeface="Times New Roman" pitchFamily="18" charset="0"/>
              </a:rPr>
              <a:t>3 </a:t>
            </a:r>
            <a:r>
              <a:rPr lang="ru-RU" sz="2200" b="1" dirty="0" err="1" smtClean="0">
                <a:solidFill>
                  <a:srgbClr val="002060"/>
                </a:solidFill>
                <a:latin typeface="Times New Roman" pitchFamily="18" charset="0"/>
                <a:cs typeface="Times New Roman" pitchFamily="18" charset="0"/>
              </a:rPr>
              <a:t>Үшінші жағдайда </a:t>
            </a:r>
            <a:r>
              <a:rPr lang="ru-RU" sz="2200" b="1" dirty="0" smtClean="0">
                <a:solidFill>
                  <a:srgbClr val="002060"/>
                </a:solidFill>
                <a:latin typeface="Times New Roman" pitchFamily="18" charset="0"/>
                <a:cs typeface="Times New Roman" pitchFamily="18" charset="0"/>
              </a:rPr>
              <a:t>(102 </a:t>
            </a:r>
            <a:r>
              <a:rPr lang="ru-RU" sz="2200" b="1" dirty="0" err="1" smtClean="0">
                <a:solidFill>
                  <a:srgbClr val="002060"/>
                </a:solidFill>
                <a:latin typeface="Times New Roman" pitchFamily="18" charset="0"/>
                <a:cs typeface="Times New Roman" pitchFamily="18" charset="0"/>
              </a:rPr>
              <a:t>С-тан</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жоғары</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сұйық үлкен айналым</a:t>
            </a:r>
            <a:r>
              <a:rPr lang="ru-RU" sz="2200" b="1" dirty="0" smtClean="0">
                <a:solidFill>
                  <a:srgbClr val="002060"/>
                </a:solidFill>
                <a:latin typeface="Times New Roman" pitchFamily="18" charset="0"/>
                <a:cs typeface="Times New Roman" pitchFamily="18" charset="0"/>
              </a:rPr>
              <a:t> </a:t>
            </a:r>
          </a:p>
          <a:p>
            <a:r>
              <a:rPr lang="ru-RU" sz="2200" b="1" dirty="0" err="1" smtClean="0">
                <a:solidFill>
                  <a:srgbClr val="002060"/>
                </a:solidFill>
                <a:latin typeface="Times New Roman" pitchFamily="18" charset="0"/>
                <a:cs typeface="Times New Roman" pitchFamily="18" charset="0"/>
              </a:rPr>
              <a:t>арқылы суиды</a:t>
            </a:r>
            <a:r>
              <a:rPr lang="ru-RU" sz="2200" b="1" dirty="0" smtClean="0">
                <a:solidFill>
                  <a:srgbClr val="002060"/>
                </a:solidFill>
                <a:latin typeface="Times New Roman" pitchFamily="18" charset="0"/>
                <a:cs typeface="Times New Roman" pitchFamily="18" charset="0"/>
              </a:rPr>
              <a:t>, термостат </a:t>
            </a:r>
            <a:r>
              <a:rPr lang="ru-RU" sz="2200" b="1" dirty="0" err="1" smtClean="0">
                <a:solidFill>
                  <a:srgbClr val="002060"/>
                </a:solidFill>
                <a:latin typeface="Times New Roman" pitchFamily="18" charset="0"/>
                <a:cs typeface="Times New Roman" pitchFamily="18" charset="0"/>
              </a:rPr>
              <a:t>желдеткішті</a:t>
            </a:r>
            <a:r>
              <a:rPr lang="ru-RU" sz="2200" b="1" dirty="0" smtClean="0">
                <a:solidFill>
                  <a:srgbClr val="002060"/>
                </a:solidFill>
                <a:latin typeface="Times New Roman" pitchFamily="18" charset="0"/>
                <a:cs typeface="Times New Roman" pitchFamily="18" charset="0"/>
              </a:rPr>
              <a:t> </a:t>
            </a:r>
            <a:r>
              <a:rPr lang="ru-RU" sz="2200" b="1" dirty="0" err="1" smtClean="0">
                <a:solidFill>
                  <a:srgbClr val="002060"/>
                </a:solidFill>
                <a:latin typeface="Times New Roman" pitchFamily="18" charset="0"/>
                <a:cs typeface="Times New Roman" pitchFamily="18" charset="0"/>
              </a:rPr>
              <a:t>қосады</a:t>
            </a:r>
            <a:r>
              <a:rPr lang="ru-RU" sz="2200" b="1" dirty="0" smtClean="0">
                <a:solidFill>
                  <a:srgbClr val="002060"/>
                </a:solidFill>
                <a:latin typeface="Times New Roman" pitchFamily="18" charset="0"/>
                <a:cs typeface="Times New Roman" pitchFamily="18" charset="0"/>
              </a:rPr>
              <a:t>.</a:t>
            </a:r>
            <a:r>
              <a:rPr lang="ru-RU" sz="2200" dirty="0" smtClean="0"/>
              <a:t> </a:t>
            </a:r>
            <a:r>
              <a:rPr lang="ru-RU" dirty="0" smtClean="0"/>
              <a:t/>
            </a:r>
            <a:br>
              <a:rPr lang="ru-RU" dirty="0" smtClean="0"/>
            </a:br>
            <a:endParaRPr lang="ru-RU" dirty="0"/>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1639834"/>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I.</a:t>
            </a:r>
            <a:r>
              <a:rPr kumimoji="0" lang="kk-KZ"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Ұйымдастыру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10минут)</a:t>
            </a:r>
            <a:endParaRPr kumimoji="0" lang="ru-RU" sz="3600"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II. </a:t>
            </a:r>
            <a:r>
              <a:rPr lang="kk-KZ" sz="3600" dirty="0" smtClean="0">
                <a:latin typeface="Times New Roman" pitchFamily="18" charset="0"/>
                <a:cs typeface="Times New Roman" pitchFamily="18" charset="0"/>
              </a:rPr>
              <a:t>Өткен тақырыпты пысықтау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15 минут)</a:t>
            </a:r>
            <a:endParaRPr kumimoji="0" lang="ru-RU" sz="3600"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lvl="0" eaLnBrk="0" fontAlgn="base" hangingPunct="0">
              <a:spcBef>
                <a:spcPct val="0"/>
              </a:spcBef>
              <a:spcAft>
                <a:spcPct val="0"/>
              </a:spcAf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ІІІ.</a:t>
            </a:r>
            <a:r>
              <a:rPr lang="kk-KZ" sz="3600" dirty="0" smtClean="0">
                <a:solidFill>
                  <a:srgbClr val="333333"/>
                </a:solidFill>
                <a:latin typeface="Times New Roman" pitchFamily="18" charset="0"/>
                <a:ea typeface="Times New Roman" pitchFamily="18" charset="0"/>
                <a:cs typeface="Times New Roman" pitchFamily="18" charset="0"/>
              </a:rPr>
              <a:t> Жаңа тақырып презентациясы</a:t>
            </a:r>
            <a:r>
              <a:rPr lang="ru-RU" sz="3600" dirty="0" smtClean="0">
                <a:solidFill>
                  <a:srgbClr val="333333"/>
                </a:solidFill>
                <a:latin typeface="Times New Roman" pitchFamily="18" charset="0"/>
                <a:ea typeface="Times New Roman" pitchFamily="18" charset="0"/>
                <a:cs typeface="Times New Roman" pitchFamily="18" charset="0"/>
              </a:rPr>
              <a:t> </a:t>
            </a:r>
            <a:r>
              <a:rPr kumimoji="0" lang="kk-KZ"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Негізгі бөліктерінің қызметімен жеке таныстыру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 (</a:t>
            </a:r>
            <a:r>
              <a:rPr lang="ru-RU" sz="3600" dirty="0" smtClean="0">
                <a:solidFill>
                  <a:srgbClr val="333333"/>
                </a:solidFill>
                <a:latin typeface="Times New Roman" pitchFamily="18" charset="0"/>
                <a:ea typeface="Times New Roman" pitchFamily="18" charset="0"/>
                <a:cs typeface="Times New Roman" pitchFamily="18" charset="0"/>
              </a:rPr>
              <a:t>45</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 минут)</a:t>
            </a:r>
            <a:endParaRPr kumimoji="0" lang="ru-RU" sz="3600"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ІV.</a:t>
            </a:r>
            <a:r>
              <a:rPr kumimoji="0" lang="kk-KZ"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Сабақты бекіту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 (15минут)</a:t>
            </a:r>
            <a:endParaRPr kumimoji="0" lang="ru-RU" sz="3600"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V.</a:t>
            </a:r>
            <a:r>
              <a:rPr kumimoji="0" lang="kk-KZ"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Үй тапсырмасы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2 минут)</a:t>
            </a:r>
            <a:endParaRPr kumimoji="0" lang="ru-RU" sz="3600" i="0" u="none" strike="noStrike" cap="none" normalizeH="0" baseline="0" dirty="0" smtClean="0">
              <a:ln>
                <a:noFill/>
              </a:ln>
              <a:solidFill>
                <a:schemeClr val="tx1"/>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VІ. </a:t>
            </a:r>
            <a:r>
              <a:rPr kumimoji="0" lang="kk-KZ"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Қорытындылау </a:t>
            </a:r>
            <a:r>
              <a:rPr kumimoji="0" lang="ru-RU" sz="3600" i="0" u="none" strike="noStrike" cap="none" normalizeH="0" baseline="0" dirty="0" smtClean="0">
                <a:ln>
                  <a:noFill/>
                </a:ln>
                <a:solidFill>
                  <a:srgbClr val="333333"/>
                </a:solidFill>
                <a:latin typeface="Times New Roman" pitchFamily="18" charset="0"/>
                <a:ea typeface="Times New Roman" pitchFamily="18" charset="0"/>
                <a:cs typeface="Times New Roman" pitchFamily="18" charset="0"/>
              </a:rPr>
              <a:t> (3 минут)</a:t>
            </a:r>
            <a:endParaRPr kumimoji="0" lang="ru-RU" sz="3600" i="0" u="none" strike="noStrike" cap="none" normalizeH="0" baseline="0" dirty="0" smtClean="0">
              <a:ln>
                <a:noFill/>
              </a:ln>
              <a:solidFill>
                <a:schemeClr val="tx1"/>
              </a:solidFill>
              <a:latin typeface="Times New Roman" pitchFamily="18" charset="0"/>
              <a:cs typeface="Times New Roman" pitchFamily="18" charset="0"/>
            </a:endParaRPr>
          </a:p>
        </p:txBody>
      </p:sp>
      <p:sp>
        <p:nvSpPr>
          <p:cNvPr id="5" name="Прямоугольник 4"/>
          <p:cNvSpPr/>
          <p:nvPr/>
        </p:nvSpPr>
        <p:spPr>
          <a:xfrm>
            <a:off x="1979712" y="476672"/>
            <a:ext cx="5543505" cy="707886"/>
          </a:xfrm>
          <a:prstGeom prst="rect">
            <a:avLst/>
          </a:prstGeom>
        </p:spPr>
        <p:txBody>
          <a:bodyPr wrap="none">
            <a:spAutoFit/>
          </a:bodyPr>
          <a:lstStyle/>
          <a:p>
            <a:pPr lvl="0" algn="ctr" fontAlgn="base">
              <a:spcBef>
                <a:spcPct val="0"/>
              </a:spcBef>
              <a:spcAft>
                <a:spcPct val="0"/>
              </a:spcAft>
            </a:pPr>
            <a:r>
              <a:rPr lang="kk-KZ" sz="4000" b="1" dirty="0" smtClean="0">
                <a:solidFill>
                  <a:srgbClr val="333333"/>
                </a:solidFill>
                <a:latin typeface="Times New Roman" pitchFamily="18" charset="0"/>
                <a:ea typeface="Times New Roman" pitchFamily="18" charset="0"/>
                <a:cs typeface="Times New Roman" pitchFamily="18" charset="0"/>
              </a:rPr>
              <a:t>Сабақтың құрылымы</a:t>
            </a:r>
            <a:r>
              <a:rPr lang="ru-RU" sz="4000" b="1" dirty="0" smtClean="0">
                <a:solidFill>
                  <a:srgbClr val="333333"/>
                </a:solidFill>
                <a:latin typeface="Times New Roman" pitchFamily="18" charset="0"/>
                <a:ea typeface="Times New Roman" pitchFamily="18" charset="0"/>
                <a:cs typeface="Times New Roman" pitchFamily="18" charset="0"/>
              </a:rPr>
              <a:t>:</a:t>
            </a:r>
            <a:endParaRPr lang="ru-RU" sz="4000" dirty="0" smtClean="0">
              <a:latin typeface="Times New Roman" pitchFamily="18" charset="0"/>
              <a:ea typeface="Times New Roman" pitchFamily="18" charset="0"/>
              <a:cs typeface="Times New Roman" pitchFamily="18" charset="0"/>
            </a:endParaRPr>
          </a:p>
        </p:txBody>
      </p:sp>
      <p:sp>
        <p:nvSpPr>
          <p:cNvPr id="4" name="Стрелка вправо 3">
            <a:hlinkClick r:id="rId2" action="ppaction://hlinksldjump"/>
          </p:cNvPr>
          <p:cNvSpPr/>
          <p:nvPr/>
        </p:nvSpPr>
        <p:spPr>
          <a:xfrm rot="10800000">
            <a:off x="8028384" y="5574090"/>
            <a:ext cx="1115616" cy="1283910"/>
          </a:xfrm>
          <a:prstGeom prst="rightArrow">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3" action="ppaction://hlinksldjump"/>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8" y="476672"/>
            <a:ext cx="4896544" cy="2123658"/>
          </a:xfrm>
          <a:prstGeom prst="rect">
            <a:avLst/>
          </a:prstGeom>
          <a:noFill/>
        </p:spPr>
        <p:txBody>
          <a:bodyPr wrap="square" rtlCol="0">
            <a:spAutoFit/>
          </a:bodyPr>
          <a:lstStyle/>
          <a:p>
            <a:pPr algn="ctr"/>
            <a:r>
              <a:rPr lang="kk-KZ" sz="3600" b="1" i="1" dirty="0" smtClean="0">
                <a:ln w="18000">
                  <a:solidFill>
                    <a:srgbClr val="FF0000"/>
                  </a:solidFill>
                  <a:prstDash val="solid"/>
                  <a:miter lim="800000"/>
                </a:ln>
                <a:solidFill>
                  <a:srgbClr val="C00000"/>
                </a:solidFill>
                <a:effectLst>
                  <a:outerShdw blurRad="25500" dist="23000" dir="7020000" algn="tl">
                    <a:srgbClr val="000000">
                      <a:alpha val="50000"/>
                    </a:srgbClr>
                  </a:outerShdw>
                </a:effectLst>
                <a:latin typeface="Times New Roman" pitchFamily="18" charset="0"/>
                <a:cs typeface="Times New Roman" pitchFamily="18" charset="0"/>
              </a:rPr>
              <a:t>Сабақты бекіту</a:t>
            </a:r>
          </a:p>
          <a:p>
            <a:pPr marL="514350" indent="-514350"/>
            <a:r>
              <a:rPr lang="ru-RU" sz="2800" b="1" i="1" dirty="0" smtClean="0">
                <a:solidFill>
                  <a:srgbClr val="002060"/>
                </a:solidFill>
                <a:latin typeface="Times New Roman" pitchFamily="18" charset="0"/>
                <a:cs typeface="Times New Roman" pitchFamily="18" charset="0"/>
              </a:rPr>
              <a:t>     </a:t>
            </a:r>
          </a:p>
          <a:p>
            <a:pPr marL="514350" indent="-514350"/>
            <a:endParaRPr lang="ru-RU" sz="2800" b="1" i="1" dirty="0" smtClean="0">
              <a:solidFill>
                <a:srgbClr val="002060"/>
              </a:solidFill>
              <a:latin typeface="Times New Roman" pitchFamily="18" charset="0"/>
              <a:cs typeface="Times New Roman" pitchFamily="18" charset="0"/>
            </a:endParaRPr>
          </a:p>
          <a:p>
            <a:pPr marL="514350" indent="-514350"/>
            <a:r>
              <a:rPr lang="ru-RU" sz="2800" b="1" i="1" dirty="0" smtClean="0">
                <a:solidFill>
                  <a:srgbClr val="002060"/>
                </a:solidFill>
                <a:latin typeface="Times New Roman" pitchFamily="18" charset="0"/>
                <a:cs typeface="Times New Roman" pitchFamily="18" charset="0"/>
              </a:rPr>
              <a:t> </a:t>
            </a:r>
          </a:p>
          <a:p>
            <a:pPr algn="ctr"/>
            <a:endParaRPr lang="kk-KZ" sz="1200" b="1" dirty="0" smtClean="0">
              <a:ln w="18000">
                <a:solidFill>
                  <a:srgbClr val="002060"/>
                </a:solidFill>
                <a:prstDash val="solid"/>
                <a:miter lim="800000"/>
              </a:ln>
              <a:solidFill>
                <a:srgbClr val="0070C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3" name="Прямоугольник 2">
            <a:hlinkClick r:id="rId2" action="ppaction://hlinksldjump"/>
          </p:cNvPr>
          <p:cNvSpPr/>
          <p:nvPr/>
        </p:nvSpPr>
        <p:spPr>
          <a:xfrm>
            <a:off x="539552" y="2060848"/>
            <a:ext cx="6536020" cy="584775"/>
          </a:xfrm>
          <a:prstGeom prst="rect">
            <a:avLst/>
          </a:prstGeom>
        </p:spPr>
        <p:txBody>
          <a:bodyPr wrap="none">
            <a:spAutoFit/>
          </a:bodyPr>
          <a:lstStyle/>
          <a:p>
            <a:pPr marL="514350" indent="-514350"/>
            <a:r>
              <a:rPr lang="ru-RU" sz="3200" b="1" i="1" dirty="0" smtClean="0">
                <a:solidFill>
                  <a:srgbClr val="002060"/>
                </a:solidFill>
                <a:latin typeface="Times New Roman" pitchFamily="18" charset="0"/>
                <a:cs typeface="Times New Roman" pitchFamily="18" charset="0"/>
              </a:rPr>
              <a:t> 1. </a:t>
            </a:r>
            <a:r>
              <a:rPr lang="ru-RU" sz="3200" b="1" i="1" dirty="0" err="1" smtClean="0">
                <a:solidFill>
                  <a:srgbClr val="002060"/>
                </a:solidFill>
                <a:latin typeface="Times New Roman" pitchFamily="18" charset="0"/>
                <a:cs typeface="Times New Roman" pitchFamily="18" charset="0"/>
              </a:rPr>
              <a:t>Радиатордың құрылысын айту</a:t>
            </a:r>
            <a:r>
              <a:rPr lang="ru-RU" sz="3200" b="1" i="1" dirty="0" smtClean="0">
                <a:solidFill>
                  <a:srgbClr val="002060"/>
                </a:solidFill>
                <a:latin typeface="Times New Roman" pitchFamily="18" charset="0"/>
                <a:cs typeface="Times New Roman" pitchFamily="18" charset="0"/>
              </a:rPr>
              <a:t> </a:t>
            </a:r>
          </a:p>
        </p:txBody>
      </p:sp>
      <p:sp>
        <p:nvSpPr>
          <p:cNvPr id="4" name="Прямоугольник 3">
            <a:hlinkClick r:id="rId3" action="ppaction://hlinksldjump"/>
          </p:cNvPr>
          <p:cNvSpPr/>
          <p:nvPr/>
        </p:nvSpPr>
        <p:spPr>
          <a:xfrm>
            <a:off x="539552" y="2780928"/>
            <a:ext cx="7399205" cy="584775"/>
          </a:xfrm>
          <a:prstGeom prst="rect">
            <a:avLst/>
          </a:prstGeom>
        </p:spPr>
        <p:txBody>
          <a:bodyPr wrap="none">
            <a:spAutoFit/>
          </a:bodyPr>
          <a:lstStyle/>
          <a:p>
            <a:pPr marL="514350" indent="-514350"/>
            <a:r>
              <a:rPr lang="ru-RU" sz="3200" b="1" i="1" dirty="0" smtClean="0">
                <a:solidFill>
                  <a:srgbClr val="002060"/>
                </a:solidFill>
                <a:latin typeface="Times New Roman" pitchFamily="18" charset="0"/>
                <a:cs typeface="Times New Roman" pitchFamily="18" charset="0"/>
              </a:rPr>
              <a:t>2. Су </a:t>
            </a:r>
            <a:r>
              <a:rPr lang="ru-RU" sz="3200" b="1" i="1" dirty="0" err="1" smtClean="0">
                <a:solidFill>
                  <a:srgbClr val="002060"/>
                </a:solidFill>
                <a:latin typeface="Times New Roman" pitchFamily="18" charset="0"/>
                <a:cs typeface="Times New Roman" pitchFamily="18" charset="0"/>
              </a:rPr>
              <a:t>сорғысының атқаратын жұмысы</a:t>
            </a:r>
            <a:endParaRPr lang="ru-RU" sz="3200" b="1" i="1" dirty="0" smtClean="0">
              <a:solidFill>
                <a:srgbClr val="002060"/>
              </a:solidFill>
              <a:latin typeface="Times New Roman" pitchFamily="18" charset="0"/>
              <a:cs typeface="Times New Roman" pitchFamily="18" charset="0"/>
            </a:endParaRPr>
          </a:p>
        </p:txBody>
      </p:sp>
      <p:sp>
        <p:nvSpPr>
          <p:cNvPr id="5" name="Прямоугольник 4">
            <a:hlinkClick r:id="rId4" action="ppaction://hlinksldjump"/>
          </p:cNvPr>
          <p:cNvSpPr/>
          <p:nvPr/>
        </p:nvSpPr>
        <p:spPr>
          <a:xfrm>
            <a:off x="539552" y="3501008"/>
            <a:ext cx="7556877" cy="584775"/>
          </a:xfrm>
          <a:prstGeom prst="rect">
            <a:avLst/>
          </a:prstGeom>
        </p:spPr>
        <p:txBody>
          <a:bodyPr wrap="none">
            <a:spAutoFit/>
          </a:bodyPr>
          <a:lstStyle/>
          <a:p>
            <a:pPr marL="514350" indent="-514350"/>
            <a:r>
              <a:rPr lang="ru-RU" sz="3200" b="1" i="1" dirty="0" smtClean="0">
                <a:solidFill>
                  <a:srgbClr val="002060"/>
                </a:solidFill>
                <a:latin typeface="Times New Roman" pitchFamily="18" charset="0"/>
                <a:cs typeface="Times New Roman" pitchFamily="18" charset="0"/>
              </a:rPr>
              <a:t>3. </a:t>
            </a:r>
            <a:r>
              <a:rPr lang="ru-RU" sz="3200" b="1" i="1" dirty="0" err="1" smtClean="0">
                <a:solidFill>
                  <a:srgbClr val="002060"/>
                </a:solidFill>
                <a:latin typeface="Times New Roman" pitchFamily="18" charset="0"/>
                <a:cs typeface="Times New Roman" pitchFamily="18" charset="0"/>
              </a:rPr>
              <a:t>Термостаттың атқаратын жұмысы</a:t>
            </a:r>
            <a:endParaRPr lang="kk-KZ" sz="3200" b="1" i="1" dirty="0" smtClean="0">
              <a:ln w="18000">
                <a:solidFill>
                  <a:srgbClr val="FF0000"/>
                </a:solidFill>
                <a:prstDash val="solid"/>
                <a:miter lim="800000"/>
              </a:ln>
              <a:solidFill>
                <a:srgbClr val="002060"/>
              </a:solid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6" name="Стрелка вправо 5">
            <a:hlinkClick r:id="rId5" action="ppaction://hlinksldjump"/>
          </p:cNvPr>
          <p:cNvSpPr/>
          <p:nvPr/>
        </p:nvSpPr>
        <p:spPr>
          <a:xfrm>
            <a:off x="8316416" y="5574090"/>
            <a:ext cx="827584" cy="1283910"/>
          </a:xfrm>
          <a:prstGeom prst="rightArrow">
            <a:avLst/>
          </a:prstGeom>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6" action="ppaction://hlinksldjump"/>
            </a:endParaRPr>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hlinkClick r:id="rId2" action="ppaction://hlinksldjump"/>
          </p:cNvPr>
          <p:cNvSpPr/>
          <p:nvPr/>
        </p:nvSpPr>
        <p:spPr>
          <a:xfrm>
            <a:off x="899592" y="1844824"/>
            <a:ext cx="7416824" cy="1077218"/>
          </a:xfrm>
          <a:prstGeom prst="rect">
            <a:avLst/>
          </a:prstGeom>
        </p:spPr>
        <p:txBody>
          <a:bodyPr wrap="square">
            <a:spAutoFit/>
          </a:bodyPr>
          <a:lstStyle/>
          <a:p>
            <a:pPr algn="ctr"/>
            <a:r>
              <a:rPr lang="kk-KZ" sz="3200" dirty="0" smtClean="0">
                <a:latin typeface="Times New Roman" pitchFamily="18" charset="0"/>
                <a:cs typeface="Times New Roman" pitchFamily="18" charset="0"/>
              </a:rPr>
              <a:t>жоғарғы және төменгі бактардан, өзектен, шүмектен, түтіктен тұрады</a:t>
            </a:r>
            <a:endParaRPr lang="ru-RU" sz="3200" dirty="0">
              <a:latin typeface="Times New Roman" pitchFamily="18" charset="0"/>
              <a:cs typeface="Times New Roman" pitchFamily="18" charset="0"/>
            </a:endParaRPr>
          </a:p>
        </p:txBody>
      </p:sp>
      <p:sp>
        <p:nvSpPr>
          <p:cNvPr id="3" name="Стрелка вправо 2">
            <a:hlinkClick r:id="rId2" action="ppaction://hlinksldjump"/>
          </p:cNvPr>
          <p:cNvSpPr/>
          <p:nvPr/>
        </p:nvSpPr>
        <p:spPr>
          <a:xfrm>
            <a:off x="7956376" y="5574090"/>
            <a:ext cx="864096" cy="1283910"/>
          </a:xfrm>
          <a:prstGeom prst="rightArrow">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96752"/>
            <a:ext cx="7992888" cy="2062103"/>
          </a:xfrm>
          <a:prstGeom prst="rect">
            <a:avLst/>
          </a:prstGeom>
        </p:spPr>
        <p:txBody>
          <a:bodyPr wrap="square">
            <a:spAutoFit/>
          </a:bodyPr>
          <a:lstStyle/>
          <a:p>
            <a:pPr algn="ctr"/>
            <a:r>
              <a:rPr lang="kk-KZ" sz="3200" dirty="0" smtClean="0">
                <a:latin typeface="Times New Roman" pitchFamily="18" charset="0"/>
                <a:cs typeface="Times New Roman" pitchFamily="18" charset="0"/>
              </a:rPr>
              <a:t>су сорғысының қалақшасы айналғанда сырттан тебу күшінің әсерінен сұйықты блок корпусынан термостатқа қарай айдайды</a:t>
            </a:r>
            <a:endParaRPr lang="ru-RU" sz="3200" dirty="0">
              <a:latin typeface="Times New Roman" pitchFamily="18" charset="0"/>
              <a:cs typeface="Times New Roman" pitchFamily="18" charset="0"/>
            </a:endParaRPr>
          </a:p>
        </p:txBody>
      </p:sp>
      <p:sp>
        <p:nvSpPr>
          <p:cNvPr id="3" name="Стрелка вправо 2">
            <a:hlinkClick r:id="rId2" action="ppaction://hlinksldjump"/>
          </p:cNvPr>
          <p:cNvSpPr/>
          <p:nvPr/>
        </p:nvSpPr>
        <p:spPr>
          <a:xfrm>
            <a:off x="7956376" y="5574090"/>
            <a:ext cx="864096" cy="1283910"/>
          </a:xfrm>
          <a:prstGeom prst="rightArrow">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hlinkClick r:id="rId2" action="ppaction://hlinksldjump"/>
          </p:cNvPr>
          <p:cNvSpPr/>
          <p:nvPr/>
        </p:nvSpPr>
        <p:spPr>
          <a:xfrm>
            <a:off x="1043608" y="1772816"/>
            <a:ext cx="7416824" cy="2308324"/>
          </a:xfrm>
          <a:prstGeom prst="rect">
            <a:avLst/>
          </a:prstGeom>
        </p:spPr>
        <p:txBody>
          <a:bodyPr wrap="square">
            <a:spAutoFit/>
          </a:bodyPr>
          <a:lstStyle/>
          <a:p>
            <a:pPr algn="ctr"/>
            <a:r>
              <a:rPr lang="kk-KZ" sz="3600" dirty="0" smtClean="0">
                <a:latin typeface="Times New Roman" pitchFamily="18" charset="0"/>
                <a:cs typeface="Times New Roman" pitchFamily="18" charset="0"/>
              </a:rPr>
              <a:t>су температурасын автоматты түрде реттеп, қозғалтқыш іске қосылғаннан кейін оның тез қызуын қамтамасыз етеді</a:t>
            </a:r>
            <a:endParaRPr lang="ru-RU" sz="3600" dirty="0">
              <a:latin typeface="Times New Roman" pitchFamily="18" charset="0"/>
              <a:cs typeface="Times New Roman" pitchFamily="18" charset="0"/>
            </a:endParaRPr>
          </a:p>
        </p:txBody>
      </p:sp>
      <p:sp>
        <p:nvSpPr>
          <p:cNvPr id="3" name="Стрелка вправо 2">
            <a:hlinkClick r:id="rId2" action="ppaction://hlinksldjump"/>
          </p:cNvPr>
          <p:cNvSpPr/>
          <p:nvPr/>
        </p:nvSpPr>
        <p:spPr>
          <a:xfrm>
            <a:off x="7956376" y="5574090"/>
            <a:ext cx="864096" cy="1283910"/>
          </a:xfrm>
          <a:prstGeom prst="rightArrow">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3059832" y="332656"/>
            <a:ext cx="5270161" cy="175432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5400" b="1" i="1" u="none" strike="noStrike" spc="300" normalizeH="0" baseline="0" dirty="0" smtClean="0">
                <a:ln w="11430" cmpd="sng">
                  <a:solidFill>
                    <a:schemeClr val="accent1">
                      <a:tint val="10000"/>
                    </a:schemeClr>
                  </a:solidFill>
                  <a:prstDash val="solid"/>
                  <a:miter lim="800000"/>
                </a:ln>
                <a:solidFill>
                  <a:srgbClr val="FF0000"/>
                </a:solidFill>
                <a:effectLst>
                  <a:glow rad="45500">
                    <a:schemeClr val="accent1">
                      <a:satMod val="220000"/>
                      <a:alpha val="35000"/>
                    </a:schemeClr>
                  </a:glow>
                </a:effectLst>
                <a:latin typeface="Times New Roman" pitchFamily="18" charset="0"/>
                <a:ea typeface="Times New Roman" pitchFamily="18" charset="0"/>
                <a:cs typeface="Times New Roman" pitchFamily="18" charset="0"/>
              </a:rPr>
              <a:t>Деңгейлік </a:t>
            </a: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5400" b="1" i="1" u="none" strike="noStrike" spc="300" normalizeH="0" baseline="0" dirty="0" smtClean="0">
                <a:ln w="11430" cmpd="sng">
                  <a:solidFill>
                    <a:schemeClr val="accent1">
                      <a:tint val="10000"/>
                    </a:schemeClr>
                  </a:solidFill>
                  <a:prstDash val="solid"/>
                  <a:miter lim="800000"/>
                </a:ln>
                <a:solidFill>
                  <a:srgbClr val="FF0000"/>
                </a:solidFill>
                <a:effectLst>
                  <a:glow rad="45500">
                    <a:schemeClr val="accent1">
                      <a:satMod val="220000"/>
                      <a:alpha val="35000"/>
                    </a:schemeClr>
                  </a:glow>
                </a:effectLst>
                <a:latin typeface="Times New Roman" pitchFamily="18" charset="0"/>
                <a:ea typeface="Times New Roman" pitchFamily="18" charset="0"/>
                <a:cs typeface="Times New Roman" pitchFamily="18" charset="0"/>
              </a:rPr>
              <a:t>тапсырмалар. </a:t>
            </a:r>
            <a:endParaRPr kumimoji="0" lang="kk-KZ" sz="5400" b="1" i="1" u="none" strike="noStrike" spc="300" normalizeH="0" baseline="0" dirty="0" smtClean="0">
              <a:ln w="11430" cmpd="sng">
                <a:solidFill>
                  <a:schemeClr val="accent1">
                    <a:tint val="10000"/>
                  </a:schemeClr>
                </a:solidFill>
                <a:prstDash val="solid"/>
                <a:miter lim="800000"/>
              </a:ln>
              <a:solidFill>
                <a:srgbClr val="FF0000"/>
              </a:solidFill>
              <a:effectLst>
                <a:glow rad="45500">
                  <a:schemeClr val="accent1">
                    <a:satMod val="220000"/>
                    <a:alpha val="35000"/>
                  </a:schemeClr>
                </a:glow>
              </a:effectLst>
              <a:latin typeface="Times New Roman" pitchFamily="18" charset="0"/>
              <a:cs typeface="Times New Roman" pitchFamily="18" charset="0"/>
            </a:endParaRPr>
          </a:p>
        </p:txBody>
      </p:sp>
      <p:pic>
        <p:nvPicPr>
          <p:cNvPr id="52227" name="Picture 3" descr="http://900igr.net/up/datai/75580/0004-001-.gif"/>
          <p:cNvPicPr>
            <a:picLocks noChangeAspect="1" noChangeArrowheads="1" noCrop="1"/>
          </p:cNvPicPr>
          <p:nvPr/>
        </p:nvPicPr>
        <p:blipFill>
          <a:blip r:embed="rId2" cstate="print"/>
          <a:srcRect/>
          <a:stretch>
            <a:fillRect/>
          </a:stretch>
        </p:blipFill>
        <p:spPr bwMode="auto">
          <a:xfrm>
            <a:off x="899592" y="3212976"/>
            <a:ext cx="3714750" cy="2724151"/>
          </a:xfrm>
          <a:prstGeom prst="rect">
            <a:avLst/>
          </a:prstGeom>
          <a:noFill/>
        </p:spPr>
      </p:pic>
      <p:sp>
        <p:nvSpPr>
          <p:cNvPr id="8" name="5-конечная звезда 7"/>
          <p:cNvSpPr/>
          <p:nvPr/>
        </p:nvSpPr>
        <p:spPr>
          <a:xfrm>
            <a:off x="5076056" y="3212976"/>
            <a:ext cx="1512168" cy="1677710"/>
          </a:xfrm>
          <a:prstGeom prst="star5">
            <a:avLst/>
          </a:prstGeom>
        </p:spPr>
        <p:style>
          <a:lnRef idx="1">
            <a:schemeClr val="accent2"/>
          </a:lnRef>
          <a:fillRef idx="2">
            <a:schemeClr val="accent2"/>
          </a:fillRef>
          <a:effectRef idx="1">
            <a:schemeClr val="accent2"/>
          </a:effectRef>
          <a:fontRef idx="minor">
            <a:schemeClr val="dk1"/>
          </a:fontRef>
        </p:style>
        <p:txBody>
          <a:bodyPr wrap="square" rtlCol="0" anchor="ctr">
            <a:spAutoFit/>
          </a:bodyPr>
          <a:lstStyle/>
          <a:p>
            <a:pPr algn="ctr"/>
            <a:r>
              <a:rPr lang="en-US" sz="3600" dirty="0" smtClean="0">
                <a:latin typeface="Times New Roman" pitchFamily="18" charset="0"/>
                <a:cs typeface="Times New Roman" pitchFamily="18" charset="0"/>
                <a:hlinkClick r:id="rId3" action="ppaction://hlinksldjump"/>
              </a:rPr>
              <a:t>II</a:t>
            </a:r>
            <a:endParaRPr lang="ru-RU" sz="3600" dirty="0" smtClean="0">
              <a:latin typeface="Times New Roman" pitchFamily="18" charset="0"/>
              <a:cs typeface="Times New Roman" pitchFamily="18" charset="0"/>
              <a:hlinkClick r:id=""/>
            </a:endParaRPr>
          </a:p>
        </p:txBody>
      </p:sp>
      <p:sp>
        <p:nvSpPr>
          <p:cNvPr id="9" name="Равнобедренный треугольник 8">
            <a:hlinkClick r:id="rId4" action="ppaction://hlinksldjump"/>
          </p:cNvPr>
          <p:cNvSpPr/>
          <p:nvPr/>
        </p:nvSpPr>
        <p:spPr>
          <a:xfrm>
            <a:off x="6876256" y="4725144"/>
            <a:ext cx="1728192" cy="1283910"/>
          </a:xfrm>
          <a:prstGeom prst="triangle">
            <a:avLst/>
          </a:prstGeom>
        </p:spPr>
        <p:style>
          <a:lnRef idx="1">
            <a:schemeClr val="accent3"/>
          </a:lnRef>
          <a:fillRef idx="2">
            <a:schemeClr val="accent3"/>
          </a:fillRef>
          <a:effectRef idx="1">
            <a:schemeClr val="accent3"/>
          </a:effectRef>
          <a:fontRef idx="minor">
            <a:schemeClr val="dk1"/>
          </a:fontRef>
        </p:style>
        <p:txBody>
          <a:bodyPr wrap="square" rtlCol="0" anchor="t">
            <a:spAutoFit/>
          </a:bodyPr>
          <a:lstStyle/>
          <a:p>
            <a:pPr algn="ctr"/>
            <a:r>
              <a:rPr lang="en-US" sz="3600" dirty="0" smtClean="0">
                <a:latin typeface="Times New Roman" pitchFamily="18" charset="0"/>
                <a:cs typeface="Times New Roman" pitchFamily="18" charset="0"/>
                <a:hlinkClick r:id=""/>
              </a:rPr>
              <a:t>III</a:t>
            </a:r>
            <a:endParaRPr lang="ru-RU" sz="3600" dirty="0" smtClean="0">
              <a:latin typeface="Times New Roman" pitchFamily="18" charset="0"/>
              <a:cs typeface="Times New Roman" pitchFamily="18" charset="0"/>
              <a:hlinkClick r:id=""/>
            </a:endParaRPr>
          </a:p>
        </p:txBody>
      </p:sp>
      <p:sp>
        <p:nvSpPr>
          <p:cNvPr id="11" name="Прямоугольник 10">
            <a:hlinkClick r:id="rId5" action="ppaction://hlinksldjump"/>
          </p:cNvPr>
          <p:cNvSpPr/>
          <p:nvPr/>
        </p:nvSpPr>
        <p:spPr>
          <a:xfrm>
            <a:off x="3635896" y="2348880"/>
            <a:ext cx="136815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lang="en-US" sz="3600" dirty="0" smtClean="0">
                <a:latin typeface="Times New Roman" pitchFamily="18" charset="0"/>
                <a:cs typeface="Times New Roman" pitchFamily="18" charset="0"/>
                <a:hlinkClick r:id=""/>
              </a:rPr>
              <a:t>I</a:t>
            </a:r>
            <a:endParaRPr lang="ru-RU" sz="3600" dirty="0" smtClean="0">
              <a:latin typeface="Times New Roman" pitchFamily="18" charset="0"/>
              <a:cs typeface="Times New Roman" pitchFamily="18" charset="0"/>
              <a:hlinkClick r:id=""/>
            </a:endParaRPr>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0" y="188640"/>
            <a:ext cx="9144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 деңгей</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kk-KZ" sz="2800" b="1" dirty="0" smtClean="0">
                <a:latin typeface="Times New Roman" pitchFamily="18" charset="0"/>
                <a:ea typeface="Times New Roman" pitchFamily="18" charset="0"/>
                <a:cs typeface="Times New Roman" pitchFamily="18" charset="0"/>
              </a:rPr>
              <a:t>(</a:t>
            </a:r>
            <a:r>
              <a:rPr kumimoji="0" lang="en-US"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 </a:t>
            </a:r>
            <a:r>
              <a:rPr lang="kk-KZ" sz="2800" b="1" dirty="0" smtClean="0">
                <a:latin typeface="Times New Roman" pitchFamily="18" charset="0"/>
                <a:ea typeface="Times New Roman" pitchFamily="18" charset="0"/>
                <a:cs typeface="Times New Roman" pitchFamily="18" charset="0"/>
              </a:rPr>
              <a:t>ұ</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пай)</a:t>
            </a: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Салқындату жүйесі қандай жұмыс атқарады?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1043608" y="1700808"/>
            <a:ext cx="7128792" cy="830997"/>
          </a:xfrm>
          <a:prstGeom prst="rect">
            <a:avLst/>
          </a:prstGeom>
        </p:spPr>
        <p:txBody>
          <a:bodyPr wrap="square">
            <a:spAutoFit/>
          </a:bodyPr>
          <a:lstStyle/>
          <a:p>
            <a:pPr algn="ctr"/>
            <a:r>
              <a:rPr lang="kk-KZ" sz="2400" dirty="0" smtClean="0">
                <a:latin typeface="Times New Roman" pitchFamily="18" charset="0"/>
                <a:cs typeface="Times New Roman" pitchFamily="18" charset="0"/>
              </a:rPr>
              <a:t>Салқындату жүйесі қызған бөлшектерді салқындату үшін қажет.</a:t>
            </a:r>
            <a:endParaRPr lang="ru-RU" sz="2400" dirty="0">
              <a:latin typeface="Times New Roman" pitchFamily="18" charset="0"/>
              <a:cs typeface="Times New Roman" pitchFamily="18" charset="0"/>
            </a:endParaRPr>
          </a:p>
        </p:txBody>
      </p:sp>
      <p:sp>
        <p:nvSpPr>
          <p:cNvPr id="5" name="Прямоугольник 4"/>
          <p:cNvSpPr/>
          <p:nvPr/>
        </p:nvSpPr>
        <p:spPr>
          <a:xfrm>
            <a:off x="899592" y="3068960"/>
            <a:ext cx="7200800" cy="1077218"/>
          </a:xfrm>
          <a:prstGeom prst="rect">
            <a:avLst/>
          </a:prstGeom>
        </p:spPr>
        <p:txBody>
          <a:bodyPr wrap="square">
            <a:spAutoFit/>
          </a:bodyPr>
          <a:lstStyle/>
          <a:p>
            <a:pPr algn="ctr"/>
            <a:r>
              <a:rPr lang="kk-KZ" sz="3200" b="1" dirty="0" smtClean="0">
                <a:latin typeface="Times New Roman" pitchFamily="18" charset="0"/>
                <a:cs typeface="Times New Roman" pitchFamily="18" charset="0"/>
              </a:rPr>
              <a:t>1.</a:t>
            </a:r>
            <a:r>
              <a:rPr lang="kk-KZ" sz="3200" dirty="0" smtClean="0">
                <a:latin typeface="Times New Roman" pitchFamily="18" charset="0"/>
                <a:cs typeface="Times New Roman" pitchFamily="18" charset="0"/>
              </a:rPr>
              <a:t>  Салқындату жүйесі неше топқа бөлінеді? </a:t>
            </a:r>
            <a:endParaRPr lang="ru-RU" sz="3200" dirty="0">
              <a:latin typeface="Times New Roman" pitchFamily="18" charset="0"/>
              <a:cs typeface="Times New Roman" pitchFamily="18" charset="0"/>
            </a:endParaRPr>
          </a:p>
        </p:txBody>
      </p:sp>
      <p:sp>
        <p:nvSpPr>
          <p:cNvPr id="6" name="Прямоугольник 5"/>
          <p:cNvSpPr/>
          <p:nvPr/>
        </p:nvSpPr>
        <p:spPr>
          <a:xfrm>
            <a:off x="1331640" y="4653136"/>
            <a:ext cx="6840760" cy="954107"/>
          </a:xfrm>
          <a:prstGeom prst="rect">
            <a:avLst/>
          </a:prstGeom>
        </p:spPr>
        <p:txBody>
          <a:bodyPr wrap="square">
            <a:spAutoFit/>
          </a:bodyPr>
          <a:lstStyle/>
          <a:p>
            <a:pPr algn="ctr"/>
            <a:r>
              <a:rPr lang="kk-KZ" sz="2800" dirty="0" smtClean="0">
                <a:latin typeface="Times New Roman" pitchFamily="18" charset="0"/>
                <a:cs typeface="Times New Roman" pitchFamily="18" charset="0"/>
              </a:rPr>
              <a:t>Салқындату жүйесі 2 топқа бөлінеді: сұйықпен және ауамен.</a:t>
            </a:r>
            <a:endParaRPr lang="ru-RU" sz="2800" dirty="0">
              <a:latin typeface="Times New Roman" pitchFamily="18" charset="0"/>
              <a:cs typeface="Times New Roman" pitchFamily="18" charset="0"/>
            </a:endParaRPr>
          </a:p>
        </p:txBody>
      </p:sp>
      <p:sp>
        <p:nvSpPr>
          <p:cNvPr id="7" name="Стрелка вправо 6">
            <a:hlinkClick r:id="rId2" action="ppaction://hlinksldjump"/>
          </p:cNvPr>
          <p:cNvSpPr/>
          <p:nvPr/>
        </p:nvSpPr>
        <p:spPr>
          <a:xfrm>
            <a:off x="7884368" y="5589240"/>
            <a:ext cx="864096" cy="1283910"/>
          </a:xfrm>
          <a:prstGeom prst="rightArrow">
            <a:avLst/>
          </a:prstGeom>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1" y="866996"/>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ІІ деңгей (20</a:t>
            </a:r>
            <a:r>
              <a:rPr kumimoji="0" lang="kk-KZ" sz="28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ұпай</a:t>
            </a: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Салқындату жүйесінде жылдың қый мезгілінде суды қолдануға болады?</a:t>
            </a:r>
            <a:r>
              <a:rPr kumimoji="0" lang="ru-RU" sz="28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3" name="Прямоугольник 2"/>
          <p:cNvSpPr/>
          <p:nvPr/>
        </p:nvSpPr>
        <p:spPr>
          <a:xfrm>
            <a:off x="1619672" y="2492896"/>
            <a:ext cx="5814392" cy="954107"/>
          </a:xfrm>
          <a:prstGeom prst="rect">
            <a:avLst/>
          </a:prstGeom>
        </p:spPr>
        <p:txBody>
          <a:bodyPr wrap="square">
            <a:spAutoFit/>
          </a:bodyPr>
          <a:lstStyle/>
          <a:p>
            <a:pPr algn="ctr"/>
            <a:r>
              <a:rPr lang="kk-KZ" sz="2800" dirty="0" smtClean="0">
                <a:latin typeface="Times New Roman" pitchFamily="18" charset="0"/>
                <a:cs typeface="Times New Roman" pitchFamily="18" charset="0"/>
              </a:rPr>
              <a:t>Салқындату жүйесінде суды жазда, көктемде, күзде пайдалануға болады</a:t>
            </a:r>
            <a:endParaRPr lang="ru-RU" sz="2800" dirty="0">
              <a:latin typeface="Times New Roman" pitchFamily="18" charset="0"/>
              <a:cs typeface="Times New Roman" pitchFamily="18" charset="0"/>
            </a:endParaRPr>
          </a:p>
        </p:txBody>
      </p:sp>
      <p:sp>
        <p:nvSpPr>
          <p:cNvPr id="4" name="Прямоугольник 3"/>
          <p:cNvSpPr/>
          <p:nvPr/>
        </p:nvSpPr>
        <p:spPr>
          <a:xfrm>
            <a:off x="251520" y="3933056"/>
            <a:ext cx="8568952" cy="954107"/>
          </a:xfrm>
          <a:prstGeom prst="rect">
            <a:avLst/>
          </a:prstGeom>
        </p:spPr>
        <p:txBody>
          <a:bodyPr wrap="square">
            <a:spAutoFit/>
          </a:bodyPr>
          <a:lstStyle/>
          <a:p>
            <a:pPr algn="ctr"/>
            <a:r>
              <a:rPr lang="kk-KZ" sz="2800" dirty="0" smtClean="0">
                <a:latin typeface="Times New Roman" pitchFamily="18" charset="0"/>
                <a:cs typeface="Times New Roman" pitchFamily="18" charset="0"/>
              </a:rPr>
              <a:t>2 Салқындату жуйесінде жылдың қай мезгілінде антифризді пайдаланады? </a:t>
            </a:r>
            <a:endParaRPr lang="ru-RU" sz="2800" dirty="0">
              <a:latin typeface="Times New Roman" pitchFamily="18" charset="0"/>
              <a:cs typeface="Times New Roman" pitchFamily="18" charset="0"/>
            </a:endParaRPr>
          </a:p>
        </p:txBody>
      </p:sp>
      <p:sp>
        <p:nvSpPr>
          <p:cNvPr id="5" name="Прямоугольник 4"/>
          <p:cNvSpPr/>
          <p:nvPr/>
        </p:nvSpPr>
        <p:spPr>
          <a:xfrm>
            <a:off x="3419872" y="5301208"/>
            <a:ext cx="2558714" cy="523220"/>
          </a:xfrm>
          <a:prstGeom prst="rect">
            <a:avLst/>
          </a:prstGeom>
        </p:spPr>
        <p:txBody>
          <a:bodyPr wrap="none">
            <a:spAutoFit/>
          </a:bodyPr>
          <a:lstStyle/>
          <a:p>
            <a:r>
              <a:rPr lang="kk-KZ" sz="2800" dirty="0" smtClean="0">
                <a:latin typeface="Times New Roman" pitchFamily="18" charset="0"/>
                <a:cs typeface="Times New Roman" pitchFamily="18" charset="0"/>
              </a:rPr>
              <a:t>Қыс айларында</a:t>
            </a:r>
            <a:endParaRPr lang="ru-RU" sz="2800" dirty="0">
              <a:latin typeface="Times New Roman" pitchFamily="18" charset="0"/>
              <a:cs typeface="Times New Roman" pitchFamily="18" charset="0"/>
            </a:endParaRPr>
          </a:p>
        </p:txBody>
      </p:sp>
      <p:sp>
        <p:nvSpPr>
          <p:cNvPr id="6" name="Стрелка вправо 5">
            <a:hlinkClick r:id="rId2" action="ppaction://hlinksldjump"/>
          </p:cNvPr>
          <p:cNvSpPr/>
          <p:nvPr/>
        </p:nvSpPr>
        <p:spPr>
          <a:xfrm>
            <a:off x="8028384" y="5373216"/>
            <a:ext cx="864096" cy="1283910"/>
          </a:xfrm>
          <a:prstGeom prst="rightArrow">
            <a:avLst/>
          </a:prstGeom>
        </p:spPr>
        <p:style>
          <a:lnRef idx="3">
            <a:schemeClr val="lt1"/>
          </a:lnRef>
          <a:fillRef idx="1">
            <a:schemeClr val="accent2"/>
          </a:fillRef>
          <a:effectRef idx="1">
            <a:schemeClr val="accent2"/>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683568" y="548680"/>
            <a:ext cx="8172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ІІІ деңгей (30 ұпай)</a:t>
            </a: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Ауамен салқындату жүйесінің құрылысын атау?</a:t>
            </a:r>
            <a:r>
              <a:rPr kumimoji="0" lang="ru-RU" sz="28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3" name="Прямоугольник 2"/>
          <p:cNvSpPr/>
          <p:nvPr/>
        </p:nvSpPr>
        <p:spPr>
          <a:xfrm>
            <a:off x="1115616" y="1772816"/>
            <a:ext cx="7200800" cy="954107"/>
          </a:xfrm>
          <a:prstGeom prst="rect">
            <a:avLst/>
          </a:prstGeom>
        </p:spPr>
        <p:txBody>
          <a:bodyPr wrap="square">
            <a:spAutoFit/>
          </a:bodyPr>
          <a:lstStyle/>
          <a:p>
            <a:pPr algn="ctr"/>
            <a:r>
              <a:rPr lang="kk-KZ" sz="2800" dirty="0" smtClean="0">
                <a:latin typeface="Times New Roman" pitchFamily="18" charset="0"/>
                <a:cs typeface="Times New Roman" pitchFamily="18" charset="0"/>
              </a:rPr>
              <a:t>Желдеткіш ротордан, көп санды қалақшасы мен қозғалмайтын бағыттаушыдан тұрады</a:t>
            </a:r>
            <a:endParaRPr lang="ru-RU" sz="2800" dirty="0">
              <a:latin typeface="Times New Roman" pitchFamily="18" charset="0"/>
              <a:cs typeface="Times New Roman" pitchFamily="18" charset="0"/>
            </a:endParaRPr>
          </a:p>
        </p:txBody>
      </p:sp>
      <p:sp>
        <p:nvSpPr>
          <p:cNvPr id="4" name="Прямоугольник 3"/>
          <p:cNvSpPr/>
          <p:nvPr/>
        </p:nvSpPr>
        <p:spPr>
          <a:xfrm>
            <a:off x="827584" y="3140968"/>
            <a:ext cx="7560840" cy="954107"/>
          </a:xfrm>
          <a:prstGeom prst="rect">
            <a:avLst/>
          </a:prstGeom>
        </p:spPr>
        <p:txBody>
          <a:bodyPr wrap="square">
            <a:spAutoFit/>
          </a:bodyPr>
          <a:lstStyle/>
          <a:p>
            <a:pPr algn="ctr"/>
            <a:r>
              <a:rPr lang="kk-KZ" sz="2800" b="1" dirty="0" smtClean="0">
                <a:latin typeface="Times New Roman" pitchFamily="18" charset="0"/>
                <a:cs typeface="Times New Roman" pitchFamily="18" charset="0"/>
              </a:rPr>
              <a:t>3.</a:t>
            </a:r>
            <a:r>
              <a:rPr lang="kk-KZ" sz="2800" dirty="0" smtClean="0">
                <a:latin typeface="Times New Roman" pitchFamily="18" charset="0"/>
                <a:cs typeface="Times New Roman" pitchFamily="18" charset="0"/>
              </a:rPr>
              <a:t> Сұйықпен салқындату жүйесінің құрылысын атау?</a:t>
            </a:r>
            <a:endParaRPr lang="ru-RU" sz="2800" dirty="0">
              <a:latin typeface="Times New Roman" pitchFamily="18" charset="0"/>
              <a:cs typeface="Times New Roman" pitchFamily="18" charset="0"/>
            </a:endParaRPr>
          </a:p>
        </p:txBody>
      </p:sp>
      <p:sp>
        <p:nvSpPr>
          <p:cNvPr id="5" name="Прямоугольник 4"/>
          <p:cNvSpPr/>
          <p:nvPr/>
        </p:nvSpPr>
        <p:spPr>
          <a:xfrm>
            <a:off x="179512" y="4077072"/>
            <a:ext cx="8712968" cy="1815882"/>
          </a:xfrm>
          <a:prstGeom prst="rect">
            <a:avLst/>
          </a:prstGeom>
        </p:spPr>
        <p:txBody>
          <a:bodyPr wrap="square">
            <a:spAutoFit/>
          </a:bodyPr>
          <a:lstStyle/>
          <a:p>
            <a:pPr algn="ctr"/>
            <a:r>
              <a:rPr lang="kk-KZ" sz="2800" dirty="0" smtClean="0">
                <a:latin typeface="Times New Roman" pitchFamily="18" charset="0"/>
                <a:cs typeface="Times New Roman" pitchFamily="18" charset="0"/>
              </a:rPr>
              <a:t>Қаңқа мен ұңғының қақпақшасын, салқандататын су қымтамасы, радиатор өзектері, су сорғысы, желдеткіш, су таратқыш канал, термостат, шлангы, шүмек, термометр жатады</a:t>
            </a:r>
            <a:endParaRPr lang="ru-RU" sz="2800" dirty="0">
              <a:latin typeface="Times New Roman" pitchFamily="18" charset="0"/>
              <a:cs typeface="Times New Roman" pitchFamily="18" charset="0"/>
            </a:endParaRPr>
          </a:p>
        </p:txBody>
      </p:sp>
      <p:sp>
        <p:nvSpPr>
          <p:cNvPr id="6" name="Стрелка вправо 5">
            <a:hlinkClick r:id="rId2" action="ppaction://hlinksldjump"/>
          </p:cNvPr>
          <p:cNvSpPr/>
          <p:nvPr/>
        </p:nvSpPr>
        <p:spPr>
          <a:xfrm>
            <a:off x="8028384" y="5373216"/>
            <a:ext cx="864096" cy="1283910"/>
          </a:xfrm>
          <a:prstGeom prst="rightArrow">
            <a:avLst/>
          </a:prstGeom>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endParaRPr lang="ru-RU" sz="3600" dirty="0" smtClean="0">
              <a:latin typeface="Times New Roman" pitchFamily="18" charset="0"/>
              <a:cs typeface="Times New Roman" pitchFamily="18" charset="0"/>
              <a:hlinkClick r:i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plus(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179512" y="2060848"/>
          <a:ext cx="8748463" cy="3672408"/>
        </p:xfrm>
        <a:graphic>
          <a:graphicData uri="http://schemas.openxmlformats.org/drawingml/2006/table">
            <a:tbl>
              <a:tblPr/>
              <a:tblGrid>
                <a:gridCol w="2915553"/>
                <a:gridCol w="2916455"/>
                <a:gridCol w="2916455"/>
              </a:tblGrid>
              <a:tr h="3672408">
                <a:tc>
                  <a:txBody>
                    <a:bodyPr/>
                    <a:lstStyle/>
                    <a:p>
                      <a:pPr algn="ctr">
                        <a:lnSpc>
                          <a:spcPct val="115000"/>
                        </a:lnSpc>
                        <a:spcAft>
                          <a:spcPts val="0"/>
                        </a:spcAft>
                      </a:pPr>
                      <a:r>
                        <a:rPr lang="kk-KZ" sz="1800" dirty="0">
                          <a:latin typeface="Times New Roman"/>
                          <a:ea typeface="Times New Roman"/>
                          <a:cs typeface="Times New Roman"/>
                        </a:rPr>
                        <a:t>НЕ БІЛЕМІН</a:t>
                      </a:r>
                      <a:endParaRPr lang="ru-RU" sz="1800" dirty="0">
                        <a:latin typeface="Calibri"/>
                        <a:ea typeface="Times New Roman"/>
                        <a:cs typeface="Times New Roman"/>
                      </a:endParaRPr>
                    </a:p>
                    <a:p>
                      <a:pPr algn="ctr">
                        <a:lnSpc>
                          <a:spcPct val="115000"/>
                        </a:lnSpc>
                        <a:spcAft>
                          <a:spcPts val="0"/>
                        </a:spcAft>
                      </a:pPr>
                      <a:r>
                        <a:rPr lang="kk-KZ" sz="1800" i="1" dirty="0">
                          <a:latin typeface="Times New Roman"/>
                          <a:ea typeface="Times New Roman"/>
                          <a:cs typeface="Times New Roman"/>
                        </a:rPr>
                        <a:t>САБАҚТЫҢ БАСЫНДА ТОЛТЫРЫЛАДЫ</a:t>
                      </a:r>
                      <a:endParaRPr lang="ru-RU" sz="1800" dirty="0">
                        <a:latin typeface="Calibri"/>
                        <a:ea typeface="Times New Roman"/>
                        <a:cs typeface="Times New Roman"/>
                      </a:endParaRPr>
                    </a:p>
                  </a:txBody>
                  <a:tcPr marL="67929" marR="679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dirty="0">
                          <a:latin typeface="Times New Roman"/>
                          <a:ea typeface="Times New Roman"/>
                          <a:cs typeface="Times New Roman"/>
                        </a:rPr>
                        <a:t>Білгім келеді</a:t>
                      </a:r>
                      <a:endParaRPr lang="ru-RU" sz="1800" dirty="0">
                        <a:latin typeface="Calibri"/>
                        <a:ea typeface="Times New Roman"/>
                        <a:cs typeface="Times New Roman"/>
                      </a:endParaRPr>
                    </a:p>
                    <a:p>
                      <a:pPr algn="ctr">
                        <a:lnSpc>
                          <a:spcPct val="115000"/>
                        </a:lnSpc>
                        <a:spcAft>
                          <a:spcPts val="0"/>
                        </a:spcAft>
                      </a:pPr>
                      <a:r>
                        <a:rPr lang="kk-KZ" sz="1800" i="1" dirty="0">
                          <a:latin typeface="Times New Roman"/>
                          <a:ea typeface="Times New Roman"/>
                          <a:cs typeface="Times New Roman"/>
                        </a:rPr>
                        <a:t>САБАҚ КЕЗІНДЕ ТОЛТЫРЫЛАДЫ </a:t>
                      </a:r>
                      <a:endParaRPr lang="ru-RU" sz="1800" dirty="0">
                        <a:latin typeface="Calibri"/>
                        <a:ea typeface="Times New Roman"/>
                        <a:cs typeface="Times New Roman"/>
                      </a:endParaRPr>
                    </a:p>
                  </a:txBody>
                  <a:tcPr marL="67929" marR="679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800" dirty="0">
                          <a:latin typeface="Times New Roman"/>
                          <a:ea typeface="Times New Roman"/>
                          <a:cs typeface="Times New Roman"/>
                        </a:rPr>
                        <a:t>БІЛДІМ</a:t>
                      </a:r>
                      <a:endParaRPr lang="ru-RU" sz="1800" dirty="0">
                        <a:latin typeface="Calibri"/>
                        <a:ea typeface="Times New Roman"/>
                        <a:cs typeface="Times New Roman"/>
                      </a:endParaRPr>
                    </a:p>
                    <a:p>
                      <a:pPr algn="ctr">
                        <a:lnSpc>
                          <a:spcPct val="115000"/>
                        </a:lnSpc>
                        <a:spcAft>
                          <a:spcPts val="0"/>
                        </a:spcAft>
                      </a:pPr>
                      <a:r>
                        <a:rPr lang="kk-KZ" sz="1800" i="1" dirty="0">
                          <a:latin typeface="Times New Roman"/>
                          <a:ea typeface="Times New Roman"/>
                          <a:cs typeface="Times New Roman"/>
                        </a:rPr>
                        <a:t> САБАҚ СОҢЫНДА ТОЛТЫРЫЛАДЫ </a:t>
                      </a:r>
                      <a:endParaRPr lang="ru-RU" sz="1800" dirty="0">
                        <a:latin typeface="Calibri"/>
                        <a:ea typeface="Times New Roman"/>
                        <a:cs typeface="Times New Roman"/>
                      </a:endParaRPr>
                    </a:p>
                  </a:txBody>
                  <a:tcPr marL="67929" marR="679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601" name="Rectangle 1"/>
          <p:cNvSpPr>
            <a:spLocks noChangeArrowheads="1"/>
          </p:cNvSpPr>
          <p:nvPr/>
        </p:nvSpPr>
        <p:spPr bwMode="auto">
          <a:xfrm>
            <a:off x="0" y="332656"/>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600075" algn="l"/>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Рефлексия парақшасы сабақтың басында таратылады, сабақтың соңында толық толтырылып  білім деңгейлері тексеріледі</a:t>
            </a: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00075"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s://ds02.infourok.ru/uploads/ex/0d15/000550bc-76fd3281/img8.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126876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k-KZ" sz="3600" b="0"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1.Оқушылардың сабаққа дайындығына, сырт көріністеріне көңіл аудару, журналға белгілеу</a:t>
            </a:r>
            <a:r>
              <a:rPr kumimoji="0" lang="ru-RU" sz="3600" b="1" i="1"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endParaRPr kumimoji="0" lang="ru-RU" sz="3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2915816" y="476672"/>
            <a:ext cx="3676584" cy="646331"/>
          </a:xfrm>
          <a:prstGeom prst="rect">
            <a:avLst/>
          </a:prstGeom>
        </p:spPr>
        <p:txBody>
          <a:bodyPr wrap="none">
            <a:spAutoFit/>
          </a:bodyPr>
          <a:lstStyle/>
          <a:p>
            <a:pPr lvl="0" fontAlgn="base">
              <a:spcBef>
                <a:spcPct val="0"/>
              </a:spcBef>
              <a:spcAft>
                <a:spcPct val="0"/>
              </a:spcAft>
            </a:pPr>
            <a:r>
              <a:rPr lang="ru-RU" sz="3600" b="1" dirty="0" smtClean="0">
                <a:solidFill>
                  <a:srgbClr val="333333"/>
                </a:solidFill>
                <a:latin typeface="Times New Roman" pitchFamily="18" charset="0"/>
                <a:ea typeface="Times New Roman" pitchFamily="18" charset="0"/>
                <a:cs typeface="Times New Roman" pitchFamily="18" charset="0"/>
              </a:rPr>
              <a:t>I. </a:t>
            </a:r>
            <a:r>
              <a:rPr lang="kk-KZ" sz="3600" b="1" dirty="0" smtClean="0">
                <a:solidFill>
                  <a:srgbClr val="333333"/>
                </a:solidFill>
                <a:latin typeface="Times New Roman" pitchFamily="18" charset="0"/>
                <a:ea typeface="Times New Roman" pitchFamily="18" charset="0"/>
                <a:cs typeface="Times New Roman" pitchFamily="18" charset="0"/>
              </a:rPr>
              <a:t>Ұйымдастыру</a:t>
            </a:r>
            <a:r>
              <a:rPr lang="ru-RU" sz="3600" b="1" dirty="0" smtClean="0">
                <a:solidFill>
                  <a:srgbClr val="333333"/>
                </a:solidFill>
                <a:latin typeface="Times New Roman" pitchFamily="18" charset="0"/>
                <a:ea typeface="Times New Roman" pitchFamily="18" charset="0"/>
                <a:cs typeface="Times New Roman" pitchFamily="18" charset="0"/>
              </a:rPr>
              <a:t>.</a:t>
            </a:r>
            <a:endParaRPr lang="ru-RU" sz="3600" dirty="0" smtClean="0">
              <a:latin typeface="Times New Roman" pitchFamily="18" charset="0"/>
              <a:ea typeface="Times New Roman" pitchFamily="18" charset="0"/>
              <a:cs typeface="Times New Roman" pitchFamily="18" charset="0"/>
            </a:endParaRPr>
          </a:p>
        </p:txBody>
      </p:sp>
      <p:sp>
        <p:nvSpPr>
          <p:cNvPr id="6" name="Прямоугольник 5">
            <a:hlinkClick r:id="rId2" action="ppaction://hlinksldjump"/>
          </p:cNvPr>
          <p:cNvSpPr/>
          <p:nvPr/>
        </p:nvSpPr>
        <p:spPr>
          <a:xfrm>
            <a:off x="0" y="3140968"/>
            <a:ext cx="4449551" cy="1200329"/>
          </a:xfrm>
          <a:prstGeom prst="rect">
            <a:avLst/>
          </a:prstGeom>
        </p:spPr>
        <p:txBody>
          <a:bodyPr wrap="none">
            <a:spAutoFit/>
          </a:bodyPr>
          <a:lstStyle/>
          <a:p>
            <a:r>
              <a:rPr lang="ru-RU" sz="3600" dirty="0" smtClean="0">
                <a:solidFill>
                  <a:srgbClr val="333333"/>
                </a:solidFill>
                <a:latin typeface="Times New Roman" pitchFamily="18" charset="0"/>
                <a:ea typeface="Times New Roman" pitchFamily="18" charset="0"/>
                <a:cs typeface="Times New Roman" pitchFamily="18" charset="0"/>
              </a:rPr>
              <a:t>2. </a:t>
            </a:r>
            <a:r>
              <a:rPr lang="ru-RU" sz="3600" dirty="0" smtClean="0">
                <a:latin typeface="Times New Roman" pitchFamily="18" charset="0"/>
                <a:cs typeface="Times New Roman" pitchFamily="18" charset="0"/>
              </a:rPr>
              <a:t>Релаксация  </a:t>
            </a:r>
            <a:r>
              <a:rPr lang="ru-RU" sz="3600" dirty="0" err="1" smtClean="0">
                <a:latin typeface="Times New Roman" pitchFamily="18" charset="0"/>
                <a:cs typeface="Times New Roman" pitchFamily="18" charset="0"/>
              </a:rPr>
              <a:t>ойыны</a:t>
            </a:r>
            <a:endParaRPr lang="ru-RU" sz="3600" dirty="0" smtClean="0">
              <a:latin typeface="Times New Roman" pitchFamily="18" charset="0"/>
              <a:cs typeface="Times New Roman" pitchFamily="18" charset="0"/>
            </a:endParaRPr>
          </a:p>
          <a:p>
            <a:r>
              <a:rPr lang="ru-RU" sz="3600" dirty="0" smtClean="0">
                <a:solidFill>
                  <a:srgbClr val="333333"/>
                </a:solidFill>
                <a:latin typeface="Times New Roman" pitchFamily="18" charset="0"/>
                <a:ea typeface="Times New Roman" pitchFamily="18" charset="0"/>
                <a:cs typeface="Times New Roman" pitchFamily="18" charset="0"/>
              </a:rPr>
              <a:t> </a:t>
            </a:r>
            <a:endParaRPr lang="ru-RU" sz="360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419872" y="0"/>
            <a:ext cx="2771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600075" algn="l"/>
              </a:tabLst>
            </a:pPr>
            <a:r>
              <a:rPr kumimoji="0" lang="kk-KZ" b="1" i="0" u="none" strike="noStrike" cap="none" normalizeH="0" baseline="0" dirty="0" smtClean="0">
                <a:ln>
                  <a:noFill/>
                </a:ln>
                <a:effectLst/>
                <a:latin typeface="Times New Roman" pitchFamily="18" charset="0"/>
                <a:ea typeface="Times New Roman" pitchFamily="18" charset="0"/>
                <a:cs typeface="Times New Roman" pitchFamily="18" charset="0"/>
              </a:rPr>
              <a:t>БАҒАЛАУ РУБРИКАСЫ</a:t>
            </a:r>
            <a:endParaRPr kumimoji="0" lang="kk-KZ" b="0" i="0" u="none" strike="noStrike" cap="none" normalizeH="0" baseline="0" dirty="0" smtClean="0">
              <a:ln>
                <a:noFill/>
              </a:ln>
              <a:effectLst/>
              <a:latin typeface="Arial" pitchFamily="34" charset="0"/>
              <a:cs typeface="Arial" pitchFamily="34" charset="0"/>
            </a:endParaRPr>
          </a:p>
        </p:txBody>
      </p:sp>
      <p:graphicFrame>
        <p:nvGraphicFramePr>
          <p:cNvPr id="5" name="Таблица 4"/>
          <p:cNvGraphicFramePr>
            <a:graphicFrameLocks noGrp="1"/>
          </p:cNvGraphicFramePr>
          <p:nvPr/>
        </p:nvGraphicFramePr>
        <p:xfrm>
          <a:off x="251521" y="764704"/>
          <a:ext cx="8640958" cy="5472606"/>
        </p:xfrm>
        <a:graphic>
          <a:graphicData uri="http://schemas.openxmlformats.org/drawingml/2006/table">
            <a:tbl>
              <a:tblPr/>
              <a:tblGrid>
                <a:gridCol w="1249027"/>
                <a:gridCol w="1618376"/>
                <a:gridCol w="1618376"/>
                <a:gridCol w="1619200"/>
                <a:gridCol w="2535979"/>
              </a:tblGrid>
              <a:tr h="376289">
                <a:tc>
                  <a:txBody>
                    <a:bodyPr/>
                    <a:lstStyle/>
                    <a:p>
                      <a:pPr algn="ctr">
                        <a:lnSpc>
                          <a:spcPct val="115000"/>
                        </a:lnSpc>
                        <a:spcAft>
                          <a:spcPts val="0"/>
                        </a:spcAft>
                      </a:pPr>
                      <a:r>
                        <a:rPr lang="kk-KZ" sz="1400" dirty="0">
                          <a:latin typeface="Cambria"/>
                          <a:ea typeface="Times New Roman"/>
                          <a:cs typeface="Times New Roman"/>
                        </a:rPr>
                        <a:t>Критерии</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kk-KZ" sz="1400">
                          <a:latin typeface="Cambria"/>
                          <a:ea typeface="Times New Roman"/>
                          <a:cs typeface="Times New Roman"/>
                        </a:rPr>
                        <a:t>Дискриптор</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76289">
                <a:tc>
                  <a:txBody>
                    <a:bodyPr/>
                    <a:lstStyle/>
                    <a:p>
                      <a:pPr algn="ctr">
                        <a:lnSpc>
                          <a:spcPct val="115000"/>
                        </a:lnSpc>
                        <a:spcAft>
                          <a:spcPts val="0"/>
                        </a:spcAft>
                      </a:pPr>
                      <a:endParaRPr lang="kk-KZ" sz="1400" dirty="0">
                        <a:latin typeface="Cambria"/>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5</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4</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3</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2</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61856">
                <a:tc>
                  <a:txBody>
                    <a:bodyPr/>
                    <a:lstStyle/>
                    <a:p>
                      <a:pPr algn="ctr">
                        <a:lnSpc>
                          <a:spcPct val="115000"/>
                        </a:lnSpc>
                        <a:spcAft>
                          <a:spcPts val="0"/>
                        </a:spcAft>
                      </a:pPr>
                      <a:r>
                        <a:rPr lang="kk-KZ" sz="1400">
                          <a:latin typeface="Cambria"/>
                          <a:ea typeface="Times New Roman"/>
                          <a:cs typeface="Times New Roman"/>
                        </a:rPr>
                        <a:t>Сабаққа белсенді қатысуы</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Өте жақсы </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жақсы</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dirty="0">
                          <a:latin typeface="Cambria"/>
                          <a:ea typeface="Times New Roman"/>
                          <a:cs typeface="Times New Roman"/>
                        </a:rPr>
                        <a:t>Орташа қатысса</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endParaRPr lang="ru-RU" sz="1400">
                        <a:latin typeface="Calibri"/>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9086">
                <a:tc>
                  <a:txBody>
                    <a:bodyPr/>
                    <a:lstStyle/>
                    <a:p>
                      <a:pPr algn="l">
                        <a:lnSpc>
                          <a:spcPct val="115000"/>
                        </a:lnSpc>
                        <a:spcAft>
                          <a:spcPts val="0"/>
                        </a:spcAft>
                      </a:pPr>
                      <a:r>
                        <a:rPr lang="kk-KZ" sz="1400">
                          <a:latin typeface="Cambria"/>
                          <a:ea typeface="Times New Roman"/>
                          <a:cs typeface="Times New Roman"/>
                        </a:rPr>
                        <a:t>Сұрақтарға жауап берудегі сөйлеу мәнері</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Жауап толықтай дұрыс болса</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Жақсы жауап берсе</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Жауап толық болмаса  </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Дымда жауап жоқ болса  </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9086">
                <a:tc>
                  <a:txBody>
                    <a:bodyPr/>
                    <a:lstStyle/>
                    <a:p>
                      <a:pPr algn="ctr">
                        <a:lnSpc>
                          <a:spcPct val="115000"/>
                        </a:lnSpc>
                        <a:spcAft>
                          <a:spcPts val="0"/>
                        </a:spcAft>
                      </a:pPr>
                      <a:r>
                        <a:rPr lang="kk-KZ" sz="1400" dirty="0">
                          <a:latin typeface="Cambria"/>
                          <a:ea typeface="Times New Roman"/>
                          <a:cs typeface="Times New Roman"/>
                        </a:rPr>
                        <a:t>Топпен жұмыс жасау деңгейі</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kk-KZ" sz="1400" dirty="0">
                          <a:latin typeface="Cambria"/>
                          <a:ea typeface="Times New Roman"/>
                          <a:cs typeface="Times New Roman"/>
                        </a:rPr>
                        <a:t>Топпен жұмыс жақсы орындап уақытында орындаса</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a:latin typeface="Cambria"/>
                          <a:ea typeface="Times New Roman"/>
                          <a:cs typeface="Times New Roman"/>
                        </a:rPr>
                        <a:t>Оқытушының көмегімен жасаса. </a:t>
                      </a:r>
                      <a:endParaRPr lang="ru-RU" sz="140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dirty="0">
                          <a:latin typeface="Cambria"/>
                          <a:ea typeface="Times New Roman"/>
                          <a:cs typeface="Times New Roman"/>
                        </a:rPr>
                        <a:t>Оқытушы көмегімен жасап уақыттында орындамаса</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400" dirty="0">
                          <a:latin typeface="Cambria"/>
                          <a:ea typeface="Times New Roman"/>
                          <a:cs typeface="Times New Roman"/>
                        </a:rPr>
                        <a:t>Топта тек екі оқушы жұмыс жасап жұмыс аяқталмай қалса </a:t>
                      </a:r>
                      <a:endParaRPr lang="ru-RU" sz="1400" dirty="0">
                        <a:latin typeface="Calibri"/>
                        <a:ea typeface="Times New Roman"/>
                        <a:cs typeface="Times New Roman"/>
                      </a:endParaRPr>
                    </a:p>
                  </a:txBody>
                  <a:tcPr marL="62791" marR="627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dissolv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899592" y="1988840"/>
            <a:ext cx="7046937"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VII. Үйге тапсырма: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Радиатор, термостат және су сорғы ( су насосы) желдеткіштің құрылысы, жұмысы </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https://ds04.infourok.ru/uploads/ex/10ae/000344fd-055bba13/img12.jpg"/>
          <p:cNvPicPr>
            <a:picLocks noChangeAspect="1" noChangeArrowheads="1"/>
          </p:cNvPicPr>
          <p:nvPr/>
        </p:nvPicPr>
        <p:blipFill>
          <a:blip r:embed="rId2" cstate="print"/>
          <a:srcRect/>
          <a:stretch>
            <a:fillRect/>
          </a:stretch>
        </p:blipFill>
        <p:spPr bwMode="auto">
          <a:xfrm>
            <a:off x="0" y="0"/>
            <a:ext cx="9144000" cy="6811476"/>
          </a:xfrm>
          <a:prstGeom prst="rect">
            <a:avLst/>
          </a:prstGeom>
          <a:noFill/>
        </p:spPr>
      </p:pic>
      <p:pic>
        <p:nvPicPr>
          <p:cNvPr id="140293" name="Picture 5" descr="AG00373_">
            <a:hlinkClick r:id="" action="ppaction://noaction">
              <a:snd r:embed="rId3" name="applause.wav"/>
            </a:hlinkClick>
          </p:cNvPr>
          <p:cNvPicPr>
            <a:picLocks noChangeAspect="1" noChangeArrowheads="1" noCrop="1"/>
          </p:cNvPicPr>
          <p:nvPr/>
        </p:nvPicPr>
        <p:blipFill>
          <a:blip r:embed="rId4" cstate="print"/>
          <a:srcRect/>
          <a:stretch>
            <a:fillRect/>
          </a:stretch>
        </p:blipFill>
        <p:spPr bwMode="auto">
          <a:xfrm>
            <a:off x="2771800" y="3880746"/>
            <a:ext cx="3096344" cy="2977254"/>
          </a:xfrm>
          <a:prstGeom prst="rect">
            <a:avLst/>
          </a:prstGeom>
          <a:noFill/>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595021"/>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Мақсаты </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жағымсыз көңіл-күйден арылу,күш қуат жинау</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Бірнеше</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минут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бұрын сіз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тәртіпті бұзатын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сабаққа қатыспайтын оқушының анасымен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жағымсыз әңгімені аяқтап шықтыңыз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Әңгіме сіз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баланы</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тәрбиелеп ,бақылау керектігін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айттыңыз.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Осы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әңгіменің аяғында оқушының анасы</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оны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колледжде</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тәрбиелеу</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керектігін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оның </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бала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тәрбиелеуге </a:t>
            </a:r>
            <a:r>
              <a:rPr lang="ru-RU" sz="2800" dirty="0" err="1" smtClean="0">
                <a:solidFill>
                  <a:srgbClr val="333333"/>
                </a:solidFill>
                <a:latin typeface="Times New Roman" pitchFamily="18" charset="0"/>
                <a:ea typeface="Times New Roman" pitchFamily="18" charset="0"/>
                <a:cs typeface="Times New Roman" pitchFamily="18" charset="0"/>
              </a:rPr>
              <a:t>уақыты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жоқ екенін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айтты</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Сіз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өзіңізді ұстай алмай</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әңгіме бұзылды.</a:t>
            </a:r>
            <a:endParaRPr kumimoji="0" lang="ru-RU" sz="2800" b="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Осы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әңгімеден кейін</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сіз</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 </a:t>
            </a:r>
            <a:r>
              <a:rPr kumimoji="0" lang="ru-RU" sz="2800" b="0" u="none" strike="noStrike" cap="none" normalizeH="0" baseline="0" dirty="0" err="1" smtClean="0">
                <a:ln>
                  <a:noFill/>
                </a:ln>
                <a:solidFill>
                  <a:srgbClr val="333333"/>
                </a:solidFill>
                <a:effectLst/>
                <a:latin typeface="Times New Roman" pitchFamily="18" charset="0"/>
                <a:ea typeface="Times New Roman" pitchFamily="18" charset="0"/>
                <a:cs typeface="Times New Roman" pitchFamily="18" charset="0"/>
              </a:rPr>
              <a:t>жағымсыз қылқтан қалай кұтылуға болады</a:t>
            </a:r>
            <a:r>
              <a:rPr kumimoji="0" lang="ru-RU" sz="2800" b="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a:t>
            </a:r>
            <a:endParaRPr kumimoji="0" lang="ru-RU" sz="2800" b="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2339752" y="0"/>
            <a:ext cx="5028236" cy="646331"/>
          </a:xfrm>
          <a:prstGeom prst="rect">
            <a:avLst/>
          </a:prstGeom>
        </p:spPr>
        <p:txBody>
          <a:bodyPr wrap="none">
            <a:spAutoFit/>
          </a:bodyPr>
          <a:lstStyle/>
          <a:p>
            <a:pPr lvl="0" fontAlgn="base">
              <a:spcBef>
                <a:spcPct val="0"/>
              </a:spcBef>
              <a:spcAft>
                <a:spcPct val="0"/>
              </a:spcAft>
            </a:pPr>
            <a:r>
              <a:rPr lang="ru-RU" sz="3600" b="1" dirty="0" err="1" smtClean="0">
                <a:solidFill>
                  <a:srgbClr val="0070C0"/>
                </a:solidFill>
                <a:latin typeface="Times New Roman" pitchFamily="18" charset="0"/>
                <a:ea typeface="Times New Roman" pitchFamily="18" charset="0"/>
                <a:cs typeface="Times New Roman" pitchFamily="18" charset="0"/>
              </a:rPr>
              <a:t>«Көңіл күй» жаттығуы</a:t>
            </a:r>
            <a:endParaRPr lang="ru-RU" sz="3600" b="1" dirty="0" smtClean="0">
              <a:solidFill>
                <a:srgbClr val="0070C0"/>
              </a:solidFill>
              <a:latin typeface="Times New Roman" pitchFamily="18" charset="0"/>
              <a:cs typeface="Times New Roman" pitchFamily="18" charset="0"/>
            </a:endParaRPr>
          </a:p>
        </p:txBody>
      </p:sp>
      <p:pic>
        <p:nvPicPr>
          <p:cNvPr id="18435" name="Picture 3" descr="http://st2.depositphotos.com/1967477/6346/v/950/depositphotos_63469893-stock-illustration-happy-smiley-emoticon-cartoon-face.jpg"/>
          <p:cNvPicPr>
            <a:picLocks noChangeAspect="1" noChangeArrowheads="1"/>
          </p:cNvPicPr>
          <p:nvPr/>
        </p:nvPicPr>
        <p:blipFill>
          <a:blip r:embed="rId2" cstate="print"/>
          <a:srcRect/>
          <a:stretch>
            <a:fillRect/>
          </a:stretch>
        </p:blipFill>
        <p:spPr bwMode="auto">
          <a:xfrm>
            <a:off x="0" y="332656"/>
            <a:ext cx="1304727" cy="1040978"/>
          </a:xfrm>
          <a:prstGeom prst="rect">
            <a:avLst/>
          </a:prstGeom>
          <a:noFill/>
        </p:spPr>
      </p:pic>
      <p:pic>
        <p:nvPicPr>
          <p:cNvPr id="18437" name="Picture 5" descr="https://avatars.mds.yandex.net/get-pdb/25978/5c1493a0-caff-45a9-82ee-8351e8b10eb8/s1200?webp=false"/>
          <p:cNvPicPr>
            <a:picLocks noChangeAspect="1" noChangeArrowheads="1"/>
          </p:cNvPicPr>
          <p:nvPr/>
        </p:nvPicPr>
        <p:blipFill>
          <a:blip r:embed="rId3" cstate="print"/>
          <a:srcRect/>
          <a:stretch>
            <a:fillRect/>
          </a:stretch>
        </p:blipFill>
        <p:spPr bwMode="auto">
          <a:xfrm>
            <a:off x="8028384" y="0"/>
            <a:ext cx="1115616" cy="1122153"/>
          </a:xfrm>
          <a:prstGeom prst="rect">
            <a:avLst/>
          </a:prstGeom>
          <a:noFill/>
        </p:spPr>
      </p:pic>
      <p:pic>
        <p:nvPicPr>
          <p:cNvPr id="18439" name="Picture 7" descr="http://www.clipartbest.com/cliparts/9iR/gEy/9iRgEyGpT.png"/>
          <p:cNvPicPr>
            <a:picLocks noChangeAspect="1" noChangeArrowheads="1"/>
          </p:cNvPicPr>
          <p:nvPr/>
        </p:nvPicPr>
        <p:blipFill>
          <a:blip r:embed="rId4" cstate="print"/>
          <a:srcRect/>
          <a:stretch>
            <a:fillRect/>
          </a:stretch>
        </p:blipFill>
        <p:spPr bwMode="auto">
          <a:xfrm>
            <a:off x="6228184" y="692696"/>
            <a:ext cx="1224136" cy="1166755"/>
          </a:xfrm>
          <a:prstGeom prst="rect">
            <a:avLst/>
          </a:prstGeom>
          <a:noFill/>
        </p:spPr>
      </p:pic>
      <p:pic>
        <p:nvPicPr>
          <p:cNvPr id="18441" name="Picture 9" descr="http://images.easyfreeclipart.com/479/emoticons-scared-face-free-cliparts-that-you-can-download-to--479896.png"/>
          <p:cNvPicPr>
            <a:picLocks noChangeAspect="1" noChangeArrowheads="1"/>
          </p:cNvPicPr>
          <p:nvPr/>
        </p:nvPicPr>
        <p:blipFill>
          <a:blip r:embed="rId5" cstate="print"/>
          <a:srcRect/>
          <a:stretch>
            <a:fillRect/>
          </a:stretch>
        </p:blipFill>
        <p:spPr bwMode="auto">
          <a:xfrm>
            <a:off x="2699792" y="764704"/>
            <a:ext cx="1083885" cy="999206"/>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p:nvPr/>
        </p:nvSpPr>
        <p:spPr>
          <a:xfrm>
            <a:off x="0" y="0"/>
            <a:ext cx="9144000" cy="6555641"/>
          </a:xfrm>
          <a:prstGeom prst="rect">
            <a:avLst/>
          </a:prstGeom>
        </p:spPr>
        <p:txBody>
          <a:bodyPr wrap="square">
            <a:spAutoFit/>
          </a:bodyPr>
          <a:lstStyle/>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Түрлі </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түсті қарандаш </a:t>
            </a:r>
            <a:r>
              <a:rPr lang="ru-RU" sz="2800" dirty="0" smtClean="0">
                <a:solidFill>
                  <a:srgbClr val="333333"/>
                </a:solidFill>
                <a:latin typeface="Times New Roman" pitchFamily="18" charset="0"/>
                <a:ea typeface="Times New Roman" pitchFamily="18" charset="0"/>
                <a:cs typeface="Times New Roman" pitchFamily="18" charset="0"/>
              </a:rPr>
              <a:t>пен таза </a:t>
            </a:r>
            <a:r>
              <a:rPr lang="ru-RU" sz="2800" dirty="0" err="1" smtClean="0">
                <a:solidFill>
                  <a:srgbClr val="333333"/>
                </a:solidFill>
                <a:latin typeface="Times New Roman" pitchFamily="18" charset="0"/>
                <a:ea typeface="Times New Roman" pitchFamily="18" charset="0"/>
                <a:cs typeface="Times New Roman" pitchFamily="18" charset="0"/>
              </a:rPr>
              <a:t>парақ қағаз алыңыз Жеңілдетіп </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сол</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қолыңызбен </a:t>
            </a:r>
            <a:r>
              <a:rPr lang="ru-RU" sz="2800" dirty="0" smtClean="0">
                <a:solidFill>
                  <a:srgbClr val="333333"/>
                </a:solidFill>
                <a:latin typeface="Times New Roman" pitchFamily="18" charset="0"/>
                <a:ea typeface="Times New Roman" pitchFamily="18" charset="0"/>
                <a:cs typeface="Times New Roman" pitchFamily="18" charset="0"/>
              </a:rPr>
              <a:t>абстракты сюжет –</a:t>
            </a:r>
            <a:r>
              <a:rPr lang="ru-RU" sz="2800" dirty="0" err="1" smtClean="0">
                <a:solidFill>
                  <a:srgbClr val="333333"/>
                </a:solidFill>
                <a:latin typeface="Times New Roman" pitchFamily="18" charset="0"/>
                <a:ea typeface="Times New Roman" pitchFamily="18" charset="0"/>
                <a:cs typeface="Times New Roman" pitchFamily="18" charset="0"/>
              </a:rPr>
              <a:t>бір</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сызық  түрлі </a:t>
            </a:r>
            <a:r>
              <a:rPr lang="ru-RU" sz="2800" dirty="0" smtClean="0">
                <a:solidFill>
                  <a:srgbClr val="333333"/>
                </a:solidFill>
                <a:latin typeface="Times New Roman" pitchFamily="18" charset="0"/>
                <a:ea typeface="Times New Roman" pitchFamily="18" charset="0"/>
                <a:cs typeface="Times New Roman" pitchFamily="18" charset="0"/>
              </a:rPr>
              <a:t>–</a:t>
            </a:r>
            <a:r>
              <a:rPr lang="ru-RU" sz="2800" dirty="0" err="1" smtClean="0">
                <a:solidFill>
                  <a:srgbClr val="333333"/>
                </a:solidFill>
                <a:latin typeface="Times New Roman" pitchFamily="18" charset="0"/>
                <a:ea typeface="Times New Roman" pitchFamily="18" charset="0"/>
                <a:cs typeface="Times New Roman" pitchFamily="18" charset="0"/>
              </a:rPr>
              <a:t>түсті таңдап салыңыз</a:t>
            </a:r>
            <a:r>
              <a:rPr lang="ru-RU" sz="2800" dirty="0" smtClean="0">
                <a:solidFill>
                  <a:srgbClr val="333333"/>
                </a:solidFill>
                <a:latin typeface="Times New Roman" pitchFamily="18" charset="0"/>
                <a:ea typeface="Times New Roman" pitchFamily="18" charset="0"/>
                <a:cs typeface="Times New Roman" pitchFamily="18" charset="0"/>
              </a:rPr>
              <a:t>,</a:t>
            </a:r>
            <a:r>
              <a:rPr lang="ru-RU" sz="2800" dirty="0" err="1" smtClean="0">
                <a:solidFill>
                  <a:srgbClr val="333333"/>
                </a:solidFill>
                <a:latin typeface="Times New Roman" pitchFamily="18" charset="0"/>
                <a:ea typeface="Times New Roman" pitchFamily="18" charset="0"/>
                <a:cs typeface="Times New Roman" pitchFamily="18" charset="0"/>
              </a:rPr>
              <a:t>сіз</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өзіңіздің көңіл күйіңізге байланысты</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түсті таңдап алыңыз,</a:t>
            </a:r>
            <a:endParaRPr lang="ru-RU" sz="2800" dirty="0" smtClean="0">
              <a:solidFill>
                <a:srgbClr val="333333"/>
              </a:solidFill>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сіз</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өзіңіздің көңілсіз көңіл-күйіңізді қағазға түсіріп  жатырмын</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деп</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ойлаңыз.</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Сурет</a:t>
            </a:r>
            <a:r>
              <a:rPr lang="ru-RU" sz="2800" dirty="0" smtClean="0">
                <a:solidFill>
                  <a:srgbClr val="333333"/>
                </a:solidFill>
                <a:latin typeface="Times New Roman" pitchFamily="18" charset="0"/>
                <a:ea typeface="Times New Roman" pitchFamily="18" charset="0"/>
                <a:cs typeface="Times New Roman" pitchFamily="18" charset="0"/>
              </a:rPr>
              <a:t> салу </a:t>
            </a:r>
            <a:r>
              <a:rPr lang="ru-RU" sz="2800" dirty="0" err="1" smtClean="0">
                <a:solidFill>
                  <a:srgbClr val="333333"/>
                </a:solidFill>
                <a:latin typeface="Times New Roman" pitchFamily="18" charset="0"/>
                <a:ea typeface="Times New Roman" pitchFamily="18" charset="0"/>
                <a:cs typeface="Times New Roman" pitchFamily="18" charset="0"/>
              </a:rPr>
              <a:t>аяқталды</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Енді</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қағазды ауыстырып</a:t>
            </a:r>
            <a:r>
              <a:rPr lang="ru-RU" sz="2800" dirty="0" smtClean="0">
                <a:solidFill>
                  <a:srgbClr val="333333"/>
                </a:solidFill>
                <a:latin typeface="Times New Roman" pitchFamily="18" charset="0"/>
                <a:ea typeface="Times New Roman" pitchFamily="18" charset="0"/>
                <a:cs typeface="Times New Roman" pitchFamily="18" charset="0"/>
              </a:rPr>
              <a:t> , </a:t>
            </a:r>
            <a:r>
              <a:rPr lang="ru-RU" sz="2800" dirty="0" err="1" smtClean="0">
                <a:solidFill>
                  <a:srgbClr val="333333"/>
                </a:solidFill>
                <a:latin typeface="Times New Roman" pitchFamily="18" charset="0"/>
                <a:ea typeface="Times New Roman" pitchFamily="18" charset="0"/>
                <a:cs typeface="Times New Roman" pitchFamily="18" charset="0"/>
              </a:rPr>
              <a:t>оған сіздің көңіл-күйіңізді білдіретін</a:t>
            </a:r>
            <a:r>
              <a:rPr lang="ru-RU" sz="2800" dirty="0" smtClean="0">
                <a:solidFill>
                  <a:srgbClr val="333333"/>
                </a:solidFill>
                <a:latin typeface="Times New Roman" pitchFamily="18" charset="0"/>
                <a:ea typeface="Times New Roman" pitchFamily="18" charset="0"/>
                <a:cs typeface="Times New Roman" pitchFamily="18" charset="0"/>
              </a:rPr>
              <a:t> 5-7 </a:t>
            </a:r>
            <a:r>
              <a:rPr lang="ru-RU" sz="2800" dirty="0" err="1" smtClean="0">
                <a:solidFill>
                  <a:srgbClr val="333333"/>
                </a:solidFill>
                <a:latin typeface="Times New Roman" pitchFamily="18" charset="0"/>
                <a:ea typeface="Times New Roman" pitchFamily="18" charset="0"/>
                <a:cs typeface="Times New Roman" pitchFamily="18" charset="0"/>
              </a:rPr>
              <a:t>сөз жазыңыз</a:t>
            </a:r>
            <a:r>
              <a:rPr lang="ru-RU" sz="2800" dirty="0" smtClean="0">
                <a:solidFill>
                  <a:srgbClr val="333333"/>
                </a:solidFill>
                <a:latin typeface="Times New Roman" pitchFamily="18" charset="0"/>
                <a:ea typeface="Times New Roman" pitchFamily="18" charset="0"/>
                <a:cs typeface="Times New Roman" pitchFamily="18" charset="0"/>
              </a:rPr>
              <a:t>, Ойланбай,</a:t>
            </a:r>
            <a:r>
              <a:rPr lang="ru-RU" sz="2800" dirty="0" err="1" smtClean="0">
                <a:solidFill>
                  <a:srgbClr val="333333"/>
                </a:solidFill>
                <a:latin typeface="Times New Roman" pitchFamily="18" charset="0"/>
                <a:ea typeface="Times New Roman" pitchFamily="18" charset="0"/>
                <a:cs typeface="Times New Roman" pitchFamily="18" charset="0"/>
              </a:rPr>
              <a:t>ойыңызға келгенді</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жазыңыз</a:t>
            </a:r>
            <a:r>
              <a:rPr lang="ru-RU" sz="2800" dirty="0" smtClean="0">
                <a:solidFill>
                  <a:srgbClr val="333333"/>
                </a:solidFill>
                <a:latin typeface="Times New Roman" pitchFamily="18" charset="0"/>
                <a:ea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Осыдан</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кейін</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суретіңізге қайта карап,сөздерді рақаттана оқып,эмоциялы түрде қағазды жыртып</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,лақтырып тастаңыз.</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800" dirty="0" smtClean="0">
                <a:solidFill>
                  <a:srgbClr val="333333"/>
                </a:solidFill>
                <a:latin typeface="Times New Roman" pitchFamily="18" charset="0"/>
                <a:ea typeface="Times New Roman" pitchFamily="18" charset="0"/>
                <a:cs typeface="Times New Roman" pitchFamily="18" charset="0"/>
              </a:rPr>
              <a:t>5 минут </a:t>
            </a:r>
            <a:r>
              <a:rPr lang="ru-RU" sz="2800" dirty="0" err="1" smtClean="0">
                <a:solidFill>
                  <a:srgbClr val="333333"/>
                </a:solidFill>
                <a:latin typeface="Times New Roman" pitchFamily="18" charset="0"/>
                <a:ea typeface="Times New Roman" pitchFamily="18" charset="0"/>
                <a:cs typeface="Times New Roman" pitchFamily="18" charset="0"/>
              </a:rPr>
              <a:t>ішінде</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сіздің эмоционалды-жағымсыз</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көңіл- күйіңіз  қағаз бетіне</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түсіп,барлығы жоқ болды</a:t>
            </a:r>
            <a:r>
              <a:rPr lang="ru-RU" sz="2800" dirty="0" smtClean="0">
                <a:solidFill>
                  <a:srgbClr val="333333"/>
                </a:solidFill>
                <a:latin typeface="Times New Roman" pitchFamily="18" charset="0"/>
                <a:ea typeface="Times New Roman" pitchFamily="18" charset="0"/>
                <a:cs typeface="Times New Roman" pitchFamily="18" charset="0"/>
              </a:rPr>
              <a:t>.</a:t>
            </a:r>
            <a:endParaRPr lang="ru-RU" sz="28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800" dirty="0" err="1" smtClean="0">
                <a:solidFill>
                  <a:srgbClr val="333333"/>
                </a:solidFill>
                <a:latin typeface="Times New Roman" pitchFamily="18" charset="0"/>
                <a:ea typeface="Times New Roman" pitchFamily="18" charset="0"/>
                <a:cs typeface="Times New Roman" pitchFamily="18" charset="0"/>
              </a:rPr>
              <a:t>Енді</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сіз</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сабаққа дайынсыз!Сіз</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жақсы дем</a:t>
            </a:r>
            <a:r>
              <a:rPr lang="ru-RU" sz="2800" dirty="0" smtClean="0">
                <a:solidFill>
                  <a:srgbClr val="333333"/>
                </a:solidFill>
                <a:latin typeface="Times New Roman" pitchFamily="18" charset="0"/>
                <a:ea typeface="Times New Roman" pitchFamily="18" charset="0"/>
                <a:cs typeface="Times New Roman" pitchFamily="18" charset="0"/>
              </a:rPr>
              <a:t> </a:t>
            </a:r>
            <a:r>
              <a:rPr lang="ru-RU" sz="2800" dirty="0" err="1" smtClean="0">
                <a:solidFill>
                  <a:srgbClr val="333333"/>
                </a:solidFill>
                <a:latin typeface="Times New Roman" pitchFamily="18" charset="0"/>
                <a:ea typeface="Times New Roman" pitchFamily="18" charset="0"/>
                <a:cs typeface="Times New Roman" pitchFamily="18" charset="0"/>
              </a:rPr>
              <a:t>алдыңыз!</a:t>
            </a:r>
            <a:endParaRPr lang="ru-RU" sz="2800" dirty="0" smtClean="0">
              <a:latin typeface="Times New Roman" pitchFamily="18" charset="0"/>
              <a:cs typeface="Times New Roman" pitchFamily="18" charset="0"/>
            </a:endParaRPr>
          </a:p>
        </p:txBody>
      </p:sp>
      <p:sp>
        <p:nvSpPr>
          <p:cNvPr id="3" name="Стрелка вправо 2">
            <a:hlinkClick r:id="rId2" action="ppaction://hlinksldjump"/>
          </p:cNvPr>
          <p:cNvSpPr/>
          <p:nvPr/>
        </p:nvSpPr>
        <p:spPr>
          <a:xfrm rot="10800000">
            <a:off x="8316416" y="5574090"/>
            <a:ext cx="827584" cy="1283910"/>
          </a:xfrm>
          <a:prstGeom prst="rightArrow">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3" action="ppaction://hlinksldjump"/>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1881698"/>
            <a:ext cx="3419872"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buNone/>
            </a:pPr>
            <a:r>
              <a:rPr lang="kk-KZ" sz="3600" dirty="0" smtClean="0">
                <a:solidFill>
                  <a:srgbClr val="FF0000"/>
                </a:solidFill>
                <a:latin typeface="Times New Roman" pitchFamily="18" charset="0"/>
                <a:cs typeface="Times New Roman" pitchFamily="18" charset="0"/>
              </a:rPr>
              <a:t>    Қозғалтқыш</a:t>
            </a:r>
          </a:p>
        </p:txBody>
      </p:sp>
      <p:sp>
        <p:nvSpPr>
          <p:cNvPr id="7" name="Прямоугольник 6"/>
          <p:cNvSpPr/>
          <p:nvPr/>
        </p:nvSpPr>
        <p:spPr>
          <a:xfrm>
            <a:off x="0" y="3501008"/>
            <a:ext cx="3384376"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buNone/>
            </a:pPr>
            <a:r>
              <a:rPr lang="kk-KZ" sz="3600" dirty="0" smtClean="0">
                <a:solidFill>
                  <a:srgbClr val="FF0000"/>
                </a:solidFill>
                <a:latin typeface="Times New Roman" pitchFamily="18" charset="0"/>
                <a:cs typeface="Times New Roman" pitchFamily="18" charset="0"/>
              </a:rPr>
              <a:t>   Трансмиссия</a:t>
            </a:r>
          </a:p>
        </p:txBody>
      </p:sp>
      <p:sp>
        <p:nvSpPr>
          <p:cNvPr id="8" name="Прямоугольник 7"/>
          <p:cNvSpPr/>
          <p:nvPr/>
        </p:nvSpPr>
        <p:spPr>
          <a:xfrm>
            <a:off x="0" y="5013176"/>
            <a:ext cx="345638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buNone/>
            </a:pPr>
            <a:r>
              <a:rPr lang="kk-KZ" sz="3600" dirty="0" smtClean="0">
                <a:solidFill>
                  <a:srgbClr val="FF0000"/>
                </a:solidFill>
                <a:latin typeface="Times New Roman" pitchFamily="18" charset="0"/>
                <a:cs typeface="Times New Roman" pitchFamily="18" charset="0"/>
              </a:rPr>
              <a:t>   Автомобиль</a:t>
            </a:r>
          </a:p>
        </p:txBody>
      </p:sp>
      <p:sp>
        <p:nvSpPr>
          <p:cNvPr id="9" name="Овал 8">
            <a:hlinkClick r:id="rId2" action="ppaction://hlinksldjump"/>
          </p:cNvPr>
          <p:cNvSpPr/>
          <p:nvPr/>
        </p:nvSpPr>
        <p:spPr>
          <a:xfrm>
            <a:off x="3851920" y="1772816"/>
            <a:ext cx="1368152" cy="908864"/>
          </a:xfrm>
          <a:prstGeom prst="ellipse">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10</a:t>
            </a:r>
            <a:endParaRPr lang="ru-RU" sz="3600" b="1" dirty="0" smtClean="0">
              <a:solidFill>
                <a:srgbClr val="FF0000"/>
              </a:solidFill>
              <a:latin typeface="Times New Roman" pitchFamily="18" charset="0"/>
              <a:cs typeface="Times New Roman" pitchFamily="18" charset="0"/>
              <a:hlinkClick r:id=""/>
            </a:endParaRPr>
          </a:p>
        </p:txBody>
      </p:sp>
      <p:sp>
        <p:nvSpPr>
          <p:cNvPr id="10" name="Овал 9">
            <a:hlinkClick r:id="rId3" action="ppaction://hlinksldjump"/>
          </p:cNvPr>
          <p:cNvSpPr/>
          <p:nvPr/>
        </p:nvSpPr>
        <p:spPr>
          <a:xfrm>
            <a:off x="3779912" y="3356992"/>
            <a:ext cx="1368152" cy="908864"/>
          </a:xfrm>
          <a:prstGeom prst="ellipse">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10</a:t>
            </a:r>
            <a:endParaRPr lang="ru-RU" sz="3600" b="1" dirty="0" smtClean="0">
              <a:solidFill>
                <a:srgbClr val="FF0000"/>
              </a:solidFill>
              <a:latin typeface="Times New Roman" pitchFamily="18" charset="0"/>
              <a:cs typeface="Times New Roman" pitchFamily="18" charset="0"/>
              <a:hlinkClick r:id=""/>
            </a:endParaRPr>
          </a:p>
        </p:txBody>
      </p:sp>
      <p:sp>
        <p:nvSpPr>
          <p:cNvPr id="11" name="Овал 10">
            <a:hlinkClick r:id="rId4" action="ppaction://hlinksldjump"/>
          </p:cNvPr>
          <p:cNvSpPr/>
          <p:nvPr/>
        </p:nvSpPr>
        <p:spPr>
          <a:xfrm>
            <a:off x="3779912" y="4941168"/>
            <a:ext cx="1368152" cy="908864"/>
          </a:xfrm>
          <a:prstGeom prst="ellipse">
            <a:avLst/>
          </a:prstGeom>
        </p:spPr>
        <p:style>
          <a:lnRef idx="2">
            <a:schemeClr val="accent2"/>
          </a:lnRef>
          <a:fillRef idx="1">
            <a:schemeClr val="lt1"/>
          </a:fillRef>
          <a:effectRef idx="0">
            <a:schemeClr val="accent2"/>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10</a:t>
            </a:r>
            <a:endParaRPr lang="ru-RU" sz="3600" b="1" dirty="0" smtClean="0">
              <a:solidFill>
                <a:srgbClr val="FF0000"/>
              </a:solidFill>
              <a:latin typeface="Times New Roman" pitchFamily="18" charset="0"/>
              <a:cs typeface="Times New Roman" pitchFamily="18" charset="0"/>
              <a:hlinkClick r:id=""/>
            </a:endParaRPr>
          </a:p>
        </p:txBody>
      </p:sp>
      <p:sp>
        <p:nvSpPr>
          <p:cNvPr id="12" name="Овал 11">
            <a:hlinkClick r:id="rId5" action="ppaction://hlinksldjump"/>
          </p:cNvPr>
          <p:cNvSpPr/>
          <p:nvPr/>
        </p:nvSpPr>
        <p:spPr>
          <a:xfrm>
            <a:off x="5652120" y="1772816"/>
            <a:ext cx="1368152" cy="908864"/>
          </a:xfrm>
          <a:prstGeom prst="ellipse">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20</a:t>
            </a:r>
            <a:endParaRPr lang="ru-RU" sz="3600" b="1" dirty="0" smtClean="0">
              <a:solidFill>
                <a:srgbClr val="FF0000"/>
              </a:solidFill>
              <a:latin typeface="Times New Roman" pitchFamily="18" charset="0"/>
              <a:cs typeface="Times New Roman" pitchFamily="18" charset="0"/>
              <a:hlinkClick r:id=""/>
            </a:endParaRPr>
          </a:p>
        </p:txBody>
      </p:sp>
      <p:sp>
        <p:nvSpPr>
          <p:cNvPr id="13" name="Овал 12">
            <a:hlinkClick r:id="rId6" action="ppaction://hlinksldjump"/>
          </p:cNvPr>
          <p:cNvSpPr/>
          <p:nvPr/>
        </p:nvSpPr>
        <p:spPr>
          <a:xfrm>
            <a:off x="5580112" y="3429000"/>
            <a:ext cx="1368152" cy="908864"/>
          </a:xfrm>
          <a:prstGeom prst="ellipse">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20</a:t>
            </a:r>
            <a:endParaRPr lang="ru-RU" sz="3600" b="1" dirty="0" smtClean="0">
              <a:solidFill>
                <a:srgbClr val="FF0000"/>
              </a:solidFill>
              <a:latin typeface="Times New Roman" pitchFamily="18" charset="0"/>
              <a:cs typeface="Times New Roman" pitchFamily="18" charset="0"/>
              <a:hlinkClick r:id=""/>
            </a:endParaRPr>
          </a:p>
        </p:txBody>
      </p:sp>
      <p:sp>
        <p:nvSpPr>
          <p:cNvPr id="14" name="Овал 13">
            <a:hlinkClick r:id="rId7" action="ppaction://hlinksldjump"/>
          </p:cNvPr>
          <p:cNvSpPr/>
          <p:nvPr/>
        </p:nvSpPr>
        <p:spPr>
          <a:xfrm>
            <a:off x="5580112" y="4941168"/>
            <a:ext cx="1368152" cy="908864"/>
          </a:xfrm>
          <a:prstGeom prst="ellipse">
            <a:avLst/>
          </a:prstGeom>
          <a:ln/>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20</a:t>
            </a:r>
            <a:endParaRPr lang="ru-RU" sz="3600" b="1" dirty="0" smtClean="0">
              <a:solidFill>
                <a:srgbClr val="FF0000"/>
              </a:solidFill>
              <a:latin typeface="Times New Roman" pitchFamily="18" charset="0"/>
              <a:cs typeface="Times New Roman" pitchFamily="18" charset="0"/>
              <a:hlinkClick r:id=""/>
            </a:endParaRPr>
          </a:p>
        </p:txBody>
      </p:sp>
      <p:sp>
        <p:nvSpPr>
          <p:cNvPr id="15" name="Овал 14">
            <a:hlinkClick r:id="rId8" action="ppaction://hlinksldjump"/>
          </p:cNvPr>
          <p:cNvSpPr/>
          <p:nvPr/>
        </p:nvSpPr>
        <p:spPr>
          <a:xfrm>
            <a:off x="7380312" y="1700808"/>
            <a:ext cx="1368152" cy="908864"/>
          </a:xfrm>
          <a:prstGeom prst="ellipse">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
              </a:rPr>
              <a:t>30</a:t>
            </a:r>
            <a:endParaRPr lang="ru-RU" sz="3600" b="1" dirty="0" smtClean="0">
              <a:solidFill>
                <a:srgbClr val="FF0000"/>
              </a:solidFill>
              <a:latin typeface="Times New Roman" pitchFamily="18" charset="0"/>
              <a:cs typeface="Times New Roman" pitchFamily="18" charset="0"/>
              <a:hlinkClick r:id=""/>
            </a:endParaRPr>
          </a:p>
        </p:txBody>
      </p:sp>
      <p:sp>
        <p:nvSpPr>
          <p:cNvPr id="16" name="Овал 15"/>
          <p:cNvSpPr/>
          <p:nvPr/>
        </p:nvSpPr>
        <p:spPr>
          <a:xfrm>
            <a:off x="7380312" y="3356992"/>
            <a:ext cx="1368152" cy="908864"/>
          </a:xfrm>
          <a:prstGeom prst="ellipse">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kk-KZ" sz="3600" b="1" dirty="0" smtClean="0">
                <a:solidFill>
                  <a:srgbClr val="FF0000"/>
                </a:solidFill>
                <a:latin typeface="Times New Roman" pitchFamily="18" charset="0"/>
                <a:cs typeface="Times New Roman" pitchFamily="18" charset="0"/>
                <a:hlinkClick r:id="rId9" action="ppaction://hlinksldjump"/>
              </a:rPr>
              <a:t>30</a:t>
            </a:r>
            <a:endParaRPr lang="ru-RU" sz="3600" b="1" dirty="0" smtClean="0">
              <a:solidFill>
                <a:srgbClr val="FF0000"/>
              </a:solidFill>
              <a:latin typeface="Times New Roman" pitchFamily="18" charset="0"/>
              <a:cs typeface="Times New Roman" pitchFamily="18" charset="0"/>
              <a:hlinkClick r:id=""/>
            </a:endParaRPr>
          </a:p>
        </p:txBody>
      </p:sp>
      <p:sp>
        <p:nvSpPr>
          <p:cNvPr id="17" name="Овал 16">
            <a:hlinkClick r:id="rId10" action="ppaction://hlinksldjump"/>
          </p:cNvPr>
          <p:cNvSpPr/>
          <p:nvPr/>
        </p:nvSpPr>
        <p:spPr>
          <a:xfrm>
            <a:off x="7380312" y="5013176"/>
            <a:ext cx="1368152" cy="908864"/>
          </a:xfrm>
          <a:prstGeom prst="ellipse">
            <a:avLst/>
          </a:prstGeom>
        </p:spPr>
        <p:style>
          <a:lnRef idx="2">
            <a:schemeClr val="accent3"/>
          </a:lnRef>
          <a:fillRef idx="1">
            <a:schemeClr val="lt1"/>
          </a:fillRef>
          <a:effectRef idx="0">
            <a:schemeClr val="accent3"/>
          </a:effectRef>
          <a:fontRef idx="minor">
            <a:schemeClr val="dk1"/>
          </a:fontRef>
        </p:style>
        <p:txBody>
          <a:bodyPr wrap="square" rtlCol="0" anchor="ctr">
            <a:spAutoFit/>
          </a:bodyPr>
          <a:lstStyle/>
          <a:p>
            <a:pPr algn="ctr"/>
            <a:r>
              <a:rPr lang="kk-KZ" sz="3600" b="1" dirty="0" smtClean="0">
                <a:solidFill>
                  <a:srgbClr val="FFFF00"/>
                </a:solidFill>
                <a:latin typeface="Times New Roman" pitchFamily="18" charset="0"/>
                <a:cs typeface="Times New Roman" pitchFamily="18" charset="0"/>
                <a:hlinkClick r:id=""/>
              </a:rPr>
              <a:t>30</a:t>
            </a:r>
            <a:endParaRPr lang="ru-RU" sz="3600" b="1" dirty="0" smtClean="0">
              <a:solidFill>
                <a:srgbClr val="FFFF00"/>
              </a:solidFill>
              <a:latin typeface="Times New Roman" pitchFamily="18" charset="0"/>
              <a:cs typeface="Times New Roman" pitchFamily="18" charset="0"/>
              <a:hlinkClick r:id=""/>
            </a:endParaRPr>
          </a:p>
        </p:txBody>
      </p:sp>
      <p:sp>
        <p:nvSpPr>
          <p:cNvPr id="23" name="Прямоугольник 22"/>
          <p:cNvSpPr/>
          <p:nvPr/>
        </p:nvSpPr>
        <p:spPr>
          <a:xfrm>
            <a:off x="3131840" y="188640"/>
            <a:ext cx="3188693" cy="923330"/>
          </a:xfrm>
          <a:prstGeom prst="rect">
            <a:avLst/>
          </a:prstGeom>
          <a:noFill/>
        </p:spPr>
        <p:txBody>
          <a:bodyPr wrap="none" lIns="91440" tIns="45720" rIns="91440" bIns="45720">
            <a:spAutoFit/>
          </a:bodyPr>
          <a:lstStyle/>
          <a:p>
            <a:pPr algn="ctr"/>
            <a:r>
              <a:rPr lang="kk-KZ" sz="5400" b="1" cap="all" dirty="0" smtClean="0">
                <a:ln w="9000" cmpd="sng">
                  <a:solidFill>
                    <a:srgbClr val="00FFFF"/>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Көкпар</a:t>
            </a:r>
            <a:endParaRPr lang="ru-RU" sz="5400" b="1" cap="all" spc="0" dirty="0">
              <a:ln w="9000" cmpd="sng">
                <a:solidFill>
                  <a:srgbClr val="00FFFF"/>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pic>
        <p:nvPicPr>
          <p:cNvPr id="24" name="Picture 4" descr="C:\Documents and Settings\Admin\Мои документы\Гулмира\1213.jpg"/>
          <p:cNvPicPr>
            <a:picLocks noChangeAspect="1" noChangeArrowheads="1"/>
          </p:cNvPicPr>
          <p:nvPr/>
        </p:nvPicPr>
        <p:blipFill>
          <a:blip r:embed="rId11" cstate="print"/>
          <a:srcRect/>
          <a:stretch>
            <a:fillRect/>
          </a:stretch>
        </p:blipFill>
        <p:spPr bwMode="auto">
          <a:xfrm>
            <a:off x="7775848" y="0"/>
            <a:ext cx="1368152" cy="1337733"/>
          </a:xfrm>
          <a:prstGeom prst="rect">
            <a:avLst/>
          </a:prstGeom>
          <a:noFill/>
        </p:spPr>
      </p:pic>
      <p:pic>
        <p:nvPicPr>
          <p:cNvPr id="25" name="Picture 5" descr="AG00317_"/>
          <p:cNvPicPr>
            <a:picLocks noChangeAspect="1" noChangeArrowheads="1" noCrop="1"/>
          </p:cNvPicPr>
          <p:nvPr/>
        </p:nvPicPr>
        <p:blipFill>
          <a:blip r:embed="rId12" cstate="print"/>
          <a:srcRect/>
          <a:stretch>
            <a:fillRect/>
          </a:stretch>
        </p:blipFill>
        <p:spPr bwMode="auto">
          <a:xfrm>
            <a:off x="0" y="-243408"/>
            <a:ext cx="1259632" cy="1617531"/>
          </a:xfrm>
          <a:prstGeom prst="rect">
            <a:avLst/>
          </a:prstGeom>
          <a:noFill/>
        </p:spPr>
      </p:pic>
      <p:sp>
        <p:nvSpPr>
          <p:cNvPr id="26" name="Стрелка вправо 25">
            <a:hlinkClick r:id="rId13" action="ppaction://hlinksldjump"/>
          </p:cNvPr>
          <p:cNvSpPr/>
          <p:nvPr/>
        </p:nvSpPr>
        <p:spPr>
          <a:xfrm rot="10800000">
            <a:off x="8316416" y="5574090"/>
            <a:ext cx="827584" cy="1283910"/>
          </a:xfrm>
          <a:prstGeom prst="rightArrow">
            <a:avLst/>
          </a:prstGeom>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endParaRPr lang="ru-RU" sz="3600" dirty="0" smtClean="0">
              <a:latin typeface="Times New Roman" pitchFamily="18" charset="0"/>
              <a:cs typeface="Times New Roman" pitchFamily="18" charset="0"/>
              <a:hlinkClick r:id="rId14" action="ppaction://hlinksldjump"/>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a:t>
            </a:r>
            <a:endParaRPr lang="ru-RU" dirty="0"/>
          </a:p>
        </p:txBody>
      </p:sp>
      <p:sp>
        <p:nvSpPr>
          <p:cNvPr id="3" name="Содержимое 2"/>
          <p:cNvSpPr>
            <a:spLocks noGrp="1"/>
          </p:cNvSpPr>
          <p:nvPr>
            <p:ph idx="1"/>
          </p:nvPr>
        </p:nvSpPr>
        <p:spPr>
          <a:xfrm>
            <a:off x="457200" y="428604"/>
            <a:ext cx="8229600" cy="5697559"/>
          </a:xfrm>
        </p:spPr>
        <p:txBody>
          <a:bodyPr/>
          <a:lstStyle/>
          <a:p>
            <a:pPr algn="ctr">
              <a:buNone/>
            </a:pPr>
            <a:endParaRPr lang="kk-KZ" dirty="0" smtClean="0"/>
          </a:p>
          <a:p>
            <a:pPr algn="ctr">
              <a:buNone/>
            </a:pPr>
            <a:r>
              <a:rPr lang="kk-KZ" dirty="0" smtClean="0"/>
              <a:t> </a:t>
            </a:r>
            <a:endParaRPr lang="kk-KZ" sz="5400" dirty="0" smtClean="0">
              <a:latin typeface="Times New Roman" pitchFamily="18" charset="0"/>
              <a:cs typeface="Times New Roman" pitchFamily="18" charset="0"/>
            </a:endParaRPr>
          </a:p>
          <a:p>
            <a:pPr algn="ctr">
              <a:buNone/>
            </a:pPr>
            <a:endParaRPr lang="kk-KZ" sz="5400" dirty="0" smtClean="0">
              <a:latin typeface="Times New Roman" pitchFamily="18" charset="0"/>
              <a:cs typeface="Times New Roman" pitchFamily="18" charset="0"/>
            </a:endParaRPr>
          </a:p>
          <a:p>
            <a:pPr algn="ctr">
              <a:buNone/>
            </a:pPr>
            <a:endParaRPr lang="ru-RU" sz="5400" b="1" dirty="0">
              <a:latin typeface="Times New Roman" pitchFamily="18" charset="0"/>
              <a:cs typeface="Times New Roman" pitchFamily="18" charset="0"/>
            </a:endParaRPr>
          </a:p>
        </p:txBody>
      </p:sp>
      <p:pic>
        <p:nvPicPr>
          <p:cNvPr id="6" name="Picture 5" descr="AG00317_"/>
          <p:cNvPicPr>
            <a:picLocks noChangeAspect="1" noChangeArrowheads="1" noCrop="1"/>
          </p:cNvPicPr>
          <p:nvPr/>
        </p:nvPicPr>
        <p:blipFill>
          <a:blip r:embed="rId2" cstate="print"/>
          <a:srcRect/>
          <a:stretch>
            <a:fillRect/>
          </a:stretch>
        </p:blipFill>
        <p:spPr bwMode="auto">
          <a:xfrm>
            <a:off x="132599" y="4797425"/>
            <a:ext cx="1430337" cy="1836738"/>
          </a:xfrm>
          <a:prstGeom prst="rect">
            <a:avLst/>
          </a:prstGeom>
          <a:noFill/>
        </p:spPr>
      </p:pic>
      <p:sp>
        <p:nvSpPr>
          <p:cNvPr id="7" name="Солнце 6">
            <a:hlinkClick r:id="rId3" action="ppaction://hlinksldjump"/>
          </p:cNvPr>
          <p:cNvSpPr/>
          <p:nvPr/>
        </p:nvSpPr>
        <p:spPr>
          <a:xfrm>
            <a:off x="7596336" y="5429264"/>
            <a:ext cx="914400" cy="914400"/>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12-конечная звезда 9"/>
          <p:cNvSpPr/>
          <p:nvPr/>
        </p:nvSpPr>
        <p:spPr>
          <a:xfrm>
            <a:off x="285720" y="357166"/>
            <a:ext cx="914400" cy="914400"/>
          </a:xfrm>
          <a:prstGeom prst="star12">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u="sng" dirty="0" smtClean="0">
                <a:solidFill>
                  <a:schemeClr val="tx1"/>
                </a:solidFill>
                <a:latin typeface="Times New Roman" pitchFamily="18" charset="0"/>
                <a:cs typeface="Times New Roman" pitchFamily="18" charset="0"/>
              </a:rPr>
              <a:t>10</a:t>
            </a:r>
            <a:endParaRPr lang="ru-RU" sz="2000" b="1" u="sng" dirty="0">
              <a:solidFill>
                <a:schemeClr val="tx1"/>
              </a:solidFill>
            </a:endParaRPr>
          </a:p>
        </p:txBody>
      </p:sp>
      <p:sp>
        <p:nvSpPr>
          <p:cNvPr id="8" name="Содержимое 2"/>
          <p:cNvSpPr txBox="1">
            <a:spLocks/>
          </p:cNvSpPr>
          <p:nvPr/>
        </p:nvSpPr>
        <p:spPr>
          <a:xfrm>
            <a:off x="457200" y="642918"/>
            <a:ext cx="8229600" cy="548324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kk-KZ" dirty="0" smtClean="0"/>
              <a:t> </a:t>
            </a:r>
          </a:p>
          <a:p>
            <a:pPr algn="ctr">
              <a:buFont typeface="Arial" pitchFamily="34" charset="0"/>
              <a:buNone/>
            </a:pPr>
            <a:endParaRPr lang="kk-KZ" sz="5400" dirty="0" smtClean="0">
              <a:latin typeface="Times New Roman" pitchFamily="18" charset="0"/>
              <a:cs typeface="Times New Roman" pitchFamily="18" charset="0"/>
            </a:endParaRPr>
          </a:p>
          <a:p>
            <a:pPr algn="ctr">
              <a:buFont typeface="Arial" pitchFamily="34" charset="0"/>
              <a:buNone/>
            </a:pPr>
            <a:r>
              <a:rPr lang="kk-KZ" sz="5400" b="1" dirty="0" smtClean="0">
                <a:latin typeface="Times New Roman" pitchFamily="18" charset="0"/>
                <a:cs typeface="Times New Roman" pitchFamily="18" charset="0"/>
              </a:rPr>
              <a:t>Қозғалтқыш-.......</a:t>
            </a:r>
            <a:endParaRPr lang="ru-RU" sz="5400" b="1" dirty="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Научная литература 16 х 9">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spDef>
      <a:spPr/>
      <a:bodyPr wrap="none" rtlCol="0" anchor="ctr">
        <a:spAutoFit/>
      </a:bodyPr>
      <a:lstStyle>
        <a:defPPr algn="ctr">
          <a:defRPr sz="3600" dirty="0" smtClean="0">
            <a:latin typeface="Times New Roman" pitchFamily="18" charset="0"/>
            <a:cs typeface="Times New Roman" pitchFamily="18" charset="0"/>
            <a:hlinkClick xmlns:r="http://schemas.openxmlformats.org/officeDocument/2006/relationships" r:id=""/>
          </a:defRPr>
        </a:defPPr>
      </a:lst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Office_9411662_TF03431380_TF03431380.potx" id="{3442B1B1-FE9E-4009-A7C4-AC049039973C}" vid="{B3BD9ACF-76CB-44DC-AA6B-25949BA0423D}"/>
    </a:ext>
  </a:extLst>
</a:theme>
</file>

<file path=docProps/app.xml><?xml version="1.0" encoding="utf-8"?>
<Properties xmlns="http://schemas.openxmlformats.org/officeDocument/2006/extended-properties" xmlns:vt="http://schemas.openxmlformats.org/officeDocument/2006/docPropsVTypes">
  <Template>tf03431380</Template>
  <TotalTime>340</TotalTime>
  <Words>1251</Words>
  <Application>Microsoft Office PowerPoint</Application>
  <PresentationFormat>Экран (4:3)</PresentationFormat>
  <Paragraphs>228</Paragraphs>
  <Slides>52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Научная литература 16 х 9</vt:lpstr>
      <vt:lpstr>Слайд 1</vt:lpstr>
      <vt:lpstr>Слайд 2</vt:lpstr>
      <vt:lpstr>Слайд 3</vt:lpstr>
      <vt:lpstr>Слайд 4</vt:lpstr>
      <vt:lpstr>Слайд 5</vt:lpstr>
      <vt:lpstr>Слайд 6</vt:lpstr>
      <vt:lpstr>Слайд 7</vt:lpstr>
      <vt:lpstr>Слайд 8</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Елдар</dc:creator>
  <cp:lastModifiedBy>Елдар</cp:lastModifiedBy>
  <cp:revision>38</cp:revision>
  <dcterms:created xsi:type="dcterms:W3CDTF">2018-01-06T12:27:09Z</dcterms:created>
  <dcterms:modified xsi:type="dcterms:W3CDTF">2018-01-07T10:01:18Z</dcterms:modified>
</cp:coreProperties>
</file>