
<file path=[Content_Types].xml><?xml version="1.0" encoding="utf-8"?>
<Types xmlns="http://schemas.openxmlformats.org/package/2006/content-types">
  <Default Extension="aspx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  <p:sldMasterId id="2147483721" r:id="rId5"/>
    <p:sldMasterId id="2147483733" r:id="rId6"/>
  </p:sldMasterIdLst>
  <p:notesMasterIdLst>
    <p:notesMasterId r:id="rId49"/>
  </p:notesMasterIdLst>
  <p:handoutMasterIdLst>
    <p:handoutMasterId r:id="rId50"/>
  </p:handoutMasterIdLst>
  <p:sldIdLst>
    <p:sldId id="256" r:id="rId7"/>
    <p:sldId id="850" r:id="rId8"/>
    <p:sldId id="611" r:id="rId9"/>
    <p:sldId id="685" r:id="rId10"/>
    <p:sldId id="686" r:id="rId11"/>
    <p:sldId id="741" r:id="rId12"/>
    <p:sldId id="783" r:id="rId13"/>
    <p:sldId id="887" r:id="rId14"/>
    <p:sldId id="888" r:id="rId15"/>
    <p:sldId id="827" r:id="rId16"/>
    <p:sldId id="790" r:id="rId17"/>
    <p:sldId id="884" r:id="rId18"/>
    <p:sldId id="883" r:id="rId19"/>
    <p:sldId id="830" r:id="rId20"/>
    <p:sldId id="831" r:id="rId21"/>
    <p:sldId id="808" r:id="rId22"/>
    <p:sldId id="810" r:id="rId23"/>
    <p:sldId id="859" r:id="rId24"/>
    <p:sldId id="836" r:id="rId25"/>
    <p:sldId id="838" r:id="rId26"/>
    <p:sldId id="873" r:id="rId27"/>
    <p:sldId id="874" r:id="rId28"/>
    <p:sldId id="875" r:id="rId29"/>
    <p:sldId id="876" r:id="rId30"/>
    <p:sldId id="879" r:id="rId31"/>
    <p:sldId id="880" r:id="rId32"/>
    <p:sldId id="370" r:id="rId33"/>
    <p:sldId id="371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384" r:id="rId42"/>
    <p:sldId id="385" r:id="rId43"/>
    <p:sldId id="427" r:id="rId44"/>
    <p:sldId id="428" r:id="rId45"/>
    <p:sldId id="429" r:id="rId46"/>
    <p:sldId id="430" r:id="rId47"/>
    <p:sldId id="434" r:id="rId4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03" autoAdjust="0"/>
    <p:restoredTop sz="93910" autoAdjust="0"/>
  </p:normalViewPr>
  <p:slideViewPr>
    <p:cSldViewPr snapToGrid="0">
      <p:cViewPr varScale="1">
        <p:scale>
          <a:sx n="69" d="100"/>
          <a:sy n="69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2B319-C5BD-44FB-8B9E-61353C659A88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>
            <a:effectLst/>
          </a:endParaRPr>
        </a:p>
      </dgm:t>
    </dgm:pt>
    <dgm:pt modelId="{71157C81-CCE3-4CEC-B742-67A7116DEB98}" type="parTrans" cxnId="{F8B7306B-0A92-46B7-8E8C-A7E8D5C125AA}">
      <dgm:prSet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ru-RU" sz="14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75DBF-0F08-431F-9876-88559E30247F}">
      <dgm:prSet phldrT="[Текст]" custT="1"/>
      <dgm:spPr/>
      <dgm:t>
        <a:bodyPr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kk-KZ" sz="1800" dirty="0">
              <a:latin typeface="Times New Roman" pitchFamily="18" charset="0"/>
              <a:cs typeface="Times New Roman" pitchFamily="18" charset="0"/>
            </a:rPr>
            <a:t>Географиялық білімді күнделікті өмірде, өз іс-тәжірибесінде пайдалану дағдыларын қалыптастыруға бағытталған</a:t>
          </a:r>
          <a:endParaRPr sz="1800" b="0" i="0" u="none" strike="noStrike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245AF-4BB8-4552-B486-7486B5CF8B12}" type="sibTrans" cxnId="{F8B7306B-0A92-46B7-8E8C-A7E8D5C125AA}">
      <dgm:prSet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ru-RU" sz="14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61567-5169-4144-A738-6D3810BB46BA}">
      <dgm:prSet custT="1"/>
      <dgm:spPr/>
      <dgm:t>
        <a:bodyPr/>
        <a:lstStyle/>
        <a:p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Географияның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пән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ретіндегі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рөлі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заманғы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адамзат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мәселелерін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ғаламдық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мәселелерді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шешудегі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әлеуетін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endParaRPr lang="ru-RU" sz="1800" b="0" i="0" u="none" strike="noStrike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D475E-7484-4CE4-8B92-C29C59C54E5D}" type="parTrans" cxnId="{E1938067-8A86-4F0A-90E2-E7A7B9F35E12}">
      <dgm:prSet/>
      <dgm:spPr/>
      <dgm:t>
        <a:bodyPr/>
        <a:lstStyle/>
        <a:p>
          <a:endParaRPr lang="ru-RU"/>
        </a:p>
      </dgm:t>
    </dgm:pt>
    <dgm:pt modelId="{62E2DBA7-7339-43B7-8759-F9DFF6FBE89F}" type="sibTrans" cxnId="{E1938067-8A86-4F0A-90E2-E7A7B9F35E12}">
      <dgm:prSet/>
      <dgm:spPr/>
      <dgm:t>
        <a:bodyPr/>
        <a:lstStyle/>
        <a:p>
          <a:endParaRPr lang="ru-RU"/>
        </a:p>
      </dgm:t>
    </dgm:pt>
    <dgm:pt modelId="{EF67BFD8-7C86-4D11-881D-7C4E8F4D53BE}">
      <dgm:prSet custT="1"/>
      <dgm:spPr/>
      <dgm:t>
        <a:bodyPr/>
        <a:lstStyle/>
        <a:p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бойында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табиғат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арасындағы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өзара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байланыстарға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осы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байланыстардың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кеңістіктік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ерекшеліктеріне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көзқарастарды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қалыптастыруға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endParaRPr lang="ru-RU" sz="1800" b="0" i="0" u="none" strike="noStrike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D1C82-B016-4339-99A2-93D6A1DB9237}" type="parTrans" cxnId="{2117892E-6414-434D-8F6C-6B71C86E13E1}">
      <dgm:prSet/>
      <dgm:spPr/>
      <dgm:t>
        <a:bodyPr/>
        <a:lstStyle/>
        <a:p>
          <a:endParaRPr lang="ru-RU"/>
        </a:p>
      </dgm:t>
    </dgm:pt>
    <dgm:pt modelId="{05B6B591-389C-4150-AD71-3D39CB4054DE}" type="sibTrans" cxnId="{2117892E-6414-434D-8F6C-6B71C86E13E1}">
      <dgm:prSet/>
      <dgm:spPr/>
      <dgm:t>
        <a:bodyPr/>
        <a:lstStyle/>
        <a:p>
          <a:endParaRPr lang="ru-RU"/>
        </a:p>
      </dgm:t>
    </dgm:pt>
    <dgm:pt modelId="{6EF92844-8922-455E-81ED-45251D7A35BC}">
      <dgm:prSet custT="1"/>
      <dgm:spPr/>
      <dgm:t>
        <a:bodyPr/>
        <a:lstStyle/>
        <a:p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өндірістің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табиғатты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қорғау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табиғатты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тиімді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пайдаланудың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ғылыми-жаратылыстану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әлеуметтік-экономикалық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негіздерін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ашуға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endParaRPr lang="ru-RU" sz="1800" b="0" i="0" u="none" strike="noStrike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57F5F-E666-4087-87C5-4A572E84CDC3}" type="parTrans" cxnId="{BBA87248-E234-456C-9B00-AEDA0B5FCE27}">
      <dgm:prSet/>
      <dgm:spPr/>
      <dgm:t>
        <a:bodyPr/>
        <a:lstStyle/>
        <a:p>
          <a:endParaRPr lang="ru-RU"/>
        </a:p>
      </dgm:t>
    </dgm:pt>
    <dgm:pt modelId="{C6FCA4AF-6DB5-4FEC-AE17-4FA0A557F1D4}" type="sibTrans" cxnId="{BBA87248-E234-456C-9B00-AEDA0B5FCE27}">
      <dgm:prSet/>
      <dgm:spPr/>
      <dgm:t>
        <a:bodyPr/>
        <a:lstStyle/>
        <a:p>
          <a:endParaRPr lang="ru-RU"/>
        </a:p>
      </dgm:t>
    </dgm:pt>
    <dgm:pt modelId="{C809E6ED-22CC-467E-BC2D-4DF82C061C7B}">
      <dgm:prSet custT="1"/>
      <dgm:spPr/>
      <dgm:t>
        <a:bodyPr/>
        <a:lstStyle/>
        <a:p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әдістері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дағдыларын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игеруіне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ықпал</a:t>
          </a:r>
          <a:r>
            <a: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жасайды</a:t>
          </a:r>
          <a:endParaRPr lang="ru-RU" sz="1800" b="0" i="0" u="none" strike="noStrike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3CE09-01EF-49F0-A177-5E11511A2C28}" type="parTrans" cxnId="{0159A7A0-D6CD-4FB0-BB99-338B41561581}">
      <dgm:prSet/>
      <dgm:spPr/>
      <dgm:t>
        <a:bodyPr/>
        <a:lstStyle/>
        <a:p>
          <a:endParaRPr lang="ru-RU"/>
        </a:p>
      </dgm:t>
    </dgm:pt>
    <dgm:pt modelId="{3208D286-B65E-42CA-ACEB-E2DF436F5FA5}" type="sibTrans" cxnId="{0159A7A0-D6CD-4FB0-BB99-338B41561581}">
      <dgm:prSet/>
      <dgm:spPr/>
      <dgm:t>
        <a:bodyPr/>
        <a:lstStyle/>
        <a:p>
          <a:endParaRPr lang="ru-RU"/>
        </a:p>
      </dgm:t>
    </dgm:pt>
    <dgm:pt modelId="{84A024EE-5516-47B7-A77E-1B2E6A5F7E0A}" type="pres">
      <dgm:prSet presAssocID="{1782B319-C5BD-44FB-8B9E-61353C659A88}" presName="Name0" presStyleCnt="0">
        <dgm:presLayoutVars>
          <dgm:chMax val="7"/>
          <dgm:chPref val="7"/>
          <dgm:dir/>
        </dgm:presLayoutVars>
      </dgm:prSet>
      <dgm:spPr/>
    </dgm:pt>
    <dgm:pt modelId="{5F6C5D0F-E80B-4D1A-8D5E-D64ACCBD824E}" type="pres">
      <dgm:prSet presAssocID="{1782B319-C5BD-44FB-8B9E-61353C659A88}" presName="Name1" presStyleCnt="0"/>
      <dgm:spPr/>
    </dgm:pt>
    <dgm:pt modelId="{5EB941B7-5D66-42B0-8464-B1D6A409DC61}" type="pres">
      <dgm:prSet presAssocID="{1782B319-C5BD-44FB-8B9E-61353C659A88}" presName="cycle" presStyleCnt="0"/>
      <dgm:spPr/>
    </dgm:pt>
    <dgm:pt modelId="{DD1951CC-D77F-4769-ABF5-9E639A52449B}" type="pres">
      <dgm:prSet presAssocID="{1782B319-C5BD-44FB-8B9E-61353C659A88}" presName="srcNode" presStyleLbl="node1" presStyleIdx="0" presStyleCnt="5"/>
      <dgm:spPr/>
    </dgm:pt>
    <dgm:pt modelId="{9C285E4D-A107-4273-920C-F9BA4928AE3F}" type="pres">
      <dgm:prSet presAssocID="{1782B319-C5BD-44FB-8B9E-61353C659A88}" presName="conn" presStyleLbl="parChTrans1D2" presStyleIdx="0" presStyleCnt="1"/>
      <dgm:spPr/>
    </dgm:pt>
    <dgm:pt modelId="{83F05B6E-C612-4DAD-A047-D5D2A986F671}" type="pres">
      <dgm:prSet presAssocID="{1782B319-C5BD-44FB-8B9E-61353C659A88}" presName="extraNode" presStyleLbl="node1" presStyleIdx="0" presStyleCnt="5"/>
      <dgm:spPr/>
    </dgm:pt>
    <dgm:pt modelId="{A921FC24-9BDA-4947-8C9B-0AA0CBEB4CD6}" type="pres">
      <dgm:prSet presAssocID="{1782B319-C5BD-44FB-8B9E-61353C659A88}" presName="dstNode" presStyleLbl="node1" presStyleIdx="0" presStyleCnt="5"/>
      <dgm:spPr/>
    </dgm:pt>
    <dgm:pt modelId="{478E3AA9-C247-4233-91A9-FCD893758342}" type="pres">
      <dgm:prSet presAssocID="{88461567-5169-4144-A738-6D3810BB46BA}" presName="text_1" presStyleLbl="node1" presStyleIdx="0" presStyleCnt="5">
        <dgm:presLayoutVars>
          <dgm:bulletEnabled val="1"/>
        </dgm:presLayoutVars>
      </dgm:prSet>
      <dgm:spPr/>
    </dgm:pt>
    <dgm:pt modelId="{2406D00B-D0C1-43F9-98EF-95838BB3DEC4}" type="pres">
      <dgm:prSet presAssocID="{88461567-5169-4144-A738-6D3810BB46BA}" presName="accent_1" presStyleCnt="0"/>
      <dgm:spPr/>
    </dgm:pt>
    <dgm:pt modelId="{38102612-2EFB-4951-BA8F-C4022E11A0C8}" type="pres">
      <dgm:prSet presAssocID="{88461567-5169-4144-A738-6D3810BB46BA}" presName="accentRepeatNode" presStyleLbl="solidFgAcc1" presStyleIdx="0" presStyleCnt="5" custLinFactNeighborX="-8067" custLinFactNeighborY="-699"/>
      <dgm:spPr/>
    </dgm:pt>
    <dgm:pt modelId="{E3099BB9-E3EF-4BCF-8EA2-9F20FA856A4D}" type="pres">
      <dgm:prSet presAssocID="{EF67BFD8-7C86-4D11-881D-7C4E8F4D53BE}" presName="text_2" presStyleLbl="node1" presStyleIdx="1" presStyleCnt="5">
        <dgm:presLayoutVars>
          <dgm:bulletEnabled val="1"/>
        </dgm:presLayoutVars>
      </dgm:prSet>
      <dgm:spPr/>
    </dgm:pt>
    <dgm:pt modelId="{816AE0CB-6D54-48ED-8D90-B64499336969}" type="pres">
      <dgm:prSet presAssocID="{EF67BFD8-7C86-4D11-881D-7C4E8F4D53BE}" presName="accent_2" presStyleCnt="0"/>
      <dgm:spPr/>
    </dgm:pt>
    <dgm:pt modelId="{51C80CEE-09D6-4034-84BD-3D6A249DB3BC}" type="pres">
      <dgm:prSet presAssocID="{EF67BFD8-7C86-4D11-881D-7C4E8F4D53BE}" presName="accentRepeatNode" presStyleLbl="solidFgAcc1" presStyleIdx="1" presStyleCnt="5" custLinFactNeighborX="-28583" custLinFactNeighborY="5355"/>
      <dgm:spPr/>
    </dgm:pt>
    <dgm:pt modelId="{232EAE77-794A-4F6A-92F1-61AB3FA1ED9A}" type="pres">
      <dgm:prSet presAssocID="{6EF92844-8922-455E-81ED-45251D7A35BC}" presName="text_3" presStyleLbl="node1" presStyleIdx="2" presStyleCnt="5">
        <dgm:presLayoutVars>
          <dgm:bulletEnabled val="1"/>
        </dgm:presLayoutVars>
      </dgm:prSet>
      <dgm:spPr/>
    </dgm:pt>
    <dgm:pt modelId="{7103BE0F-E40B-4420-AD94-1E5B2E994FA8}" type="pres">
      <dgm:prSet presAssocID="{6EF92844-8922-455E-81ED-45251D7A35BC}" presName="accent_3" presStyleCnt="0"/>
      <dgm:spPr/>
    </dgm:pt>
    <dgm:pt modelId="{4EB436EC-8F30-4A32-A60D-694FFCE49208}" type="pres">
      <dgm:prSet presAssocID="{6EF92844-8922-455E-81ED-45251D7A35BC}" presName="accentRepeatNode" presStyleLbl="solidFgAcc1" presStyleIdx="2" presStyleCnt="5"/>
      <dgm:spPr/>
    </dgm:pt>
    <dgm:pt modelId="{B9AB9CA0-3C60-4998-B25C-4CA7F7DBC935}" type="pres">
      <dgm:prSet presAssocID="{C809E6ED-22CC-467E-BC2D-4DF82C061C7B}" presName="text_4" presStyleLbl="node1" presStyleIdx="3" presStyleCnt="5" custLinFactNeighborX="2795" custLinFactNeighborY="9117">
        <dgm:presLayoutVars>
          <dgm:bulletEnabled val="1"/>
        </dgm:presLayoutVars>
      </dgm:prSet>
      <dgm:spPr/>
    </dgm:pt>
    <dgm:pt modelId="{B493FD9E-0745-480E-8C89-9FA276DF6B5E}" type="pres">
      <dgm:prSet presAssocID="{C809E6ED-22CC-467E-BC2D-4DF82C061C7B}" presName="accent_4" presStyleCnt="0"/>
      <dgm:spPr/>
    </dgm:pt>
    <dgm:pt modelId="{64DA5D9A-DAEB-44F9-B7C5-A459DF69432C}" type="pres">
      <dgm:prSet presAssocID="{C809E6ED-22CC-467E-BC2D-4DF82C061C7B}" presName="accentRepeatNode" presStyleLbl="solidFgAcc1" presStyleIdx="3" presStyleCnt="5"/>
      <dgm:spPr/>
    </dgm:pt>
    <dgm:pt modelId="{63ABAECE-8824-4C34-9082-60902484E78E}" type="pres">
      <dgm:prSet presAssocID="{55975DBF-0F08-431F-9876-88559E30247F}" presName="text_5" presStyleLbl="node1" presStyleIdx="4" presStyleCnt="5" custScaleX="92877" custScaleY="99430" custLinFactNeighborX="432" custLinFactNeighborY="17439">
        <dgm:presLayoutVars>
          <dgm:bulletEnabled val="1"/>
        </dgm:presLayoutVars>
      </dgm:prSet>
      <dgm:spPr/>
    </dgm:pt>
    <dgm:pt modelId="{AE17B06B-F99C-47C7-9BFA-08DC33EC8630}" type="pres">
      <dgm:prSet presAssocID="{55975DBF-0F08-431F-9876-88559E30247F}" presName="accent_5" presStyleCnt="0"/>
      <dgm:spPr/>
    </dgm:pt>
    <dgm:pt modelId="{0061BF7D-2CDC-4FE5-938A-487B75CA38DD}" type="pres">
      <dgm:prSet presAssocID="{55975DBF-0F08-431F-9876-88559E30247F}" presName="accentRepeatNode" presStyleLbl="solidFgAcc1" presStyleIdx="4" presStyleCnt="5" custLinFactNeighborX="-9083" custLinFactNeighborY="-718"/>
      <dgm:spPr/>
    </dgm:pt>
  </dgm:ptLst>
  <dgm:cxnLst>
    <dgm:cxn modelId="{C2690A16-8C81-44D9-85A5-21905F89180E}" type="presOf" srcId="{1782B319-C5BD-44FB-8B9E-61353C659A88}" destId="{84A024EE-5516-47B7-A77E-1B2E6A5F7E0A}" srcOrd="0" destOrd="0" presId="urn:microsoft.com/office/officeart/2008/layout/VerticalCurvedList"/>
    <dgm:cxn modelId="{2117892E-6414-434D-8F6C-6B71C86E13E1}" srcId="{1782B319-C5BD-44FB-8B9E-61353C659A88}" destId="{EF67BFD8-7C86-4D11-881D-7C4E8F4D53BE}" srcOrd="1" destOrd="0" parTransId="{B4DD1C82-B016-4339-99A2-93D6A1DB9237}" sibTransId="{05B6B591-389C-4150-AD71-3D39CB4054DE}"/>
    <dgm:cxn modelId="{E1938067-8A86-4F0A-90E2-E7A7B9F35E12}" srcId="{1782B319-C5BD-44FB-8B9E-61353C659A88}" destId="{88461567-5169-4144-A738-6D3810BB46BA}" srcOrd="0" destOrd="0" parTransId="{A18D475E-7484-4CE4-8B92-C29C59C54E5D}" sibTransId="{62E2DBA7-7339-43B7-8759-F9DFF6FBE89F}"/>
    <dgm:cxn modelId="{BBA87248-E234-456C-9B00-AEDA0B5FCE27}" srcId="{1782B319-C5BD-44FB-8B9E-61353C659A88}" destId="{6EF92844-8922-455E-81ED-45251D7A35BC}" srcOrd="2" destOrd="0" parTransId="{E8057F5F-E666-4087-87C5-4A572E84CDC3}" sibTransId="{C6FCA4AF-6DB5-4FEC-AE17-4FA0A557F1D4}"/>
    <dgm:cxn modelId="{F8B7306B-0A92-46B7-8E8C-A7E8D5C125AA}" srcId="{1782B319-C5BD-44FB-8B9E-61353C659A88}" destId="{55975DBF-0F08-431F-9876-88559E30247F}" srcOrd="4" destOrd="0" parTransId="{71157C81-CCE3-4CEC-B742-67A7116DEB98}" sibTransId="{A01245AF-4BB8-4552-B486-7486B5CF8B12}"/>
    <dgm:cxn modelId="{D970346B-E67B-4D17-9116-80672A78DBD1}" type="presOf" srcId="{6EF92844-8922-455E-81ED-45251D7A35BC}" destId="{232EAE77-794A-4F6A-92F1-61AB3FA1ED9A}" srcOrd="0" destOrd="0" presId="urn:microsoft.com/office/officeart/2008/layout/VerticalCurvedList"/>
    <dgm:cxn modelId="{CB19166E-B1C4-4E00-9250-93388B3E7337}" type="presOf" srcId="{C809E6ED-22CC-467E-BC2D-4DF82C061C7B}" destId="{B9AB9CA0-3C60-4998-B25C-4CA7F7DBC935}" srcOrd="0" destOrd="0" presId="urn:microsoft.com/office/officeart/2008/layout/VerticalCurvedList"/>
    <dgm:cxn modelId="{BACC4850-6EBA-49F5-ACA9-DEC1F3BD7B55}" type="presOf" srcId="{EF67BFD8-7C86-4D11-881D-7C4E8F4D53BE}" destId="{E3099BB9-E3EF-4BCF-8EA2-9F20FA856A4D}" srcOrd="0" destOrd="0" presId="urn:microsoft.com/office/officeart/2008/layout/VerticalCurvedList"/>
    <dgm:cxn modelId="{ED82EB8A-1D40-41D4-AC4D-A918C7E16ECC}" type="presOf" srcId="{62E2DBA7-7339-43B7-8759-F9DFF6FBE89F}" destId="{9C285E4D-A107-4273-920C-F9BA4928AE3F}" srcOrd="0" destOrd="0" presId="urn:microsoft.com/office/officeart/2008/layout/VerticalCurvedList"/>
    <dgm:cxn modelId="{0159A7A0-D6CD-4FB0-BB99-338B41561581}" srcId="{1782B319-C5BD-44FB-8B9E-61353C659A88}" destId="{C809E6ED-22CC-467E-BC2D-4DF82C061C7B}" srcOrd="3" destOrd="0" parTransId="{AC13CE09-01EF-49F0-A177-5E11511A2C28}" sibTransId="{3208D286-B65E-42CA-ACEB-E2DF436F5FA5}"/>
    <dgm:cxn modelId="{6AF6D9A6-4F36-4B20-8C9D-E6EB897349B5}" type="presOf" srcId="{88461567-5169-4144-A738-6D3810BB46BA}" destId="{478E3AA9-C247-4233-91A9-FCD893758342}" srcOrd="0" destOrd="0" presId="urn:microsoft.com/office/officeart/2008/layout/VerticalCurvedList"/>
    <dgm:cxn modelId="{4DF08FD7-1E71-430F-9329-5732948629A3}" type="presOf" srcId="{55975DBF-0F08-431F-9876-88559E30247F}" destId="{63ABAECE-8824-4C34-9082-60902484E78E}" srcOrd="0" destOrd="0" presId="urn:microsoft.com/office/officeart/2008/layout/VerticalCurvedList"/>
    <dgm:cxn modelId="{47922A16-FE76-4879-AAEC-075A82A7C3D8}" type="presParOf" srcId="{84A024EE-5516-47B7-A77E-1B2E6A5F7E0A}" destId="{5F6C5D0F-E80B-4D1A-8D5E-D64ACCBD824E}" srcOrd="0" destOrd="0" presId="urn:microsoft.com/office/officeart/2008/layout/VerticalCurvedList"/>
    <dgm:cxn modelId="{CB16D9E1-AA57-4FB2-90D7-72B945AC7B34}" type="presParOf" srcId="{5F6C5D0F-E80B-4D1A-8D5E-D64ACCBD824E}" destId="{5EB941B7-5D66-42B0-8464-B1D6A409DC61}" srcOrd="0" destOrd="0" presId="urn:microsoft.com/office/officeart/2008/layout/VerticalCurvedList"/>
    <dgm:cxn modelId="{852BAA26-8C21-42FB-886E-2621115A84AD}" type="presParOf" srcId="{5EB941B7-5D66-42B0-8464-B1D6A409DC61}" destId="{DD1951CC-D77F-4769-ABF5-9E639A52449B}" srcOrd="0" destOrd="0" presId="urn:microsoft.com/office/officeart/2008/layout/VerticalCurvedList"/>
    <dgm:cxn modelId="{47DF532B-C05F-4B57-BECE-3446419AFE67}" type="presParOf" srcId="{5EB941B7-5D66-42B0-8464-B1D6A409DC61}" destId="{9C285E4D-A107-4273-920C-F9BA4928AE3F}" srcOrd="1" destOrd="0" presId="urn:microsoft.com/office/officeart/2008/layout/VerticalCurvedList"/>
    <dgm:cxn modelId="{F5721A6E-ACAF-4755-B6C7-E87D57630F5A}" type="presParOf" srcId="{5EB941B7-5D66-42B0-8464-B1D6A409DC61}" destId="{83F05B6E-C612-4DAD-A047-D5D2A986F671}" srcOrd="2" destOrd="0" presId="urn:microsoft.com/office/officeart/2008/layout/VerticalCurvedList"/>
    <dgm:cxn modelId="{82FF9558-A754-4A12-923D-7EBFFC0D4371}" type="presParOf" srcId="{5EB941B7-5D66-42B0-8464-B1D6A409DC61}" destId="{A921FC24-9BDA-4947-8C9B-0AA0CBEB4CD6}" srcOrd="3" destOrd="0" presId="urn:microsoft.com/office/officeart/2008/layout/VerticalCurvedList"/>
    <dgm:cxn modelId="{500E829C-FA89-4D00-B1A0-53FDEADA9B37}" type="presParOf" srcId="{5F6C5D0F-E80B-4D1A-8D5E-D64ACCBD824E}" destId="{478E3AA9-C247-4233-91A9-FCD893758342}" srcOrd="1" destOrd="0" presId="urn:microsoft.com/office/officeart/2008/layout/VerticalCurvedList"/>
    <dgm:cxn modelId="{70768D98-E3CC-47A3-8A69-3979849AB6F5}" type="presParOf" srcId="{5F6C5D0F-E80B-4D1A-8D5E-D64ACCBD824E}" destId="{2406D00B-D0C1-43F9-98EF-95838BB3DEC4}" srcOrd="2" destOrd="0" presId="urn:microsoft.com/office/officeart/2008/layout/VerticalCurvedList"/>
    <dgm:cxn modelId="{76E23D4E-A5E1-4CC1-9B24-44E83F3EE7F7}" type="presParOf" srcId="{2406D00B-D0C1-43F9-98EF-95838BB3DEC4}" destId="{38102612-2EFB-4951-BA8F-C4022E11A0C8}" srcOrd="0" destOrd="0" presId="urn:microsoft.com/office/officeart/2008/layout/VerticalCurvedList"/>
    <dgm:cxn modelId="{B8EF2B9E-76AF-48CF-9543-40C822739A48}" type="presParOf" srcId="{5F6C5D0F-E80B-4D1A-8D5E-D64ACCBD824E}" destId="{E3099BB9-E3EF-4BCF-8EA2-9F20FA856A4D}" srcOrd="3" destOrd="0" presId="urn:microsoft.com/office/officeart/2008/layout/VerticalCurvedList"/>
    <dgm:cxn modelId="{5B5557E8-FF9F-4E23-965E-91E8E9DD2922}" type="presParOf" srcId="{5F6C5D0F-E80B-4D1A-8D5E-D64ACCBD824E}" destId="{816AE0CB-6D54-48ED-8D90-B64499336969}" srcOrd="4" destOrd="0" presId="urn:microsoft.com/office/officeart/2008/layout/VerticalCurvedList"/>
    <dgm:cxn modelId="{F1BFE93A-649D-4875-80C6-6490B47DAE27}" type="presParOf" srcId="{816AE0CB-6D54-48ED-8D90-B64499336969}" destId="{51C80CEE-09D6-4034-84BD-3D6A249DB3BC}" srcOrd="0" destOrd="0" presId="urn:microsoft.com/office/officeart/2008/layout/VerticalCurvedList"/>
    <dgm:cxn modelId="{5CF84C76-5960-41B0-B16E-83FA1D6C3B2C}" type="presParOf" srcId="{5F6C5D0F-E80B-4D1A-8D5E-D64ACCBD824E}" destId="{232EAE77-794A-4F6A-92F1-61AB3FA1ED9A}" srcOrd="5" destOrd="0" presId="urn:microsoft.com/office/officeart/2008/layout/VerticalCurvedList"/>
    <dgm:cxn modelId="{4D934BFA-33DB-4C6B-B851-05CC516230F9}" type="presParOf" srcId="{5F6C5D0F-E80B-4D1A-8D5E-D64ACCBD824E}" destId="{7103BE0F-E40B-4420-AD94-1E5B2E994FA8}" srcOrd="6" destOrd="0" presId="urn:microsoft.com/office/officeart/2008/layout/VerticalCurvedList"/>
    <dgm:cxn modelId="{BB5FDE81-9B76-4866-A40D-C915916CE048}" type="presParOf" srcId="{7103BE0F-E40B-4420-AD94-1E5B2E994FA8}" destId="{4EB436EC-8F30-4A32-A60D-694FFCE49208}" srcOrd="0" destOrd="0" presId="urn:microsoft.com/office/officeart/2008/layout/VerticalCurvedList"/>
    <dgm:cxn modelId="{FF5F5714-4CA0-482D-82D7-4853B7CABADA}" type="presParOf" srcId="{5F6C5D0F-E80B-4D1A-8D5E-D64ACCBD824E}" destId="{B9AB9CA0-3C60-4998-B25C-4CA7F7DBC935}" srcOrd="7" destOrd="0" presId="urn:microsoft.com/office/officeart/2008/layout/VerticalCurvedList"/>
    <dgm:cxn modelId="{33C0A1CC-C825-480D-A7AF-C5169E75014C}" type="presParOf" srcId="{5F6C5D0F-E80B-4D1A-8D5E-D64ACCBD824E}" destId="{B493FD9E-0745-480E-8C89-9FA276DF6B5E}" srcOrd="8" destOrd="0" presId="urn:microsoft.com/office/officeart/2008/layout/VerticalCurvedList"/>
    <dgm:cxn modelId="{DE793879-1FA0-456C-B49A-2CFFE15AFF9F}" type="presParOf" srcId="{B493FD9E-0745-480E-8C89-9FA276DF6B5E}" destId="{64DA5D9A-DAEB-44F9-B7C5-A459DF69432C}" srcOrd="0" destOrd="0" presId="urn:microsoft.com/office/officeart/2008/layout/VerticalCurvedList"/>
    <dgm:cxn modelId="{76911379-983D-4C4C-A48D-C2F5EC14C1C2}" type="presParOf" srcId="{5F6C5D0F-E80B-4D1A-8D5E-D64ACCBD824E}" destId="{63ABAECE-8824-4C34-9082-60902484E78E}" srcOrd="9" destOrd="0" presId="urn:microsoft.com/office/officeart/2008/layout/VerticalCurvedList"/>
    <dgm:cxn modelId="{BD598D5C-47E7-43C2-8D59-4BA7FC45EEB9}" type="presParOf" srcId="{5F6C5D0F-E80B-4D1A-8D5E-D64ACCBD824E}" destId="{AE17B06B-F99C-47C7-9BFA-08DC33EC8630}" srcOrd="10" destOrd="0" presId="urn:microsoft.com/office/officeart/2008/layout/VerticalCurvedList"/>
    <dgm:cxn modelId="{9485976C-148E-4D75-B0F5-B7A9F20DD616}" type="presParOf" srcId="{AE17B06B-F99C-47C7-9BFA-08DC33EC8630}" destId="{0061BF7D-2CDC-4FE5-938A-487B75CA38DD}" srcOrd="0" destOrd="0" presId="urn:microsoft.com/office/officeart/2008/layout/VerticalCurvedList"/>
  </dgm:cxnLst>
  <dgm:bg/>
  <dgm:whole>
    <a:ln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034CF-D116-4682-A013-EAB72E66694E}" type="doc">
      <dgm:prSet loTypeId="urn:microsoft.com/office/officeart/2005/8/layout/hierarchy3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20F6664-6901-49B0-8284-7D8915004EB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kk-K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Жабық түрдегі тапсырмалар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D89FD9-A687-4D1C-81A8-416E0330D2AC}" type="parTrans" cxnId="{7B6F35D2-6035-432D-BFCA-AD85C9B103CD}">
      <dgm:prSet/>
      <dgm:spPr/>
      <dgm:t>
        <a:bodyPr/>
        <a:lstStyle/>
        <a:p>
          <a:endParaRPr lang="ru-RU"/>
        </a:p>
      </dgm:t>
    </dgm:pt>
    <dgm:pt modelId="{E3EC66C1-D75A-42B0-8746-5D9DAC263552}" type="sibTrans" cxnId="{7B6F35D2-6035-432D-BFCA-AD85C9B103CD}">
      <dgm:prSet/>
      <dgm:spPr/>
      <dgm:t>
        <a:bodyPr/>
        <a:lstStyle/>
        <a:p>
          <a:endParaRPr lang="ru-RU"/>
        </a:p>
      </dgm:t>
    </dgm:pt>
    <dgm:pt modelId="{F4878FD9-9E75-41BA-B33F-5FA746B41970}">
      <dgm:prSet phldrT="[Текст]" custT="1"/>
      <dgm:spPr/>
      <dgm:t>
        <a:bodyPr/>
        <a:lstStyle/>
        <a:p>
          <a:r>
            <a: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 дұрыс жауапты таңдайтын</a:t>
          </a:r>
          <a:endParaRPr lang="ru-RU" sz="2400" dirty="0">
            <a:solidFill>
              <a:srgbClr val="0070C0"/>
            </a:solidFill>
          </a:endParaRPr>
        </a:p>
      </dgm:t>
    </dgm:pt>
    <dgm:pt modelId="{73E2A92D-34A9-4EB9-AB5D-0471F96FAFBB}" type="parTrans" cxnId="{08DBBF23-8EA6-4BD3-8B3B-62E9A7EBD9CC}">
      <dgm:prSet/>
      <dgm:spPr/>
      <dgm:t>
        <a:bodyPr/>
        <a:lstStyle/>
        <a:p>
          <a:endParaRPr lang="ru-RU"/>
        </a:p>
      </dgm:t>
    </dgm:pt>
    <dgm:pt modelId="{FD291AE6-D117-4220-AE0F-3296CC1DFDD2}" type="sibTrans" cxnId="{08DBBF23-8EA6-4BD3-8B3B-62E9A7EBD9CC}">
      <dgm:prSet/>
      <dgm:spPr/>
      <dgm:t>
        <a:bodyPr/>
        <a:lstStyle/>
        <a:p>
          <a:endParaRPr lang="ru-RU"/>
        </a:p>
      </dgm:t>
    </dgm:pt>
    <dgm:pt modelId="{0F342DB6-B084-4903-BF91-C4BE3F6532EB}">
      <dgm:prSet phldrT="[Текст]" custT="1"/>
      <dgm:spPr/>
      <dgm:t>
        <a:bodyPr/>
        <a:lstStyle/>
        <a:p>
          <a:r>
            <a:rPr lang="ru-RU" sz="24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дұрыс жауапты таңдайтын</a:t>
          </a:r>
          <a:endParaRPr lang="ru-RU" sz="2400" dirty="0">
            <a:solidFill>
              <a:srgbClr val="0070C0"/>
            </a:solidFill>
          </a:endParaRPr>
        </a:p>
      </dgm:t>
    </dgm:pt>
    <dgm:pt modelId="{77716305-A710-45A2-B387-3DD4619D49BF}" type="parTrans" cxnId="{399FE101-664B-41E5-8A64-061A64E8AAFC}">
      <dgm:prSet/>
      <dgm:spPr/>
      <dgm:t>
        <a:bodyPr/>
        <a:lstStyle/>
        <a:p>
          <a:endParaRPr lang="ru-RU"/>
        </a:p>
      </dgm:t>
    </dgm:pt>
    <dgm:pt modelId="{405FA220-CA74-4F70-919A-9518CB87B9CD}" type="sibTrans" cxnId="{399FE101-664B-41E5-8A64-061A64E8AAFC}">
      <dgm:prSet/>
      <dgm:spPr/>
      <dgm:t>
        <a:bodyPr/>
        <a:lstStyle/>
        <a:p>
          <a:endParaRPr lang="ru-RU"/>
        </a:p>
      </dgm:t>
    </dgm:pt>
    <dgm:pt modelId="{1AA55FE0-E3BF-4F1A-9832-E9BA72EE2596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Ашық түрдегі тапсырмалар</a:t>
          </a:r>
          <a:endParaRPr lang="ru-RU" sz="2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91F36DEC-A19E-4594-BF65-846D3B5E2C15}" type="parTrans" cxnId="{427165E5-6BB8-4F19-9CD9-6CAFAE006C57}">
      <dgm:prSet/>
      <dgm:spPr/>
      <dgm:t>
        <a:bodyPr/>
        <a:lstStyle/>
        <a:p>
          <a:endParaRPr lang="ru-RU"/>
        </a:p>
      </dgm:t>
    </dgm:pt>
    <dgm:pt modelId="{710F1422-A81F-4C5F-A2CB-77233245D054}" type="sibTrans" cxnId="{427165E5-6BB8-4F19-9CD9-6CAFAE006C57}">
      <dgm:prSet/>
      <dgm:spPr/>
      <dgm:t>
        <a:bodyPr/>
        <a:lstStyle/>
        <a:p>
          <a:endParaRPr lang="ru-RU"/>
        </a:p>
      </dgm:t>
    </dgm:pt>
    <dgm:pt modelId="{39EA472D-E740-4226-A10E-11A2745FB23E}">
      <dgm:prSet custT="1"/>
      <dgm:spPr/>
      <dgm:t>
        <a:bodyPr/>
        <a:lstStyle/>
        <a:p>
          <a:r>
            <a: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Сәйкестікті анықтауға берілген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5985D-2D20-4ABD-B1BD-742E6C591BF0}" type="parTrans" cxnId="{BDD4E21B-06B9-4FD2-9378-A00450B16104}">
      <dgm:prSet/>
      <dgm:spPr/>
      <dgm:t>
        <a:bodyPr/>
        <a:lstStyle/>
        <a:p>
          <a:endParaRPr lang="ru-RU"/>
        </a:p>
      </dgm:t>
    </dgm:pt>
    <dgm:pt modelId="{127D89BF-0CE5-430E-A588-46AC769B85C1}" type="sibTrans" cxnId="{BDD4E21B-06B9-4FD2-9378-A00450B16104}">
      <dgm:prSet/>
      <dgm:spPr/>
      <dgm:t>
        <a:bodyPr/>
        <a:lstStyle/>
        <a:p>
          <a:endParaRPr lang="ru-RU"/>
        </a:p>
      </dgm:t>
    </dgm:pt>
    <dgm:pt modelId="{AA1D35B0-78D2-497A-9384-34F4084AAA9C}">
      <dgm:prSet custT="1"/>
      <dgm:spPr/>
      <dgm:t>
        <a:bodyPr/>
        <a:lstStyle/>
        <a:p>
          <a:r>
            <a: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 реттілікті анықтауға берілген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B22B1-F6C0-4D1F-A186-9D8DA36A4635}" type="parTrans" cxnId="{558A6A51-05CD-4330-87D4-91E3167E1CEA}">
      <dgm:prSet/>
      <dgm:spPr/>
      <dgm:t>
        <a:bodyPr/>
        <a:lstStyle/>
        <a:p>
          <a:endParaRPr lang="ru-RU"/>
        </a:p>
      </dgm:t>
    </dgm:pt>
    <dgm:pt modelId="{DD9CAF81-B7FC-47D0-8B18-40DAFC45CEC4}" type="sibTrans" cxnId="{558A6A51-05CD-4330-87D4-91E3167E1CEA}">
      <dgm:prSet/>
      <dgm:spPr/>
      <dgm:t>
        <a:bodyPr/>
        <a:lstStyle/>
        <a:p>
          <a:endParaRPr lang="ru-RU"/>
        </a:p>
      </dgm:t>
    </dgm:pt>
    <dgm:pt modelId="{E90D4AF9-DCF1-4771-82E4-5EC8605787BB}">
      <dgm:prSet custT="1"/>
      <dgm:spPr/>
      <dgm:t>
        <a:bodyPr/>
        <a:lstStyle/>
        <a:p>
          <a:r>
            <a:rPr lang="kk-KZ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Қысқа жауапты қажет ететін</a:t>
          </a:r>
          <a:endParaRPr lang="ru-RU" sz="24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6CE97-F60F-4DDC-9CBD-94D31D3B6C76}" type="parTrans" cxnId="{A756FA47-2FA8-4629-A0D3-0EC9797CB42B}">
      <dgm:prSet/>
      <dgm:spPr/>
      <dgm:t>
        <a:bodyPr/>
        <a:lstStyle/>
        <a:p>
          <a:endParaRPr lang="ru-RU"/>
        </a:p>
      </dgm:t>
    </dgm:pt>
    <dgm:pt modelId="{5E2254C0-3605-4DB8-9B46-D6900081BF46}" type="sibTrans" cxnId="{A756FA47-2FA8-4629-A0D3-0EC9797CB42B}">
      <dgm:prSet/>
      <dgm:spPr/>
      <dgm:t>
        <a:bodyPr/>
        <a:lstStyle/>
        <a:p>
          <a:endParaRPr lang="ru-RU"/>
        </a:p>
      </dgm:t>
    </dgm:pt>
    <dgm:pt modelId="{A50C34D2-CDD2-43E0-A4A1-F5F8B5062823}">
      <dgm:prSet custT="1"/>
      <dgm:spPr/>
      <dgm:t>
        <a:bodyPr/>
        <a:lstStyle/>
        <a:p>
          <a:r>
            <a:rPr lang="kk-KZ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Толық жауапты қажет ететін</a:t>
          </a:r>
          <a:endParaRPr lang="ru-RU" sz="24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4B6D0-BC13-4565-B19D-0D0C3410AB20}" type="parTrans" cxnId="{672F7BB9-79D4-4346-A417-56194E45125E}">
      <dgm:prSet/>
      <dgm:spPr/>
      <dgm:t>
        <a:bodyPr/>
        <a:lstStyle/>
        <a:p>
          <a:endParaRPr lang="ru-RU"/>
        </a:p>
      </dgm:t>
    </dgm:pt>
    <dgm:pt modelId="{A6716989-2156-4D6E-8617-89FC38D68FFE}" type="sibTrans" cxnId="{672F7BB9-79D4-4346-A417-56194E45125E}">
      <dgm:prSet/>
      <dgm:spPr/>
      <dgm:t>
        <a:bodyPr/>
        <a:lstStyle/>
        <a:p>
          <a:endParaRPr lang="ru-RU"/>
        </a:p>
      </dgm:t>
    </dgm:pt>
    <dgm:pt modelId="{0DD692B0-1F53-41FF-B2BE-A4FAB0138FC4}">
      <dgm:prSet custT="1"/>
      <dgm:spPr/>
      <dgm:t>
        <a:bodyPr/>
        <a:lstStyle/>
        <a:p>
          <a:r>
            <a:rPr lang="kk-KZ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Эссе</a:t>
          </a:r>
          <a:endParaRPr lang="ru-RU" sz="24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AFB3F-4726-4E0D-A26B-CFF11D68F224}" type="parTrans" cxnId="{E38BB574-B72F-4CD8-93A8-68469958E58A}">
      <dgm:prSet/>
      <dgm:spPr/>
      <dgm:t>
        <a:bodyPr/>
        <a:lstStyle/>
        <a:p>
          <a:endParaRPr lang="ru-RU"/>
        </a:p>
      </dgm:t>
    </dgm:pt>
    <dgm:pt modelId="{D7517F1E-6B54-4610-ACBD-E5FF2D828053}" type="sibTrans" cxnId="{E38BB574-B72F-4CD8-93A8-68469958E58A}">
      <dgm:prSet/>
      <dgm:spPr/>
      <dgm:t>
        <a:bodyPr/>
        <a:lstStyle/>
        <a:p>
          <a:endParaRPr lang="ru-RU"/>
        </a:p>
      </dgm:t>
    </dgm:pt>
    <dgm:pt modelId="{E7BC0263-B2E1-412F-9DE5-D1CDE74DC5E3}" type="pres">
      <dgm:prSet presAssocID="{9E8034CF-D116-4682-A013-EAB72E6669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A6A064-509A-447B-9985-260F1DD427C4}" type="pres">
      <dgm:prSet presAssocID="{C20F6664-6901-49B0-8284-7D8915004EBF}" presName="root" presStyleCnt="0"/>
      <dgm:spPr/>
    </dgm:pt>
    <dgm:pt modelId="{4B112BD1-6BB4-4FF2-A490-BFC5F86AC2AA}" type="pres">
      <dgm:prSet presAssocID="{C20F6664-6901-49B0-8284-7D8915004EBF}" presName="rootComposite" presStyleCnt="0"/>
      <dgm:spPr/>
    </dgm:pt>
    <dgm:pt modelId="{E6FF717D-4AC7-4C15-83F7-22AB99B2A62E}" type="pres">
      <dgm:prSet presAssocID="{C20F6664-6901-49B0-8284-7D8915004EBF}" presName="rootText" presStyleLbl="node1" presStyleIdx="0" presStyleCnt="2" custScaleX="220246" custScaleY="130130"/>
      <dgm:spPr/>
    </dgm:pt>
    <dgm:pt modelId="{E8620803-7DBD-4A12-B6BF-A7AB13C59C66}" type="pres">
      <dgm:prSet presAssocID="{C20F6664-6901-49B0-8284-7D8915004EBF}" presName="rootConnector" presStyleLbl="node1" presStyleIdx="0" presStyleCnt="2"/>
      <dgm:spPr/>
    </dgm:pt>
    <dgm:pt modelId="{675FDA85-2A50-49BC-A78A-0335CC33BBBF}" type="pres">
      <dgm:prSet presAssocID="{C20F6664-6901-49B0-8284-7D8915004EBF}" presName="childShape" presStyleCnt="0"/>
      <dgm:spPr/>
    </dgm:pt>
    <dgm:pt modelId="{3CD024D5-AF0B-4E61-BFA8-86D840C4F4F8}" type="pres">
      <dgm:prSet presAssocID="{73E2A92D-34A9-4EB9-AB5D-0471F96FAFBB}" presName="Name13" presStyleLbl="parChTrans1D2" presStyleIdx="0" presStyleCnt="7"/>
      <dgm:spPr/>
    </dgm:pt>
    <dgm:pt modelId="{857D62F4-D636-4137-8153-872FE200FD25}" type="pres">
      <dgm:prSet presAssocID="{F4878FD9-9E75-41BA-B33F-5FA746B41970}" presName="childText" presStyleLbl="bgAcc1" presStyleIdx="0" presStyleCnt="7" custScaleX="218527">
        <dgm:presLayoutVars>
          <dgm:bulletEnabled val="1"/>
        </dgm:presLayoutVars>
      </dgm:prSet>
      <dgm:spPr/>
    </dgm:pt>
    <dgm:pt modelId="{6209F889-24E7-4473-A36E-E05B57B03F7F}" type="pres">
      <dgm:prSet presAssocID="{77716305-A710-45A2-B387-3DD4619D49BF}" presName="Name13" presStyleLbl="parChTrans1D2" presStyleIdx="1" presStyleCnt="7"/>
      <dgm:spPr/>
    </dgm:pt>
    <dgm:pt modelId="{89A2D906-725E-4B4F-8D3B-D666F80DE4D7}" type="pres">
      <dgm:prSet presAssocID="{0F342DB6-B084-4903-BF91-C4BE3F6532EB}" presName="childText" presStyleLbl="bgAcc1" presStyleIdx="1" presStyleCnt="7" custScaleX="221720">
        <dgm:presLayoutVars>
          <dgm:bulletEnabled val="1"/>
        </dgm:presLayoutVars>
      </dgm:prSet>
      <dgm:spPr/>
    </dgm:pt>
    <dgm:pt modelId="{6C4EF4B7-74F8-446A-8971-6DAA035A96C9}" type="pres">
      <dgm:prSet presAssocID="{55A5985D-2D20-4ABD-B1BD-742E6C591BF0}" presName="Name13" presStyleLbl="parChTrans1D2" presStyleIdx="2" presStyleCnt="7"/>
      <dgm:spPr/>
    </dgm:pt>
    <dgm:pt modelId="{B1ED5214-A9E5-4D14-9FE8-321FFDB13600}" type="pres">
      <dgm:prSet presAssocID="{39EA472D-E740-4226-A10E-11A2745FB23E}" presName="childText" presStyleLbl="bgAcc1" presStyleIdx="2" presStyleCnt="7" custScaleX="221720">
        <dgm:presLayoutVars>
          <dgm:bulletEnabled val="1"/>
        </dgm:presLayoutVars>
      </dgm:prSet>
      <dgm:spPr/>
    </dgm:pt>
    <dgm:pt modelId="{0A0E9B36-EBDB-4440-81A8-25E9DB89ACF7}" type="pres">
      <dgm:prSet presAssocID="{1ABB22B1-F6C0-4D1F-A186-9D8DA36A4635}" presName="Name13" presStyleLbl="parChTrans1D2" presStyleIdx="3" presStyleCnt="7"/>
      <dgm:spPr/>
    </dgm:pt>
    <dgm:pt modelId="{9EF6199F-C8CC-436B-A9BC-4429B4D05555}" type="pres">
      <dgm:prSet presAssocID="{AA1D35B0-78D2-497A-9384-34F4084AAA9C}" presName="childText" presStyleLbl="bgAcc1" presStyleIdx="3" presStyleCnt="7" custScaleX="221721">
        <dgm:presLayoutVars>
          <dgm:bulletEnabled val="1"/>
        </dgm:presLayoutVars>
      </dgm:prSet>
      <dgm:spPr/>
    </dgm:pt>
    <dgm:pt modelId="{39CA34F3-3630-41BD-88D2-9643484BDCAA}" type="pres">
      <dgm:prSet presAssocID="{1AA55FE0-E3BF-4F1A-9832-E9BA72EE2596}" presName="root" presStyleCnt="0"/>
      <dgm:spPr/>
    </dgm:pt>
    <dgm:pt modelId="{D08DB28E-DF20-4804-954E-DE4B3BE6D91F}" type="pres">
      <dgm:prSet presAssocID="{1AA55FE0-E3BF-4F1A-9832-E9BA72EE2596}" presName="rootComposite" presStyleCnt="0"/>
      <dgm:spPr/>
    </dgm:pt>
    <dgm:pt modelId="{47C738D4-5B3B-40B9-9E88-6CF7A9C9DF15}" type="pres">
      <dgm:prSet presAssocID="{1AA55FE0-E3BF-4F1A-9832-E9BA72EE2596}" presName="rootText" presStyleLbl="node1" presStyleIdx="1" presStyleCnt="2" custScaleX="207601" custScaleY="120079" custLinFactNeighborX="16720" custLinFactNeighborY="-958"/>
      <dgm:spPr/>
    </dgm:pt>
    <dgm:pt modelId="{67A18884-475F-4EBB-B406-EA6E70F55363}" type="pres">
      <dgm:prSet presAssocID="{1AA55FE0-E3BF-4F1A-9832-E9BA72EE2596}" presName="rootConnector" presStyleLbl="node1" presStyleIdx="1" presStyleCnt="2"/>
      <dgm:spPr/>
    </dgm:pt>
    <dgm:pt modelId="{B30E65EC-743F-4EBF-A485-97FBAFEE2287}" type="pres">
      <dgm:prSet presAssocID="{1AA55FE0-E3BF-4F1A-9832-E9BA72EE2596}" presName="childShape" presStyleCnt="0"/>
      <dgm:spPr/>
    </dgm:pt>
    <dgm:pt modelId="{4E04FC86-AB9E-4B11-A4A8-2C8B68783639}" type="pres">
      <dgm:prSet presAssocID="{C696CE97-F60F-4DDC-9CBD-94D31D3B6C76}" presName="Name13" presStyleLbl="parChTrans1D2" presStyleIdx="4" presStyleCnt="7"/>
      <dgm:spPr/>
    </dgm:pt>
    <dgm:pt modelId="{EBFB4336-648C-4B99-BBB4-3812A37389C2}" type="pres">
      <dgm:prSet presAssocID="{E90D4AF9-DCF1-4771-82E4-5EC8605787BB}" presName="childText" presStyleLbl="bgAcc1" presStyleIdx="4" presStyleCnt="7" custScaleX="240696" custLinFactNeighborX="34530" custLinFactNeighborY="-4454">
        <dgm:presLayoutVars>
          <dgm:bulletEnabled val="1"/>
        </dgm:presLayoutVars>
      </dgm:prSet>
      <dgm:spPr/>
    </dgm:pt>
    <dgm:pt modelId="{A674D51E-1701-46D4-84CC-24450BD2712F}" type="pres">
      <dgm:prSet presAssocID="{7284B6D0-BC13-4565-B19D-0D0C3410AB20}" presName="Name13" presStyleLbl="parChTrans1D2" presStyleIdx="5" presStyleCnt="7"/>
      <dgm:spPr/>
    </dgm:pt>
    <dgm:pt modelId="{B4458450-C949-4D2D-BB09-7F8BB5690248}" type="pres">
      <dgm:prSet presAssocID="{A50C34D2-CDD2-43E0-A4A1-F5F8B5062823}" presName="childText" presStyleLbl="bgAcc1" presStyleIdx="5" presStyleCnt="7" custScaleX="229113" custLinFactNeighborX="40804" custLinFactNeighborY="1054">
        <dgm:presLayoutVars>
          <dgm:bulletEnabled val="1"/>
        </dgm:presLayoutVars>
      </dgm:prSet>
      <dgm:spPr/>
    </dgm:pt>
    <dgm:pt modelId="{1D58DB53-FDFC-4AD8-981F-B651A1949AE3}" type="pres">
      <dgm:prSet presAssocID="{B44AFB3F-4726-4E0D-A26B-CFF11D68F224}" presName="Name13" presStyleLbl="parChTrans1D2" presStyleIdx="6" presStyleCnt="7"/>
      <dgm:spPr/>
    </dgm:pt>
    <dgm:pt modelId="{E6EE06E1-67EE-40DA-A478-5669A39DA661}" type="pres">
      <dgm:prSet presAssocID="{0DD692B0-1F53-41FF-B2BE-A4FAB0138FC4}" presName="childText" presStyleLbl="bgAcc1" presStyleIdx="6" presStyleCnt="7" custScaleX="211142" custLinFactNeighborX="36913" custLinFactNeighborY="-695">
        <dgm:presLayoutVars>
          <dgm:bulletEnabled val="1"/>
        </dgm:presLayoutVars>
      </dgm:prSet>
      <dgm:spPr/>
    </dgm:pt>
  </dgm:ptLst>
  <dgm:cxnLst>
    <dgm:cxn modelId="{399FE101-664B-41E5-8A64-061A64E8AAFC}" srcId="{C20F6664-6901-49B0-8284-7D8915004EBF}" destId="{0F342DB6-B084-4903-BF91-C4BE3F6532EB}" srcOrd="1" destOrd="0" parTransId="{77716305-A710-45A2-B387-3DD4619D49BF}" sibTransId="{405FA220-CA74-4F70-919A-9518CB87B9CD}"/>
    <dgm:cxn modelId="{5897A406-9939-4BFD-A6D4-24EFBFCF7771}" type="presOf" srcId="{1AA55FE0-E3BF-4F1A-9832-E9BA72EE2596}" destId="{47C738D4-5B3B-40B9-9E88-6CF7A9C9DF15}" srcOrd="0" destOrd="0" presId="urn:microsoft.com/office/officeart/2005/8/layout/hierarchy3"/>
    <dgm:cxn modelId="{BDD4E21B-06B9-4FD2-9378-A00450B16104}" srcId="{C20F6664-6901-49B0-8284-7D8915004EBF}" destId="{39EA472D-E740-4226-A10E-11A2745FB23E}" srcOrd="2" destOrd="0" parTransId="{55A5985D-2D20-4ABD-B1BD-742E6C591BF0}" sibTransId="{127D89BF-0CE5-430E-A588-46AC769B85C1}"/>
    <dgm:cxn modelId="{E5C26121-5B4D-451E-A9B1-75D499AB0344}" type="presOf" srcId="{AA1D35B0-78D2-497A-9384-34F4084AAA9C}" destId="{9EF6199F-C8CC-436B-A9BC-4429B4D05555}" srcOrd="0" destOrd="0" presId="urn:microsoft.com/office/officeart/2005/8/layout/hierarchy3"/>
    <dgm:cxn modelId="{08DBBF23-8EA6-4BD3-8B3B-62E9A7EBD9CC}" srcId="{C20F6664-6901-49B0-8284-7D8915004EBF}" destId="{F4878FD9-9E75-41BA-B33F-5FA746B41970}" srcOrd="0" destOrd="0" parTransId="{73E2A92D-34A9-4EB9-AB5D-0471F96FAFBB}" sibTransId="{FD291AE6-D117-4220-AE0F-3296CC1DFDD2}"/>
    <dgm:cxn modelId="{55CDC431-A358-4057-9B2B-46A0245DE484}" type="presOf" srcId="{B44AFB3F-4726-4E0D-A26B-CFF11D68F224}" destId="{1D58DB53-FDFC-4AD8-981F-B651A1949AE3}" srcOrd="0" destOrd="0" presId="urn:microsoft.com/office/officeart/2005/8/layout/hierarchy3"/>
    <dgm:cxn modelId="{903DE337-7D7D-4F10-99AD-1CA4BFD42033}" type="presOf" srcId="{A50C34D2-CDD2-43E0-A4A1-F5F8B5062823}" destId="{B4458450-C949-4D2D-BB09-7F8BB5690248}" srcOrd="0" destOrd="0" presId="urn:microsoft.com/office/officeart/2005/8/layout/hierarchy3"/>
    <dgm:cxn modelId="{16FFF15D-C1E8-4401-A693-CC245ACFA630}" type="presOf" srcId="{9E8034CF-D116-4682-A013-EAB72E66694E}" destId="{E7BC0263-B2E1-412F-9DE5-D1CDE74DC5E3}" srcOrd="0" destOrd="0" presId="urn:microsoft.com/office/officeart/2005/8/layout/hierarchy3"/>
    <dgm:cxn modelId="{2414065F-7738-4287-B483-061832FA585D}" type="presOf" srcId="{73E2A92D-34A9-4EB9-AB5D-0471F96FAFBB}" destId="{3CD024D5-AF0B-4E61-BFA8-86D840C4F4F8}" srcOrd="0" destOrd="0" presId="urn:microsoft.com/office/officeart/2005/8/layout/hierarchy3"/>
    <dgm:cxn modelId="{59313463-9651-431A-84EF-484B597FB039}" type="presOf" srcId="{1AA55FE0-E3BF-4F1A-9832-E9BA72EE2596}" destId="{67A18884-475F-4EBB-B406-EA6E70F55363}" srcOrd="1" destOrd="0" presId="urn:microsoft.com/office/officeart/2005/8/layout/hierarchy3"/>
    <dgm:cxn modelId="{A756FA47-2FA8-4629-A0D3-0EC9797CB42B}" srcId="{1AA55FE0-E3BF-4F1A-9832-E9BA72EE2596}" destId="{E90D4AF9-DCF1-4771-82E4-5EC8605787BB}" srcOrd="0" destOrd="0" parTransId="{C696CE97-F60F-4DDC-9CBD-94D31D3B6C76}" sibTransId="{5E2254C0-3605-4DB8-9B46-D6900081BF46}"/>
    <dgm:cxn modelId="{558A6A51-05CD-4330-87D4-91E3167E1CEA}" srcId="{C20F6664-6901-49B0-8284-7D8915004EBF}" destId="{AA1D35B0-78D2-497A-9384-34F4084AAA9C}" srcOrd="3" destOrd="0" parTransId="{1ABB22B1-F6C0-4D1F-A186-9D8DA36A4635}" sibTransId="{DD9CAF81-B7FC-47D0-8B18-40DAFC45CEC4}"/>
    <dgm:cxn modelId="{E38BB574-B72F-4CD8-93A8-68469958E58A}" srcId="{1AA55FE0-E3BF-4F1A-9832-E9BA72EE2596}" destId="{0DD692B0-1F53-41FF-B2BE-A4FAB0138FC4}" srcOrd="2" destOrd="0" parTransId="{B44AFB3F-4726-4E0D-A26B-CFF11D68F224}" sibTransId="{D7517F1E-6B54-4610-ACBD-E5FF2D828053}"/>
    <dgm:cxn modelId="{AD782056-B006-4C7A-8483-C17C0DA49078}" type="presOf" srcId="{C696CE97-F60F-4DDC-9CBD-94D31D3B6C76}" destId="{4E04FC86-AB9E-4B11-A4A8-2C8B68783639}" srcOrd="0" destOrd="0" presId="urn:microsoft.com/office/officeart/2005/8/layout/hierarchy3"/>
    <dgm:cxn modelId="{7CD7EF79-FA0C-4403-8E61-3DC252C867F0}" type="presOf" srcId="{7284B6D0-BC13-4565-B19D-0D0C3410AB20}" destId="{A674D51E-1701-46D4-84CC-24450BD2712F}" srcOrd="0" destOrd="0" presId="urn:microsoft.com/office/officeart/2005/8/layout/hierarchy3"/>
    <dgm:cxn modelId="{7726E280-7273-4E24-BDC1-B992B31803A3}" type="presOf" srcId="{1ABB22B1-F6C0-4D1F-A186-9D8DA36A4635}" destId="{0A0E9B36-EBDB-4440-81A8-25E9DB89ACF7}" srcOrd="0" destOrd="0" presId="urn:microsoft.com/office/officeart/2005/8/layout/hierarchy3"/>
    <dgm:cxn modelId="{86E79791-E7D0-40B1-97C1-DEB98CE04B5F}" type="presOf" srcId="{77716305-A710-45A2-B387-3DD4619D49BF}" destId="{6209F889-24E7-4473-A36E-E05B57B03F7F}" srcOrd="0" destOrd="0" presId="urn:microsoft.com/office/officeart/2005/8/layout/hierarchy3"/>
    <dgm:cxn modelId="{672F7BB9-79D4-4346-A417-56194E45125E}" srcId="{1AA55FE0-E3BF-4F1A-9832-E9BA72EE2596}" destId="{A50C34D2-CDD2-43E0-A4A1-F5F8B5062823}" srcOrd="1" destOrd="0" parTransId="{7284B6D0-BC13-4565-B19D-0D0C3410AB20}" sibTransId="{A6716989-2156-4D6E-8617-89FC38D68FFE}"/>
    <dgm:cxn modelId="{C7B3D6B9-2B98-4A3B-A81C-0F6AB91D6DA5}" type="presOf" srcId="{F4878FD9-9E75-41BA-B33F-5FA746B41970}" destId="{857D62F4-D636-4137-8153-872FE200FD25}" srcOrd="0" destOrd="0" presId="urn:microsoft.com/office/officeart/2005/8/layout/hierarchy3"/>
    <dgm:cxn modelId="{F02C6BBC-73FC-4F0B-8861-2B289F2829DA}" type="presOf" srcId="{0F342DB6-B084-4903-BF91-C4BE3F6532EB}" destId="{89A2D906-725E-4B4F-8D3B-D666F80DE4D7}" srcOrd="0" destOrd="0" presId="urn:microsoft.com/office/officeart/2005/8/layout/hierarchy3"/>
    <dgm:cxn modelId="{AAD4AAC1-89BB-45A4-9DEB-B953D537ACB2}" type="presOf" srcId="{39EA472D-E740-4226-A10E-11A2745FB23E}" destId="{B1ED5214-A9E5-4D14-9FE8-321FFDB13600}" srcOrd="0" destOrd="0" presId="urn:microsoft.com/office/officeart/2005/8/layout/hierarchy3"/>
    <dgm:cxn modelId="{7B6F35D2-6035-432D-BFCA-AD85C9B103CD}" srcId="{9E8034CF-D116-4682-A013-EAB72E66694E}" destId="{C20F6664-6901-49B0-8284-7D8915004EBF}" srcOrd="0" destOrd="0" parTransId="{69D89FD9-A687-4D1C-81A8-416E0330D2AC}" sibTransId="{E3EC66C1-D75A-42B0-8746-5D9DAC263552}"/>
    <dgm:cxn modelId="{48BADEE3-9109-48BD-BCDC-E02BE76AD808}" type="presOf" srcId="{0DD692B0-1F53-41FF-B2BE-A4FAB0138FC4}" destId="{E6EE06E1-67EE-40DA-A478-5669A39DA661}" srcOrd="0" destOrd="0" presId="urn:microsoft.com/office/officeart/2005/8/layout/hierarchy3"/>
    <dgm:cxn modelId="{9F6E81E4-1CF0-43B6-81B6-A852AE8F7487}" type="presOf" srcId="{55A5985D-2D20-4ABD-B1BD-742E6C591BF0}" destId="{6C4EF4B7-74F8-446A-8971-6DAA035A96C9}" srcOrd="0" destOrd="0" presId="urn:microsoft.com/office/officeart/2005/8/layout/hierarchy3"/>
    <dgm:cxn modelId="{427165E5-6BB8-4F19-9CD9-6CAFAE006C57}" srcId="{9E8034CF-D116-4682-A013-EAB72E66694E}" destId="{1AA55FE0-E3BF-4F1A-9832-E9BA72EE2596}" srcOrd="1" destOrd="0" parTransId="{91F36DEC-A19E-4594-BF65-846D3B5E2C15}" sibTransId="{710F1422-A81F-4C5F-A2CB-77233245D054}"/>
    <dgm:cxn modelId="{AC4F88F7-80BA-48BA-8549-357E0523D6AD}" type="presOf" srcId="{C20F6664-6901-49B0-8284-7D8915004EBF}" destId="{E6FF717D-4AC7-4C15-83F7-22AB99B2A62E}" srcOrd="0" destOrd="0" presId="urn:microsoft.com/office/officeart/2005/8/layout/hierarchy3"/>
    <dgm:cxn modelId="{489124FA-49FB-4B50-9F39-F41149926130}" type="presOf" srcId="{E90D4AF9-DCF1-4771-82E4-5EC8605787BB}" destId="{EBFB4336-648C-4B99-BBB4-3812A37389C2}" srcOrd="0" destOrd="0" presId="urn:microsoft.com/office/officeart/2005/8/layout/hierarchy3"/>
    <dgm:cxn modelId="{99420FFB-94AD-4B0A-AFB2-698BB9373CC6}" type="presOf" srcId="{C20F6664-6901-49B0-8284-7D8915004EBF}" destId="{E8620803-7DBD-4A12-B6BF-A7AB13C59C66}" srcOrd="1" destOrd="0" presId="urn:microsoft.com/office/officeart/2005/8/layout/hierarchy3"/>
    <dgm:cxn modelId="{C0B10178-2BDB-45A7-B116-FB0875131BB4}" type="presParOf" srcId="{E7BC0263-B2E1-412F-9DE5-D1CDE74DC5E3}" destId="{88A6A064-509A-447B-9985-260F1DD427C4}" srcOrd="0" destOrd="0" presId="urn:microsoft.com/office/officeart/2005/8/layout/hierarchy3"/>
    <dgm:cxn modelId="{96E05CDB-260F-47CA-A7F6-8FE36B269CC0}" type="presParOf" srcId="{88A6A064-509A-447B-9985-260F1DD427C4}" destId="{4B112BD1-6BB4-4FF2-A490-BFC5F86AC2AA}" srcOrd="0" destOrd="0" presId="urn:microsoft.com/office/officeart/2005/8/layout/hierarchy3"/>
    <dgm:cxn modelId="{FDC46E7F-6525-4097-B97B-017C218B79B8}" type="presParOf" srcId="{4B112BD1-6BB4-4FF2-A490-BFC5F86AC2AA}" destId="{E6FF717D-4AC7-4C15-83F7-22AB99B2A62E}" srcOrd="0" destOrd="0" presId="urn:microsoft.com/office/officeart/2005/8/layout/hierarchy3"/>
    <dgm:cxn modelId="{5D72FEAE-81B9-4A68-BFC6-40B9E36BA823}" type="presParOf" srcId="{4B112BD1-6BB4-4FF2-A490-BFC5F86AC2AA}" destId="{E8620803-7DBD-4A12-B6BF-A7AB13C59C66}" srcOrd="1" destOrd="0" presId="urn:microsoft.com/office/officeart/2005/8/layout/hierarchy3"/>
    <dgm:cxn modelId="{5504BF89-643C-4D32-91B9-B4035327ADED}" type="presParOf" srcId="{88A6A064-509A-447B-9985-260F1DD427C4}" destId="{675FDA85-2A50-49BC-A78A-0335CC33BBBF}" srcOrd="1" destOrd="0" presId="urn:microsoft.com/office/officeart/2005/8/layout/hierarchy3"/>
    <dgm:cxn modelId="{89E2F92F-95D0-450B-876A-B5B069324645}" type="presParOf" srcId="{675FDA85-2A50-49BC-A78A-0335CC33BBBF}" destId="{3CD024D5-AF0B-4E61-BFA8-86D840C4F4F8}" srcOrd="0" destOrd="0" presId="urn:microsoft.com/office/officeart/2005/8/layout/hierarchy3"/>
    <dgm:cxn modelId="{633D0C99-87C4-4B61-95D0-3BBF52349510}" type="presParOf" srcId="{675FDA85-2A50-49BC-A78A-0335CC33BBBF}" destId="{857D62F4-D636-4137-8153-872FE200FD25}" srcOrd="1" destOrd="0" presId="urn:microsoft.com/office/officeart/2005/8/layout/hierarchy3"/>
    <dgm:cxn modelId="{FAD8D88A-1875-41E5-9BDD-5F8074909CAF}" type="presParOf" srcId="{675FDA85-2A50-49BC-A78A-0335CC33BBBF}" destId="{6209F889-24E7-4473-A36E-E05B57B03F7F}" srcOrd="2" destOrd="0" presId="urn:microsoft.com/office/officeart/2005/8/layout/hierarchy3"/>
    <dgm:cxn modelId="{12D1400F-EDD9-4F7B-B368-955F4C8335EE}" type="presParOf" srcId="{675FDA85-2A50-49BC-A78A-0335CC33BBBF}" destId="{89A2D906-725E-4B4F-8D3B-D666F80DE4D7}" srcOrd="3" destOrd="0" presId="urn:microsoft.com/office/officeart/2005/8/layout/hierarchy3"/>
    <dgm:cxn modelId="{2E9162F3-5B21-4F86-906D-24583F57B25D}" type="presParOf" srcId="{675FDA85-2A50-49BC-A78A-0335CC33BBBF}" destId="{6C4EF4B7-74F8-446A-8971-6DAA035A96C9}" srcOrd="4" destOrd="0" presId="urn:microsoft.com/office/officeart/2005/8/layout/hierarchy3"/>
    <dgm:cxn modelId="{74BB2F79-5635-4B0E-B11D-9DFDD67AD51F}" type="presParOf" srcId="{675FDA85-2A50-49BC-A78A-0335CC33BBBF}" destId="{B1ED5214-A9E5-4D14-9FE8-321FFDB13600}" srcOrd="5" destOrd="0" presId="urn:microsoft.com/office/officeart/2005/8/layout/hierarchy3"/>
    <dgm:cxn modelId="{38844FBF-742F-405B-AA13-702DE5ADCDE9}" type="presParOf" srcId="{675FDA85-2A50-49BC-A78A-0335CC33BBBF}" destId="{0A0E9B36-EBDB-4440-81A8-25E9DB89ACF7}" srcOrd="6" destOrd="0" presId="urn:microsoft.com/office/officeart/2005/8/layout/hierarchy3"/>
    <dgm:cxn modelId="{ADFAC4AF-C72D-4BE8-B140-5ECB8344F6C6}" type="presParOf" srcId="{675FDA85-2A50-49BC-A78A-0335CC33BBBF}" destId="{9EF6199F-C8CC-436B-A9BC-4429B4D05555}" srcOrd="7" destOrd="0" presId="urn:microsoft.com/office/officeart/2005/8/layout/hierarchy3"/>
    <dgm:cxn modelId="{9A59A7ED-BB5C-4DC2-8C90-D3BC782706F9}" type="presParOf" srcId="{E7BC0263-B2E1-412F-9DE5-D1CDE74DC5E3}" destId="{39CA34F3-3630-41BD-88D2-9643484BDCAA}" srcOrd="1" destOrd="0" presId="urn:microsoft.com/office/officeart/2005/8/layout/hierarchy3"/>
    <dgm:cxn modelId="{431ACF96-C59A-44B6-AA3F-77F335BC0A99}" type="presParOf" srcId="{39CA34F3-3630-41BD-88D2-9643484BDCAA}" destId="{D08DB28E-DF20-4804-954E-DE4B3BE6D91F}" srcOrd="0" destOrd="0" presId="urn:microsoft.com/office/officeart/2005/8/layout/hierarchy3"/>
    <dgm:cxn modelId="{7DD94AC2-7A0A-42B5-9655-F9872C8B1DCC}" type="presParOf" srcId="{D08DB28E-DF20-4804-954E-DE4B3BE6D91F}" destId="{47C738D4-5B3B-40B9-9E88-6CF7A9C9DF15}" srcOrd="0" destOrd="0" presId="urn:microsoft.com/office/officeart/2005/8/layout/hierarchy3"/>
    <dgm:cxn modelId="{02E8ECA4-2359-4E2A-B164-23A7A61A953D}" type="presParOf" srcId="{D08DB28E-DF20-4804-954E-DE4B3BE6D91F}" destId="{67A18884-475F-4EBB-B406-EA6E70F55363}" srcOrd="1" destOrd="0" presId="urn:microsoft.com/office/officeart/2005/8/layout/hierarchy3"/>
    <dgm:cxn modelId="{D32C7175-1A6E-4B6A-9EEE-3286C1986611}" type="presParOf" srcId="{39CA34F3-3630-41BD-88D2-9643484BDCAA}" destId="{B30E65EC-743F-4EBF-A485-97FBAFEE2287}" srcOrd="1" destOrd="0" presId="urn:microsoft.com/office/officeart/2005/8/layout/hierarchy3"/>
    <dgm:cxn modelId="{F4900848-9CAF-4BB7-8D75-61CDEBE2BDE2}" type="presParOf" srcId="{B30E65EC-743F-4EBF-A485-97FBAFEE2287}" destId="{4E04FC86-AB9E-4B11-A4A8-2C8B68783639}" srcOrd="0" destOrd="0" presId="urn:microsoft.com/office/officeart/2005/8/layout/hierarchy3"/>
    <dgm:cxn modelId="{CE90AB37-8336-48E3-81C7-EA0DF4768D56}" type="presParOf" srcId="{B30E65EC-743F-4EBF-A485-97FBAFEE2287}" destId="{EBFB4336-648C-4B99-BBB4-3812A37389C2}" srcOrd="1" destOrd="0" presId="urn:microsoft.com/office/officeart/2005/8/layout/hierarchy3"/>
    <dgm:cxn modelId="{0890F051-7DAD-488C-B1DC-05D4034E2C0D}" type="presParOf" srcId="{B30E65EC-743F-4EBF-A485-97FBAFEE2287}" destId="{A674D51E-1701-46D4-84CC-24450BD2712F}" srcOrd="2" destOrd="0" presId="urn:microsoft.com/office/officeart/2005/8/layout/hierarchy3"/>
    <dgm:cxn modelId="{96F3B80A-E6DB-4ABD-A555-CC852253A0B9}" type="presParOf" srcId="{B30E65EC-743F-4EBF-A485-97FBAFEE2287}" destId="{B4458450-C949-4D2D-BB09-7F8BB5690248}" srcOrd="3" destOrd="0" presId="urn:microsoft.com/office/officeart/2005/8/layout/hierarchy3"/>
    <dgm:cxn modelId="{C28F6A34-A065-4E90-80BB-968B6C5D8B4C}" type="presParOf" srcId="{B30E65EC-743F-4EBF-A485-97FBAFEE2287}" destId="{1D58DB53-FDFC-4AD8-981F-B651A1949AE3}" srcOrd="4" destOrd="0" presId="urn:microsoft.com/office/officeart/2005/8/layout/hierarchy3"/>
    <dgm:cxn modelId="{1FE4FCA9-48DB-432A-B150-B871E0D6DE61}" type="presParOf" srcId="{B30E65EC-743F-4EBF-A485-97FBAFEE2287}" destId="{E6EE06E1-67EE-40DA-A478-5669A39DA66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85E4D-A107-4273-920C-F9BA4928AE3F}">
      <dsp:nvSpPr>
        <dsp:cNvPr id="0" name=""/>
        <dsp:cNvSpPr/>
      </dsp:nvSpPr>
      <dsp:spPr>
        <a:xfrm>
          <a:off x="-6884725" y="-1052607"/>
          <a:ext cx="8193633" cy="819363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E3AA9-C247-4233-91A9-FCD893758342}">
      <dsp:nvSpPr>
        <dsp:cNvPr id="0" name=""/>
        <dsp:cNvSpPr/>
      </dsp:nvSpPr>
      <dsp:spPr>
        <a:xfrm>
          <a:off x="571606" y="380404"/>
          <a:ext cx="8807680" cy="76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2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Географияның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пән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ретіндегі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рөлі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заманғы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адамзат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мәселелерін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ғаламдық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мәселелерді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шешудегі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әлеуетін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түсінуге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endParaRPr lang="ru-RU" sz="1800" b="0" i="0" u="none" strike="noStrike" kern="1200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06" y="380404"/>
        <a:ext cx="8807680" cy="761295"/>
      </dsp:txXfrm>
    </dsp:sp>
    <dsp:sp modelId="{38102612-2EFB-4951-BA8F-C4022E11A0C8}">
      <dsp:nvSpPr>
        <dsp:cNvPr id="0" name=""/>
        <dsp:cNvSpPr/>
      </dsp:nvSpPr>
      <dsp:spPr>
        <a:xfrm>
          <a:off x="19029" y="278590"/>
          <a:ext cx="951619" cy="95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9BB9-E3EF-4BCF-8EA2-9F20FA856A4D}">
      <dsp:nvSpPr>
        <dsp:cNvPr id="0" name=""/>
        <dsp:cNvSpPr/>
      </dsp:nvSpPr>
      <dsp:spPr>
        <a:xfrm>
          <a:off x="1117128" y="1521982"/>
          <a:ext cx="8262157" cy="76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2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бойында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табиғат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арасындағы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өзара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байланыстарға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осы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байланыстардың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кеңістіктік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ерекшеліктеріне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көзқарастарды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қалыптастыруға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endParaRPr lang="ru-RU" sz="1800" b="0" i="0" u="none" strike="noStrike" kern="1200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128" y="1521982"/>
        <a:ext cx="8262157" cy="761295"/>
      </dsp:txXfrm>
    </dsp:sp>
    <dsp:sp modelId="{51C80CEE-09D6-4034-84BD-3D6A249DB3BC}">
      <dsp:nvSpPr>
        <dsp:cNvPr id="0" name=""/>
        <dsp:cNvSpPr/>
      </dsp:nvSpPr>
      <dsp:spPr>
        <a:xfrm>
          <a:off x="369317" y="1477779"/>
          <a:ext cx="951619" cy="95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EAE77-794A-4F6A-92F1-61AB3FA1ED9A}">
      <dsp:nvSpPr>
        <dsp:cNvPr id="0" name=""/>
        <dsp:cNvSpPr/>
      </dsp:nvSpPr>
      <dsp:spPr>
        <a:xfrm>
          <a:off x="1284560" y="2663561"/>
          <a:ext cx="8094726" cy="76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2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өндірістің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табиғатты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қорғау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табиғатты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тиімді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пайдаланудың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ғылыми-жаратылыстану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әлеуметтік-экономикалық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негіздерін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ашуға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endParaRPr lang="ru-RU" sz="1800" b="0" i="0" u="none" strike="noStrike" kern="1200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560" y="2663561"/>
        <a:ext cx="8094726" cy="761295"/>
      </dsp:txXfrm>
    </dsp:sp>
    <dsp:sp modelId="{4EB436EC-8F30-4A32-A60D-694FFCE49208}">
      <dsp:nvSpPr>
        <dsp:cNvPr id="0" name=""/>
        <dsp:cNvSpPr/>
      </dsp:nvSpPr>
      <dsp:spPr>
        <a:xfrm>
          <a:off x="808750" y="2568399"/>
          <a:ext cx="951619" cy="95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B9CA0-3C60-4998-B25C-4CA7F7DBC935}">
      <dsp:nvSpPr>
        <dsp:cNvPr id="0" name=""/>
        <dsp:cNvSpPr/>
      </dsp:nvSpPr>
      <dsp:spPr>
        <a:xfrm>
          <a:off x="1204289" y="3874546"/>
          <a:ext cx="8262157" cy="76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27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әдістері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дағдыларын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игеруіне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ықпал</a:t>
          </a:r>
          <a:r>
            <a:rPr lang="ru-RU" sz="1800" b="0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u="none" strike="noStrike" kern="1200" dirty="0" err="1"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жасайды</a:t>
          </a:r>
          <a:endParaRPr lang="ru-RU" sz="1800" b="0" i="0" u="none" strike="noStrike" kern="1200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289" y="3874546"/>
        <a:ext cx="8262157" cy="761295"/>
      </dsp:txXfrm>
    </dsp:sp>
    <dsp:sp modelId="{64DA5D9A-DAEB-44F9-B7C5-A459DF69432C}">
      <dsp:nvSpPr>
        <dsp:cNvPr id="0" name=""/>
        <dsp:cNvSpPr/>
      </dsp:nvSpPr>
      <dsp:spPr>
        <a:xfrm>
          <a:off x="641319" y="3709977"/>
          <a:ext cx="951619" cy="95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BAECE-8824-4C34-9082-60902484E78E}">
      <dsp:nvSpPr>
        <dsp:cNvPr id="0" name=""/>
        <dsp:cNvSpPr/>
      </dsp:nvSpPr>
      <dsp:spPr>
        <a:xfrm>
          <a:off x="923341" y="5081649"/>
          <a:ext cx="8180309" cy="756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4279" tIns="45720" rIns="45720" bIns="45720" numCol="1" spcCol="1270" anchor="ctr" anchorCtr="0">
          <a:noAutofit/>
        </a:bodyPr>
        <a:lstStyle/>
        <a:p>
          <a:pPr marL="0" lvl="0" indent="0" algn="just" defTabSz="8001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Географиялық білімді күнделікті өмірде, өз іс-тәжірибесінде пайдалану дағдыларын қалыптастыруға бағытталған</a:t>
          </a:r>
          <a:endParaRPr sz="1800" b="0" i="0" u="none" strike="noStrike" kern="1200" dirty="0">
            <a:effectLst/>
            <a:highlight>
              <a:srgbClr val="000000">
                <a:alpha val="0"/>
              </a:srgbClr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341" y="5081649"/>
        <a:ext cx="8180309" cy="756956"/>
      </dsp:txXfrm>
    </dsp:sp>
    <dsp:sp modelId="{0061BF7D-2CDC-4FE5-938A-487B75CA38DD}">
      <dsp:nvSpPr>
        <dsp:cNvPr id="0" name=""/>
        <dsp:cNvSpPr/>
      </dsp:nvSpPr>
      <dsp:spPr>
        <a:xfrm>
          <a:off x="9361" y="4844723"/>
          <a:ext cx="951619" cy="95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F717D-4AC7-4C15-83F7-22AB99B2A62E}">
      <dsp:nvSpPr>
        <dsp:cNvPr id="0" name=""/>
        <dsp:cNvSpPr/>
      </dsp:nvSpPr>
      <dsp:spPr>
        <a:xfrm>
          <a:off x="1714973" y="579"/>
          <a:ext cx="3673801" cy="108531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Жабық түрдегі тапсырмалар</a:t>
          </a:r>
          <a:endParaRPr lang="ru-RU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6761" y="32367"/>
        <a:ext cx="3610225" cy="1021737"/>
      </dsp:txXfrm>
    </dsp:sp>
    <dsp:sp modelId="{3CD024D5-AF0B-4E61-BFA8-86D840C4F4F8}">
      <dsp:nvSpPr>
        <dsp:cNvPr id="0" name=""/>
        <dsp:cNvSpPr/>
      </dsp:nvSpPr>
      <dsp:spPr>
        <a:xfrm>
          <a:off x="2082353" y="1085892"/>
          <a:ext cx="367380" cy="62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516"/>
              </a:lnTo>
              <a:lnTo>
                <a:pt x="367380" y="62551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D62F4-D636-4137-8153-872FE200FD25}">
      <dsp:nvSpPr>
        <dsp:cNvPr id="0" name=""/>
        <dsp:cNvSpPr/>
      </dsp:nvSpPr>
      <dsp:spPr>
        <a:xfrm>
          <a:off x="2449734" y="1294398"/>
          <a:ext cx="2916102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 дұрыс жауапты таңдайтын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2474162" y="1318826"/>
        <a:ext cx="2867246" cy="785166"/>
      </dsp:txXfrm>
    </dsp:sp>
    <dsp:sp modelId="{6209F889-24E7-4473-A36E-E05B57B03F7F}">
      <dsp:nvSpPr>
        <dsp:cNvPr id="0" name=""/>
        <dsp:cNvSpPr/>
      </dsp:nvSpPr>
      <dsp:spPr>
        <a:xfrm>
          <a:off x="2082353" y="1085892"/>
          <a:ext cx="367380" cy="1668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044"/>
              </a:lnTo>
              <a:lnTo>
                <a:pt x="367380" y="16680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2D906-725E-4B4F-8D3B-D666F80DE4D7}">
      <dsp:nvSpPr>
        <dsp:cNvPr id="0" name=""/>
        <dsp:cNvSpPr/>
      </dsp:nvSpPr>
      <dsp:spPr>
        <a:xfrm>
          <a:off x="2449734" y="2336926"/>
          <a:ext cx="2958710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дұрыс жауапты таңдайтын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2474162" y="2361354"/>
        <a:ext cx="2909854" cy="785166"/>
      </dsp:txXfrm>
    </dsp:sp>
    <dsp:sp modelId="{6C4EF4B7-74F8-446A-8971-6DAA035A96C9}">
      <dsp:nvSpPr>
        <dsp:cNvPr id="0" name=""/>
        <dsp:cNvSpPr/>
      </dsp:nvSpPr>
      <dsp:spPr>
        <a:xfrm>
          <a:off x="2082353" y="1085892"/>
          <a:ext cx="367380" cy="2710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72"/>
              </a:lnTo>
              <a:lnTo>
                <a:pt x="367380" y="271057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D5214-A9E5-4D14-9FE8-321FFDB13600}">
      <dsp:nvSpPr>
        <dsp:cNvPr id="0" name=""/>
        <dsp:cNvSpPr/>
      </dsp:nvSpPr>
      <dsp:spPr>
        <a:xfrm>
          <a:off x="2449734" y="3379454"/>
          <a:ext cx="2958710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Сәйкестікті анықтауға берілген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4162" y="3403882"/>
        <a:ext cx="2909854" cy="785166"/>
      </dsp:txXfrm>
    </dsp:sp>
    <dsp:sp modelId="{0A0E9B36-EBDB-4440-81A8-25E9DB89ACF7}">
      <dsp:nvSpPr>
        <dsp:cNvPr id="0" name=""/>
        <dsp:cNvSpPr/>
      </dsp:nvSpPr>
      <dsp:spPr>
        <a:xfrm>
          <a:off x="2082353" y="1085892"/>
          <a:ext cx="367380" cy="375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100"/>
              </a:lnTo>
              <a:lnTo>
                <a:pt x="367380" y="375310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6199F-C8CC-436B-A9BC-4429B4D05555}">
      <dsp:nvSpPr>
        <dsp:cNvPr id="0" name=""/>
        <dsp:cNvSpPr/>
      </dsp:nvSpPr>
      <dsp:spPr>
        <a:xfrm>
          <a:off x="2449734" y="4421982"/>
          <a:ext cx="2958724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 реттілікті анықтауға берілген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4162" y="4446410"/>
        <a:ext cx="2909868" cy="785166"/>
      </dsp:txXfrm>
    </dsp:sp>
    <dsp:sp modelId="{47C738D4-5B3B-40B9-9E88-6CF7A9C9DF15}">
      <dsp:nvSpPr>
        <dsp:cNvPr id="0" name=""/>
        <dsp:cNvSpPr/>
      </dsp:nvSpPr>
      <dsp:spPr>
        <a:xfrm>
          <a:off x="6084683" y="0"/>
          <a:ext cx="3462877" cy="1001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Ашық түрдегі тапсырмалар</a:t>
          </a:r>
          <a:endParaRPr lang="ru-RU" sz="2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6114015" y="29332"/>
        <a:ext cx="3404213" cy="942821"/>
      </dsp:txXfrm>
    </dsp:sp>
    <dsp:sp modelId="{4E04FC86-AB9E-4B11-A4A8-2C8B68783639}">
      <dsp:nvSpPr>
        <dsp:cNvPr id="0" name=""/>
        <dsp:cNvSpPr/>
      </dsp:nvSpPr>
      <dsp:spPr>
        <a:xfrm>
          <a:off x="6430971" y="1001485"/>
          <a:ext cx="528171" cy="588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948"/>
              </a:lnTo>
              <a:lnTo>
                <a:pt x="528171" y="5889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B4336-648C-4B99-BBB4-3812A37389C2}">
      <dsp:nvSpPr>
        <dsp:cNvPr id="0" name=""/>
        <dsp:cNvSpPr/>
      </dsp:nvSpPr>
      <dsp:spPr>
        <a:xfrm>
          <a:off x="6959142" y="1173423"/>
          <a:ext cx="3211933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Қысқа жауапты қажет ететін</a:t>
          </a:r>
          <a:endParaRPr lang="ru-RU" sz="2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3570" y="1197851"/>
        <a:ext cx="3163077" cy="785166"/>
      </dsp:txXfrm>
    </dsp:sp>
    <dsp:sp modelId="{A674D51E-1701-46D4-84CC-24450BD2712F}">
      <dsp:nvSpPr>
        <dsp:cNvPr id="0" name=""/>
        <dsp:cNvSpPr/>
      </dsp:nvSpPr>
      <dsp:spPr>
        <a:xfrm>
          <a:off x="6430971" y="1001485"/>
          <a:ext cx="611893" cy="167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414"/>
              </a:lnTo>
              <a:lnTo>
                <a:pt x="611893" y="167741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58450-C949-4D2D-BB09-7F8BB5690248}">
      <dsp:nvSpPr>
        <dsp:cNvPr id="0" name=""/>
        <dsp:cNvSpPr/>
      </dsp:nvSpPr>
      <dsp:spPr>
        <a:xfrm>
          <a:off x="7042865" y="2261889"/>
          <a:ext cx="3057365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Толық жауапты қажет ететін</a:t>
          </a:r>
          <a:endParaRPr lang="ru-RU" sz="2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7293" y="2286317"/>
        <a:ext cx="3008509" cy="785166"/>
      </dsp:txXfrm>
    </dsp:sp>
    <dsp:sp modelId="{1D58DB53-FDFC-4AD8-981F-B651A1949AE3}">
      <dsp:nvSpPr>
        <dsp:cNvPr id="0" name=""/>
        <dsp:cNvSpPr/>
      </dsp:nvSpPr>
      <dsp:spPr>
        <a:xfrm>
          <a:off x="6430971" y="1001485"/>
          <a:ext cx="559970" cy="270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355"/>
              </a:lnTo>
              <a:lnTo>
                <a:pt x="559970" y="27053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E06E1-67EE-40DA-A478-5669A39DA661}">
      <dsp:nvSpPr>
        <dsp:cNvPr id="0" name=""/>
        <dsp:cNvSpPr/>
      </dsp:nvSpPr>
      <dsp:spPr>
        <a:xfrm>
          <a:off x="6990942" y="3289830"/>
          <a:ext cx="2817554" cy="834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Эссе</a:t>
          </a:r>
          <a:endParaRPr lang="ru-RU" sz="24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5370" y="3314258"/>
        <a:ext cx="2768698" cy="785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6159F-0F56-49C8-8947-B15493208128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93183-F243-40F7-A8FD-2C58BC45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5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CF449-AF71-4CAA-A703-1875FA9BB137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ED047-D194-411B-B097-1BE4E50C0D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7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Обсуждение.</a:t>
            </a:r>
          </a:p>
          <a:p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нет фиксированных утвержденных жестких требований по процедуре разработки, все определяется целями и имеющимися возможностями в процедуре  разработки. </a:t>
            </a:r>
          </a:p>
          <a:p>
            <a:endParaRPr lang="ru-RU" altLang="ru-RU" b="1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1D667F-A34F-4B16-94E9-3B6DC364F96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0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1EB187-47C3-4458-8D35-193E6A426F3B}" type="slidenum">
              <a:rPr lang="ru-RU" altLang="ru-RU" smtClean="0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solidFill>
            <a:srgbClr val="FFFFFF"/>
          </a:solidFill>
          <a:ln/>
        </p:spPr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673577" y="4687172"/>
            <a:ext cx="5388610" cy="44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ea typeface="Microsoft YaHei" pitchFamily="34" charset="-122"/>
              </a:rPr>
              <a:t>После обсуждения прийти к тому, что етсь два основных типа заданий: Открытого и Закрытого типа, которые содержат в себе различные виды.</a:t>
            </a:r>
          </a:p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ea typeface="Microsoft YaHei" pitchFamily="34" charset="-122"/>
              </a:rPr>
              <a:t>И показать примерные задания, соответствующие этим типам заданий.</a:t>
            </a:r>
          </a:p>
          <a:p>
            <a:pPr>
              <a:spcBef>
                <a:spcPts val="450"/>
              </a:spcBef>
            </a:pPr>
            <a:endParaRPr lang="kk-KZ" altLang="ru-RU" sz="1200">
              <a:solidFill>
                <a:srgbClr val="000000"/>
              </a:solidFill>
              <a:ea typeface="Microsoft YaHei" pitchFamily="34" charset="-122"/>
            </a:endParaRPr>
          </a:p>
          <a:p>
            <a:pPr>
              <a:spcBef>
                <a:spcPts val="450"/>
              </a:spcBef>
            </a:pPr>
            <a:r>
              <a:rPr lang="ru-RU" altLang="ru-RU" sz="1200">
                <a:solidFill>
                  <a:srgbClr val="000000"/>
                </a:solidFill>
                <a:ea typeface="Microsoft YaHei" pitchFamily="34" charset="-122"/>
              </a:rPr>
              <a:t>10 минут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15373" y="9372661"/>
            <a:ext cx="2918831" cy="4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B7A68B2-546B-42ED-8739-081C53B918A8}" type="slidenum">
              <a:rPr lang="ru-RU" altLang="ru-RU" sz="1200">
                <a:solidFill>
                  <a:srgbClr val="000000"/>
                </a:solidFill>
                <a:ea typeface="Microsoft YaHei" pitchFamily="34" charset="-122"/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46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581EABC0-EE98-41C5-BCE4-FD18E05DC652}" type="slidenum">
              <a:rPr lang="ru-RU" altLang="ru-RU">
                <a:solidFill>
                  <a:srgbClr val="000000"/>
                </a:solidFill>
                <a:cs typeface="Segoe UI" pitchFamily="34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607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607236" name="Text Box 2"/>
          <p:cNvSpPr txBox="1">
            <a:spLocks noChangeArrowheads="1"/>
          </p:cNvSpPr>
          <p:nvPr/>
        </p:nvSpPr>
        <p:spPr bwMode="auto">
          <a:xfrm>
            <a:off x="673577" y="4687974"/>
            <a:ext cx="5388610" cy="44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Множественный выбор с одним правильным ответом. В данном случае учащимся необходимо выбрать один правильный ответ.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По прочитанному тексту определить его тему.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Это один из самых распространенных видов заданий.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5 минуты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7237" name="Text Box 3"/>
          <p:cNvSpPr txBox="1">
            <a:spLocks noChangeArrowheads="1"/>
          </p:cNvSpPr>
          <p:nvPr/>
        </p:nvSpPr>
        <p:spPr bwMode="auto">
          <a:xfrm>
            <a:off x="3815373" y="9372576"/>
            <a:ext cx="2918831" cy="4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C4E1CB8E-037F-4232-A906-1E03F18075D1}" type="slidenum">
              <a:rPr lang="ru-RU" altLang="ru-RU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E36DF78F-9F92-4722-B8D9-D8C2A831E1D9}" type="slidenum">
              <a:rPr lang="ru-RU" altLang="ru-RU">
                <a:solidFill>
                  <a:srgbClr val="000000"/>
                </a:solidFill>
                <a:cs typeface="Segoe UI" pitchFamily="34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608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608260" name="Text Box 2"/>
          <p:cNvSpPr txBox="1">
            <a:spLocks noChangeArrowheads="1"/>
          </p:cNvSpPr>
          <p:nvPr/>
        </p:nvSpPr>
        <p:spPr bwMode="auto">
          <a:xfrm>
            <a:off x="673577" y="4687974"/>
            <a:ext cx="5388610" cy="44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Еще один вид, множественный выбор с несколькими правильными ответами.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Сейчас вы знаете, что в ЕНТ используют такие виды заданий.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5 минуты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8261" name="Text Box 3"/>
          <p:cNvSpPr txBox="1">
            <a:spLocks noChangeArrowheads="1"/>
          </p:cNvSpPr>
          <p:nvPr/>
        </p:nvSpPr>
        <p:spPr bwMode="auto">
          <a:xfrm>
            <a:off x="3815373" y="9372576"/>
            <a:ext cx="2918831" cy="4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29D12565-5BC9-4210-8696-9AFB44142FFF}" type="slidenum">
              <a:rPr lang="ru-RU" altLang="ru-RU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F07FE739-6F56-426E-8E91-EB0B484821E9}" type="slidenum">
              <a:rPr lang="ru-RU" altLang="ru-RU">
                <a:solidFill>
                  <a:srgbClr val="000000"/>
                </a:solidFill>
                <a:cs typeface="Segoe UI" pitchFamily="34" charset="0"/>
              </a:rPr>
              <a:pPr/>
              <a:t>25</a:t>
            </a:fld>
            <a:endParaRPr lang="ru-RU" altLang="ru-RU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610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610308" name="Text Box 2"/>
          <p:cNvSpPr txBox="1">
            <a:spLocks noChangeArrowheads="1"/>
          </p:cNvSpPr>
          <p:nvPr/>
        </p:nvSpPr>
        <p:spPr bwMode="auto">
          <a:xfrm>
            <a:off x="673577" y="4687974"/>
            <a:ext cx="5388610" cy="44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Также часто используются задания на правду или ложь, особенно на уроках английского языка (иногда используется True / False / Not given).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Надо определить истинность утверждения.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Такие задания очень удобны для использования в процессе формативного оценивания, когда необходимо быстро получить информацию об усвоении материала.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</a:rPr>
              <a:t>5 минуты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10309" name="Text Box 3"/>
          <p:cNvSpPr txBox="1">
            <a:spLocks noChangeArrowheads="1"/>
          </p:cNvSpPr>
          <p:nvPr/>
        </p:nvSpPr>
        <p:spPr bwMode="auto">
          <a:xfrm>
            <a:off x="3815373" y="9372576"/>
            <a:ext cx="2918831" cy="4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14718F73-B840-4929-A35B-1F8356C09BD3}" type="slidenum">
              <a:rPr lang="ru-RU" altLang="ru-RU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  <a:p>
            <a:r>
              <a:rPr lang="ru-RU" altLang="ru-RU">
                <a:latin typeface="Arial" pitchFamily="34" charset="0"/>
              </a:rPr>
              <a:t>Задание, требующее краткого ответа. В данном виде заданий необходимо ответить одним словом или дать односложный ответ, краткое решение и т.д.</a:t>
            </a:r>
          </a:p>
          <a:p>
            <a:r>
              <a:rPr lang="ru-RU" altLang="ru-RU">
                <a:latin typeface="Arial" pitchFamily="34" charset="0"/>
              </a:rPr>
              <a:t>5 минуты</a:t>
            </a: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D56D6C-A7DE-470A-B2A9-C50C92B9B14D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84AD9D-C18F-4CE9-B83C-7534766BEBBB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800" y="4344767"/>
            <a:ext cx="5486400" cy="41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altLang="ru-RU">
                <a:latin typeface="Arial" charset="0"/>
              </a:rPr>
              <a:t>Попросите участников обсудить преимущества и недостатки заданий закрытого типа.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altLang="ru-RU">
                <a:latin typeface="Arial" charset="0"/>
              </a:rPr>
              <a:t>Основные моменты описаны в сборнике Сито, тренеру следует прочитать и изучить их.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kk-KZ" altLang="ru-RU">
                <a:latin typeface="Arial" charset="0"/>
              </a:rPr>
              <a:t>20 минут с обсуждением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6409"/>
            <a:ext cx="2971800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9E3042-2EFA-496E-85AC-4A4D25C1BF21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Arial" charset="0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2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0E552E-D3F6-47A3-B0E6-BCCA6D52F0E2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Arial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4344767"/>
            <a:ext cx="5486400" cy="41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altLang="ru-RU">
                <a:latin typeface="Arial" charset="0"/>
              </a:rPr>
              <a:t>Одни из основных плюсов и минусов заданий закрытого типа.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kk-KZ" altLang="ru-RU">
                <a:latin typeface="Arial" charset="0"/>
              </a:rPr>
              <a:t>5 минут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6409"/>
            <a:ext cx="2971800" cy="4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27F49E0-5A1B-4722-B8EC-8FCE72E17453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72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DFEDC9-053E-44EE-9862-10AE21FED7F4}" type="slidenum">
              <a:rPr lang="ru-RU" altLang="ru-RU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29</a:t>
            </a:fld>
            <a:endParaRPr lang="ru-RU" altLang="ru-RU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685800" y="4344025"/>
            <a:ext cx="5486400" cy="41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экспертизу задания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 i="1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Если у Вас стоит цель: «Решение линейных уравнений», то задания такого типа не приемлемы в тестах множественного выбора. Так как учащиеся смогут ответить на вопрос, подставляя варианты ответов в само задание. Вы не сможете проверить то, что изначально хотели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5-7 минут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884613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4BF61DC3-BD80-4F94-9BA5-4CCB91CF24B5}" type="slidenum">
              <a:rPr lang="ru-RU" altLang="ru-RU" sz="1200" smtClean="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29</a:t>
            </a:fld>
            <a:endParaRPr lang="ru-RU" altLang="ru-RU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88070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Times New Roman" pitchFamily="18" charset="0"/>
              </a:rPr>
              <a:t>Обсудите почему?</a:t>
            </a:r>
          </a:p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9F260E-5CAC-4502-B162-73D135074ADB}" type="slidenum">
              <a:rPr lang="ru-RU" altLang="ru-RU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30</a:t>
            </a:fld>
            <a:endParaRPr lang="ru-RU" altLang="ru-RU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85800" y="4344025"/>
            <a:ext cx="5486400" cy="41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экспертизу задания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 i="1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Такие виды вопросов плохо срабатывают, так как использованы реальные фактические данные. Т.е. некоторые учащиеся будут решать данное задание (и возможно допустят ошибки при вычислении), а некоторые просто зная расстояние между городами, не решая ответят на вопрос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5-7 минут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3884613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0AA12A12-F2BA-423B-8CA5-E0FDEBAF65D7}" type="slidenum">
              <a:rPr lang="ru-RU" altLang="ru-RU" sz="1200" smtClean="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30</a:t>
            </a:fld>
            <a:endParaRPr lang="ru-RU" altLang="ru-RU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89094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Times New Roman" pitchFamily="18" charset="0"/>
              </a:rPr>
              <a:t>Обсудите почему?</a:t>
            </a:r>
          </a:p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7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D5AED9-28F4-4BD5-A2F6-85E765C86060}" type="slidenum">
              <a:rPr lang="ru-RU" altLang="kk-KZ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31</a:t>
            </a:fld>
            <a:endParaRPr lang="ru-RU" altLang="kk-KZ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85800" y="4344025"/>
            <a:ext cx="5486400" cy="41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экспертизу задания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 i="1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Если у Вас стоит цель: «Решение линейных уравнений», то задания такого типа не приемлемы в тестах множественного выбора. Так как учащиеся смогут ответить на вопрос, подставляя варианты ответов в само задание. Вы не сможете проверить то, что изначально хотели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5-7 минут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884613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C07196E6-C91F-4793-A82F-44FF0A8560D5}" type="slidenum">
              <a:rPr lang="ru-RU" altLang="kk-KZ" sz="1200" smtClean="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31</a:t>
            </a:fld>
            <a:endParaRPr lang="ru-RU" altLang="kk-KZ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90118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kk-KZ">
                <a:latin typeface="Times New Roman" pitchFamily="18" charset="0"/>
              </a:rPr>
              <a:t>Обсудите почему?</a:t>
            </a:r>
          </a:p>
          <a:p>
            <a:endParaRPr lang="ru-RU" altLang="kk-K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347F3E-6169-47BE-8ECD-8649A67F58AC}" type="slidenum">
              <a:rPr lang="ru-RU" altLang="kk-KZ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32</a:t>
            </a:fld>
            <a:endParaRPr lang="ru-RU" altLang="kk-KZ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85800" y="4344025"/>
            <a:ext cx="5486400" cy="41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экспертизу задания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 i="1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Если у Вас стоит цель: «Решение линейных уравнений», то задания такого типа не приемлемы в тестах множественного выбора. Так как учащиеся смогут ответить на вопрос, подставляя варианты ответов в само задание. Вы не сможете проверить то, что изначально хотели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5-7 минут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3884613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6DAF1838-8DD5-4A82-994C-6EF7F239F4D9}" type="slidenum">
              <a:rPr lang="ru-RU" altLang="kk-KZ" sz="1200" smtClean="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32</a:t>
            </a:fld>
            <a:endParaRPr lang="ru-RU" altLang="kk-KZ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91142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kk-K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234406-A4CA-42D0-937D-9EF23F09948F}" type="slidenum">
              <a:rPr lang="ru-RU" altLang="kk-KZ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/>
              <a:t>33</a:t>
            </a:fld>
            <a:endParaRPr lang="ru-RU" altLang="kk-KZ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85800" y="4344025"/>
            <a:ext cx="5486400" cy="41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Провести экспертизу задания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kk-KZ" sz="1200" i="1">
                <a:solidFill>
                  <a:srgbClr val="000000"/>
                </a:solidFill>
                <a:ea typeface="Microsoft YaHei" pitchFamily="34" charset="-122"/>
                <a:cs typeface="Times New Roman" pitchFamily="18" charset="0"/>
              </a:rPr>
              <a:t>Если у Вас стоит цель: «Решение линейных уравнений», то задания такого типа не приемлемы в тестах множественного выбора. Так как учащиеся смогут ответить на вопрос, подставляя варианты ответов в само задание. Вы не сможете проверить то, что изначально хотели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kk-KZ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5-7 минут </a:t>
            </a: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kk-KZ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884613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8FFC2243-91DD-4903-B7D6-9D53FF82B02A}" type="slidenum">
              <a:rPr lang="ru-RU" altLang="kk-KZ" sz="1200" smtClean="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33</a:t>
            </a:fld>
            <a:endParaRPr lang="ru-RU" altLang="kk-KZ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92166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kk-KZ">
                <a:latin typeface="Times New Roman" pitchFamily="18" charset="0"/>
              </a:rPr>
              <a:t>Обсудите почему?</a:t>
            </a:r>
          </a:p>
          <a:p>
            <a:endParaRPr lang="ru-RU" altLang="kk-K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itchFamily="34" charset="0"/>
              </a:rPr>
              <a:t>Обсудите почему?</a:t>
            </a: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824C2D-6D97-4E75-B568-99EAFF2ACA0E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</a:pPr>
            <a:fld id="{B3BBC2E2-2CA1-4795-BC71-AC91D4DBAAED}" type="slidenum">
              <a:rPr lang="ru-RU" altLang="ru-RU">
                <a:solidFill>
                  <a:srgbClr val="000000"/>
                </a:solidFill>
              </a:rPr>
              <a:pPr>
                <a:buSzPct val="100000"/>
              </a:pPr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3101" y="4687549"/>
            <a:ext cx="5389563" cy="44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Провести экспертизу задания</a:t>
            </a:r>
          </a:p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ru-RU" sz="1200">
                <a:solidFill>
                  <a:srgbClr val="000000"/>
                </a:solidFill>
                <a:cs typeface="Times New Roman" pitchFamily="18" charset="0"/>
              </a:rPr>
              <a:t>Среди вариантов ответа присутствует единственный верный ответ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kk-KZ" altLang="ru-RU" sz="1200">
                <a:solidFill>
                  <a:srgbClr val="000000"/>
                </a:solidFill>
                <a:cs typeface="Times New Roman" pitchFamily="18" charset="0"/>
              </a:rPr>
              <a:t> Однако, есть дистраткоры, которые не правдоподобны. Учащиеся быстро смогут их исключить, что сократит количество возможных вараинтов до трёх. 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kk-KZ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5-7 минут </a:t>
            </a:r>
          </a:p>
          <a:p>
            <a:pPr defTabSz="914400" fontAlgn="base">
              <a:spcBef>
                <a:spcPts val="450"/>
              </a:spcBef>
              <a:spcAft>
                <a:spcPct val="0"/>
              </a:spcAft>
              <a:buSzPct val="100000"/>
            </a:pPr>
            <a:endParaRPr lang="kk-KZ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3814763" y="9371976"/>
            <a:ext cx="2919412" cy="49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92D8A8B8-457F-4133-ABB5-B53053D14E91}" type="slidenum">
              <a:rPr lang="ru-RU" altLang="ru-RU" sz="120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4214" name="Заметки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itchFamily="18" charset="0"/>
            </a:endParaRPr>
          </a:p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k-KZ" altLang="ru-RU">
                <a:latin typeface="Times New Roman" pitchFamily="18" charset="0"/>
              </a:rPr>
              <a:t>15 минут</a:t>
            </a:r>
            <a:endParaRPr lang="ru-RU" altLang="ru-RU">
              <a:latin typeface="Times New Roman" pitchFamily="18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A46EB-D610-4175-86A8-9B0FA43A0CA0}" type="slidenum">
              <a:rPr lang="en-US" altLang="en-US" smtClean="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62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itchFamily="18" charset="0"/>
            </a:endParaRPr>
          </a:p>
          <a:p>
            <a:r>
              <a:rPr lang="kk-KZ" altLang="ru-RU">
                <a:latin typeface="Times New Roman" pitchFamily="18" charset="0"/>
              </a:rPr>
              <a:t>5 минут</a:t>
            </a:r>
            <a:endParaRPr lang="ru-RU" altLang="ru-RU">
              <a:latin typeface="Times New Roman" pitchFamily="18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80BC41-3000-401C-960F-0C241CE5D822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45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itchFamily="34" charset="0"/>
              </a:rPr>
              <a:t>5 минут</a:t>
            </a: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09C6D7-EC12-4234-A46B-57BF60EB5856}" type="slidenum">
              <a:rPr lang="en-US" altLang="en-US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itchFamily="34" charset="0"/>
              </a:rPr>
              <a:t>5 минут</a:t>
            </a: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AA0B15-5555-45E9-AAE6-140EC9F553BC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itchFamily="34" charset="0"/>
              </a:rPr>
              <a:t>Такие задания плохо срабатывают так как сама формулировка неоднозначна. </a:t>
            </a: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  <a:p>
            <a:r>
              <a:rPr lang="ru-RU" altLang="ru-RU">
                <a:latin typeface="Arial" pitchFamily="34" charset="0"/>
              </a:rPr>
              <a:t>5 минут</a:t>
            </a: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87B9AD-9224-4659-B675-89097A2D3D80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41E31FD1-66DA-41D6-800B-7649007F3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66639B06-D507-487B-9F0C-961C155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Попросите выполнить тест.</a:t>
            </a:r>
          </a:p>
          <a:p>
            <a:r>
              <a:rPr lang="ru-RU" altLang="ru-RU">
                <a:latin typeface="Arial" panose="020B0604020202020204" pitchFamily="34" charset="0"/>
              </a:rPr>
              <a:t>Затем обсудите результаты.</a:t>
            </a:r>
          </a:p>
          <a:p>
            <a:r>
              <a:rPr lang="ru-RU" altLang="ru-RU">
                <a:latin typeface="Arial" panose="020B0604020202020204" pitchFamily="34" charset="0"/>
              </a:rPr>
              <a:t>Предоставьте обратную связь.</a:t>
            </a:r>
          </a:p>
          <a:p>
            <a:endParaRPr lang="ru-RU" altLang="ru-RU">
              <a:latin typeface="Arial" panose="020B0604020202020204" pitchFamily="34" charset="0"/>
            </a:endParaRPr>
          </a:p>
          <a:p>
            <a:r>
              <a:rPr lang="ru-RU" altLang="ru-RU">
                <a:latin typeface="Arial" panose="020B0604020202020204" pitchFamily="34" charset="0"/>
              </a:rPr>
              <a:t>30 минут.</a:t>
            </a: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4DEDFADA-6A08-491F-A96F-116C2192B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581201-AECF-4619-B02B-4B5F995C571C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178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k-KZ" altLang="ru-RU">
                <a:latin typeface="Arial" pitchFamily="34" charset="0"/>
              </a:rPr>
              <a:t>Такие задания плохо срабатывают так как сама формулировка неоднозначна. </a:t>
            </a:r>
          </a:p>
          <a:p>
            <a:r>
              <a:rPr lang="kk-KZ" altLang="ru-RU">
                <a:latin typeface="Arial" pitchFamily="34" charset="0"/>
              </a:rPr>
              <a:t>1(тым ауқымды)</a:t>
            </a:r>
          </a:p>
          <a:p>
            <a:r>
              <a:rPr lang="kk-KZ" altLang="ru-RU">
                <a:latin typeface="Arial" pitchFamily="34" charset="0"/>
              </a:rPr>
              <a:t>2  (атап өтуді талап етеді)</a:t>
            </a:r>
          </a:p>
          <a:p>
            <a:r>
              <a:rPr lang="kk-KZ" altLang="ru-RU">
                <a:latin typeface="Arial" pitchFamily="34" charset="0"/>
              </a:rPr>
              <a:t>3(мәселелерді айқындап көрсетуді талап етеді/мемлекеттің тек жаман қырларын ашып көрсетеді)</a:t>
            </a:r>
          </a:p>
          <a:p>
            <a:r>
              <a:rPr lang="kk-KZ" altLang="ru-RU">
                <a:latin typeface="Arial" pitchFamily="34" charset="0"/>
              </a:rPr>
              <a:t>4 (лексика тұрғысынан тым күрделі, аса күрделі сөйлем және ойды жеткізудің жоғарырақ деңгейін талап етеді)</a:t>
            </a:r>
          </a:p>
          <a:p>
            <a:endParaRPr lang="kk-KZ" altLang="ru-RU">
              <a:latin typeface="Arial" pitchFamily="34" charset="0"/>
            </a:endParaRPr>
          </a:p>
          <a:p>
            <a:r>
              <a:rPr lang="kk-KZ" altLang="ru-RU">
                <a:latin typeface="Arial" pitchFamily="34" charset="0"/>
              </a:rPr>
              <a:t>5 минут</a:t>
            </a: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184BD5-6F5E-4B1E-AA47-4DE2B29B034D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D88D77B5-3055-4B60-B014-10D69D95B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1A9A9AD4-CE9E-4F47-A77B-6D46B81C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6E57A9E0-1303-46F3-AB1D-2A08CA76C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A51973-2660-49A8-BC88-7A5B2643F5A7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73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848765F-09F2-49C0-A0E2-2BEDE5542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ED69E1-BC8C-43A2-BF4A-9F83E54C6726}" type="slidenum">
              <a:rPr lang="ru-RU" altLang="ru-RU">
                <a:solidFill>
                  <a:srgbClr val="000000"/>
                </a:solidFill>
                <a:ea typeface="Microsoft YaHei" panose="020B0503020204020204" pitchFamily="34" charset="-122"/>
              </a:rPr>
              <a:pPr/>
              <a:t>5</a:t>
            </a:fld>
            <a:endParaRPr lang="ru-RU" altLang="ru-RU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2055B08E-E04E-4790-8C12-189A83BF1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solidFill>
            <a:srgbClr val="FFFFFF"/>
          </a:solidFill>
          <a:ln/>
        </p:spPr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71535616-C8E8-4C8C-92B9-7C300A03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6425"/>
            <a:ext cx="54864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Предложите несколько текстов о задания закрытого типа. Попросите участников выбрать ключевую информацию из данных текстов. Каждая группа работает с материалом по своему виду заданий. Далее взаимообучение.</a:t>
            </a:r>
          </a:p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Тренеру следует делать ключевые заметки на доске. </a:t>
            </a:r>
          </a:p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Тексты в приложених. Материалы из СИТО, Разработка инструментов оценивания, </a:t>
            </a:r>
            <a:r>
              <a:rPr lang="ru-RU" altLang="ru-RU" sz="120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Is This a Trick Question?</a:t>
            </a:r>
          </a:p>
          <a:p>
            <a:pPr>
              <a:spcBef>
                <a:spcPts val="450"/>
              </a:spcBef>
            </a:pPr>
            <a:r>
              <a:rPr lang="kk-KZ" altLang="ru-RU" sz="120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15-20 минут</a:t>
            </a:r>
          </a:p>
        </p:txBody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441A9385-2C3A-493F-998C-C51EC5AE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DD6C23E-1B87-40B9-8FF8-8C4D1DEE628B}" type="slidenum">
              <a:rPr lang="ru-RU" altLang="ru-RU" sz="1200">
                <a:solidFill>
                  <a:srgbClr val="000000"/>
                </a:solidFill>
                <a:ea typeface="Microsoft YaHei" panose="020B0503020204020204" pitchFamily="34" charset="-122"/>
              </a:rPr>
              <a:pPr algn="r" eaLnBrk="1" hangingPunct="1"/>
              <a:t>5</a:t>
            </a:fld>
            <a:endParaRPr lang="ru-RU" altLang="ru-RU" sz="12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20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1900"/>
            <a:ext cx="5919787" cy="3330575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3EECECA9-FD95-479A-B827-0F4BB11A79A2}" type="slidenum">
              <a:rPr lang="ru-RU" smtClean="0">
                <a:effectLst/>
              </a:rPr>
              <a:pPr/>
              <a:t>11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127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Қатысушылардан  алдын ала сұралады.</a:t>
            </a:r>
          </a:p>
          <a:p>
            <a:r>
              <a:rPr lang="kk-KZ" dirty="0"/>
              <a:t>Бағалау қағидаттарын</a:t>
            </a:r>
            <a:r>
              <a:rPr lang="kk-KZ" baseline="0" dirty="0"/>
              <a:t> қалай түсінеміз? ( тәжірибеден мысал келтіре отырып, ойларын ортаға салады)</a:t>
            </a:r>
          </a:p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839B-33A2-4D5D-8424-7FAAEA9B5C7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4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Алдымен</a:t>
            </a:r>
            <a:r>
              <a:rPr lang="kk-KZ" baseline="0" dirty="0"/>
              <a:t> қ</a:t>
            </a:r>
            <a:r>
              <a:rPr lang="kk-KZ" dirty="0"/>
              <a:t>атысушылардың</a:t>
            </a:r>
            <a:r>
              <a:rPr lang="kk-KZ" baseline="0" dirty="0"/>
              <a:t> жауаптары тыңдалады, соңынан жауаптар салыстырылады.</a:t>
            </a:r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839B-33A2-4D5D-8424-7FAAEA9B5C7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7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90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5" indent="0" algn="ctr">
              <a:buNone/>
              <a:defRPr/>
            </a:lvl2pPr>
            <a:lvl3pPr marL="912699" indent="0" algn="ctr">
              <a:buNone/>
              <a:defRPr/>
            </a:lvl3pPr>
            <a:lvl4pPr marL="1369044" indent="0" algn="ctr">
              <a:buNone/>
              <a:defRPr/>
            </a:lvl4pPr>
            <a:lvl5pPr marL="1825397" indent="0" algn="ctr">
              <a:buNone/>
              <a:defRPr/>
            </a:lvl5pPr>
            <a:lvl6pPr marL="2281745" indent="0" algn="ctr">
              <a:buNone/>
              <a:defRPr/>
            </a:lvl6pPr>
            <a:lvl7pPr marL="2738087" indent="0" algn="ctr">
              <a:buNone/>
              <a:defRPr/>
            </a:lvl7pPr>
            <a:lvl8pPr marL="3194439" indent="0" algn="ctr">
              <a:buNone/>
              <a:defRPr/>
            </a:lvl8pPr>
            <a:lvl9pPr marL="365078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F767C4C8-DBD2-4181-B6DB-B6852535A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6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6A50CA52-384B-4F93-9E5A-E24B0B68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0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5" indent="0">
              <a:buNone/>
              <a:defRPr sz="1800"/>
            </a:lvl2pPr>
            <a:lvl3pPr marL="912699" indent="0">
              <a:buNone/>
              <a:defRPr sz="1600"/>
            </a:lvl3pPr>
            <a:lvl4pPr marL="1369044" indent="0">
              <a:buNone/>
              <a:defRPr sz="1400"/>
            </a:lvl4pPr>
            <a:lvl5pPr marL="1825397" indent="0">
              <a:buNone/>
              <a:defRPr sz="1400"/>
            </a:lvl5pPr>
            <a:lvl6pPr marL="2281745" indent="0">
              <a:buNone/>
              <a:defRPr sz="1400"/>
            </a:lvl6pPr>
            <a:lvl7pPr marL="2738087" indent="0">
              <a:buNone/>
              <a:defRPr sz="1400"/>
            </a:lvl7pPr>
            <a:lvl8pPr marL="3194439" indent="0">
              <a:buNone/>
              <a:defRPr sz="1400"/>
            </a:lvl8pPr>
            <a:lvl9pPr marL="365078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CBE77815-806E-4829-86C8-F4FE8699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0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31" y="1600208"/>
            <a:ext cx="5382684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8"/>
            <a:ext cx="53848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39C9610E-A886-4D43-AA6E-1B0FD2B73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99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7" indent="0">
              <a:buNone/>
              <a:defRPr sz="1600" b="1"/>
            </a:lvl5pPr>
            <a:lvl6pPr marL="2281745" indent="0">
              <a:buNone/>
              <a:defRPr sz="1600" b="1"/>
            </a:lvl6pPr>
            <a:lvl7pPr marL="2738087" indent="0">
              <a:buNone/>
              <a:defRPr sz="1600" b="1"/>
            </a:lvl7pPr>
            <a:lvl8pPr marL="3194439" indent="0">
              <a:buNone/>
              <a:defRPr sz="1600" b="1"/>
            </a:lvl8pPr>
            <a:lvl9pPr marL="36507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99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7" indent="0">
              <a:buNone/>
              <a:defRPr sz="1600" b="1"/>
            </a:lvl5pPr>
            <a:lvl6pPr marL="2281745" indent="0">
              <a:buNone/>
              <a:defRPr sz="1600" b="1"/>
            </a:lvl6pPr>
            <a:lvl7pPr marL="2738087" indent="0">
              <a:buNone/>
              <a:defRPr sz="1600" b="1"/>
            </a:lvl7pPr>
            <a:lvl8pPr marL="3194439" indent="0">
              <a:buNone/>
              <a:defRPr sz="1600" b="1"/>
            </a:lvl8pPr>
            <a:lvl9pPr marL="36507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BF6A1ED0-BD7D-46E3-B6D4-60ED0AD44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7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53E9D819-3D87-4B8E-A755-E2A7D993F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9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87CE0D51-CCFF-41C6-B10C-082C788C5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3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3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99" indent="0">
              <a:buNone/>
              <a:defRPr sz="1000"/>
            </a:lvl3pPr>
            <a:lvl4pPr marL="1369044" indent="0">
              <a:buNone/>
              <a:defRPr sz="900"/>
            </a:lvl4pPr>
            <a:lvl5pPr marL="1825397" indent="0">
              <a:buNone/>
              <a:defRPr sz="900"/>
            </a:lvl5pPr>
            <a:lvl6pPr marL="2281745" indent="0">
              <a:buNone/>
              <a:defRPr sz="900"/>
            </a:lvl6pPr>
            <a:lvl7pPr marL="2738087" indent="0">
              <a:buNone/>
              <a:defRPr sz="900"/>
            </a:lvl7pPr>
            <a:lvl8pPr marL="3194439" indent="0">
              <a:buNone/>
              <a:defRPr sz="900"/>
            </a:lvl8pPr>
            <a:lvl9pPr marL="36507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7201C4D0-E8BF-42EA-B3A7-EAB5B5271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5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8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5" indent="0">
              <a:buNone/>
              <a:defRPr sz="2800"/>
            </a:lvl2pPr>
            <a:lvl3pPr marL="912699" indent="0">
              <a:buNone/>
              <a:defRPr sz="2400"/>
            </a:lvl3pPr>
            <a:lvl4pPr marL="1369044" indent="0">
              <a:buNone/>
              <a:defRPr sz="2000"/>
            </a:lvl4pPr>
            <a:lvl5pPr marL="1825397" indent="0">
              <a:buNone/>
              <a:defRPr sz="2000"/>
            </a:lvl5pPr>
            <a:lvl6pPr marL="2281745" indent="0">
              <a:buNone/>
              <a:defRPr sz="2000"/>
            </a:lvl6pPr>
            <a:lvl7pPr marL="2738087" indent="0">
              <a:buNone/>
              <a:defRPr sz="2000"/>
            </a:lvl7pPr>
            <a:lvl8pPr marL="3194439" indent="0">
              <a:buNone/>
              <a:defRPr sz="2000"/>
            </a:lvl8pPr>
            <a:lvl9pPr marL="36507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99" indent="0">
              <a:buNone/>
              <a:defRPr sz="1000"/>
            </a:lvl3pPr>
            <a:lvl4pPr marL="1369044" indent="0">
              <a:buNone/>
              <a:defRPr sz="900"/>
            </a:lvl4pPr>
            <a:lvl5pPr marL="1825397" indent="0">
              <a:buNone/>
              <a:defRPr sz="900"/>
            </a:lvl5pPr>
            <a:lvl6pPr marL="2281745" indent="0">
              <a:buNone/>
              <a:defRPr sz="900"/>
            </a:lvl6pPr>
            <a:lvl7pPr marL="2738087" indent="0">
              <a:buNone/>
              <a:defRPr sz="900"/>
            </a:lvl7pPr>
            <a:lvl8pPr marL="3194439" indent="0">
              <a:buNone/>
              <a:defRPr sz="900"/>
            </a:lvl8pPr>
            <a:lvl9pPr marL="36507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ED1C0581-A25D-4591-B0EC-CCD8C4B6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2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AFC0EC91-A402-448B-870B-BF8F3D98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4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74638"/>
            <a:ext cx="2741084" cy="4981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1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fld id="{77F6ADD2-8737-4665-97C3-44BF5765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04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5" indent="0" algn="ctr">
              <a:buNone/>
              <a:defRPr/>
            </a:lvl2pPr>
            <a:lvl3pPr marL="912699" indent="0" algn="ctr">
              <a:buNone/>
              <a:defRPr/>
            </a:lvl3pPr>
            <a:lvl4pPr marL="1369044" indent="0" algn="ctr">
              <a:buNone/>
              <a:defRPr/>
            </a:lvl4pPr>
            <a:lvl5pPr marL="1825397" indent="0" algn="ctr">
              <a:buNone/>
              <a:defRPr/>
            </a:lvl5pPr>
            <a:lvl6pPr marL="2281745" indent="0" algn="ctr">
              <a:buNone/>
              <a:defRPr/>
            </a:lvl6pPr>
            <a:lvl7pPr marL="2738087" indent="0" algn="ctr">
              <a:buNone/>
              <a:defRPr/>
            </a:lvl7pPr>
            <a:lvl8pPr marL="3194439" indent="0" algn="ctr">
              <a:buNone/>
              <a:defRPr/>
            </a:lvl8pPr>
            <a:lvl9pPr marL="365078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C8A7DAF-C602-49EC-977F-5B6BC6723E6F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36271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580A7D5-BE85-4284-A52E-42508EC4812A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396129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5" indent="0">
              <a:buNone/>
              <a:defRPr sz="1800"/>
            </a:lvl2pPr>
            <a:lvl3pPr marL="912699" indent="0">
              <a:buNone/>
              <a:defRPr sz="1600"/>
            </a:lvl3pPr>
            <a:lvl4pPr marL="1369044" indent="0">
              <a:buNone/>
              <a:defRPr sz="1400"/>
            </a:lvl4pPr>
            <a:lvl5pPr marL="1825397" indent="0">
              <a:buNone/>
              <a:defRPr sz="1400"/>
            </a:lvl5pPr>
            <a:lvl6pPr marL="2281745" indent="0">
              <a:buNone/>
              <a:defRPr sz="1400"/>
            </a:lvl6pPr>
            <a:lvl7pPr marL="2738087" indent="0">
              <a:buNone/>
              <a:defRPr sz="1400"/>
            </a:lvl7pPr>
            <a:lvl8pPr marL="3194439" indent="0">
              <a:buNone/>
              <a:defRPr sz="1400"/>
            </a:lvl8pPr>
            <a:lvl9pPr marL="365078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B786EA32-DDD7-4C19-A21C-C845CEA1FB7A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089115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30" y="1600207"/>
            <a:ext cx="5382684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7"/>
            <a:ext cx="53848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57709D10-AE32-42EF-BF8F-23F593A89955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98779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99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7" indent="0">
              <a:buNone/>
              <a:defRPr sz="1600" b="1"/>
            </a:lvl5pPr>
            <a:lvl6pPr marL="2281745" indent="0">
              <a:buNone/>
              <a:defRPr sz="1600" b="1"/>
            </a:lvl6pPr>
            <a:lvl7pPr marL="2738087" indent="0">
              <a:buNone/>
              <a:defRPr sz="1600" b="1"/>
            </a:lvl7pPr>
            <a:lvl8pPr marL="3194439" indent="0">
              <a:buNone/>
              <a:defRPr sz="1600" b="1"/>
            </a:lvl8pPr>
            <a:lvl9pPr marL="36507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5" indent="0">
              <a:buNone/>
              <a:defRPr sz="2000" b="1"/>
            </a:lvl2pPr>
            <a:lvl3pPr marL="912699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7" indent="0">
              <a:buNone/>
              <a:defRPr sz="1600" b="1"/>
            </a:lvl5pPr>
            <a:lvl6pPr marL="2281745" indent="0">
              <a:buNone/>
              <a:defRPr sz="1600" b="1"/>
            </a:lvl6pPr>
            <a:lvl7pPr marL="2738087" indent="0">
              <a:buNone/>
              <a:defRPr sz="1600" b="1"/>
            </a:lvl7pPr>
            <a:lvl8pPr marL="3194439" indent="0">
              <a:buNone/>
              <a:defRPr sz="1600" b="1"/>
            </a:lvl8pPr>
            <a:lvl9pPr marL="36507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1ECCB430-8B01-472F-8F3B-33C1B9CF9117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18936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23ABD9F7-31A3-40A5-AF85-7993985CAD3A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36989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94D0CDF-AAAB-45CD-8E4E-0F295DEDCA77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73974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596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3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3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99" indent="0">
              <a:buNone/>
              <a:defRPr sz="1000"/>
            </a:lvl3pPr>
            <a:lvl4pPr marL="1369044" indent="0">
              <a:buNone/>
              <a:defRPr sz="900"/>
            </a:lvl4pPr>
            <a:lvl5pPr marL="1825397" indent="0">
              <a:buNone/>
              <a:defRPr sz="900"/>
            </a:lvl5pPr>
            <a:lvl6pPr marL="2281745" indent="0">
              <a:buNone/>
              <a:defRPr sz="900"/>
            </a:lvl6pPr>
            <a:lvl7pPr marL="2738087" indent="0">
              <a:buNone/>
              <a:defRPr sz="900"/>
            </a:lvl7pPr>
            <a:lvl8pPr marL="3194439" indent="0">
              <a:buNone/>
              <a:defRPr sz="900"/>
            </a:lvl8pPr>
            <a:lvl9pPr marL="36507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E422165-58DD-4976-A9D9-E05C522A0B0C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1568069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5" indent="0">
              <a:buNone/>
              <a:defRPr sz="2800"/>
            </a:lvl2pPr>
            <a:lvl3pPr marL="912699" indent="0">
              <a:buNone/>
              <a:defRPr sz="2400"/>
            </a:lvl3pPr>
            <a:lvl4pPr marL="1369044" indent="0">
              <a:buNone/>
              <a:defRPr sz="2000"/>
            </a:lvl4pPr>
            <a:lvl5pPr marL="1825397" indent="0">
              <a:buNone/>
              <a:defRPr sz="2000"/>
            </a:lvl5pPr>
            <a:lvl6pPr marL="2281745" indent="0">
              <a:buNone/>
              <a:defRPr sz="2000"/>
            </a:lvl6pPr>
            <a:lvl7pPr marL="2738087" indent="0">
              <a:buNone/>
              <a:defRPr sz="2000"/>
            </a:lvl7pPr>
            <a:lvl8pPr marL="3194439" indent="0">
              <a:buNone/>
              <a:defRPr sz="2000"/>
            </a:lvl8pPr>
            <a:lvl9pPr marL="36507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5" indent="0">
              <a:buNone/>
              <a:defRPr sz="1200"/>
            </a:lvl2pPr>
            <a:lvl3pPr marL="912699" indent="0">
              <a:buNone/>
              <a:defRPr sz="1000"/>
            </a:lvl3pPr>
            <a:lvl4pPr marL="1369044" indent="0">
              <a:buNone/>
              <a:defRPr sz="900"/>
            </a:lvl4pPr>
            <a:lvl5pPr marL="1825397" indent="0">
              <a:buNone/>
              <a:defRPr sz="900"/>
            </a:lvl5pPr>
            <a:lvl6pPr marL="2281745" indent="0">
              <a:buNone/>
              <a:defRPr sz="900"/>
            </a:lvl6pPr>
            <a:lvl7pPr marL="2738087" indent="0">
              <a:buNone/>
              <a:defRPr sz="900"/>
            </a:lvl7pPr>
            <a:lvl8pPr marL="3194439" indent="0">
              <a:buNone/>
              <a:defRPr sz="900"/>
            </a:lvl8pPr>
            <a:lvl9pPr marL="36507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FFE0A00-555E-44A0-8BAB-211AE0D1F943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419051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586739BE-F4B3-4733-B2BA-BB653D069D5A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3608555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74638"/>
            <a:ext cx="2741084" cy="4981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1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446957">
              <a:defRPr/>
            </a:lvl1pPr>
          </a:lstStyle>
          <a:p>
            <a:pPr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46957">
              <a:buClr>
                <a:srgbClr val="000000"/>
              </a:buClr>
              <a:buFont typeface="Times New Roman" pitchFamily="16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9D8963E-7662-44FE-914B-D8409EC77444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405624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903h1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2192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457200"/>
            <a:ext cx="10972800" cy="2133600"/>
          </a:xfrm>
        </p:spPr>
        <p:txBody>
          <a:bodyPr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2895600"/>
            <a:ext cx="109728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429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73CB-B6E3-48AA-85A5-1B54459F2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54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41B0-7516-4775-A370-1E1D2B3B7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7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2E95-D527-484E-928E-E09D8F614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03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F2C3-A6C9-41A2-A7C3-218A00FC7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2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0FC1-D9F9-439A-B7A4-9586F5E0D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1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46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3375-C8EA-4D70-A774-B4B6C96AC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8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35BB-C8A6-44EA-81BD-A239C93E9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150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79DCC-DEC3-400B-B9CC-BD658B4F8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5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7851-FF64-4F32-BEE6-88F09843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6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4983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AC1A-6F95-4FDC-B22D-1C5BE34A4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64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6574-2D9E-4FFE-B19D-15C487169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830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B156-5A0D-4943-BEA7-B3697DC10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4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498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21F2-BC19-4176-9767-432FD6287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987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D8F9-CBA4-40B1-8C56-0C343AB27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24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505200"/>
            <a:ext cx="5384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2891-F198-41AB-A33B-107A6020D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60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77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8367-19B1-4390-A413-457BE6817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43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05200"/>
            <a:ext cx="10972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B3EC-16E3-4DA1-8CEB-41716A124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25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FEE3-1190-4FA2-9905-6036FDA93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748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505200"/>
            <a:ext cx="109728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11FE-A759-4C1A-B0A3-70969F99C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53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1600200"/>
            <a:ext cx="53848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D377-3BAF-4B62-A093-929D3CB9E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942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4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41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8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68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4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0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21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4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5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2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9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41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3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7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19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6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49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35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09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9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74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1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8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9A19-0C1E-4CBD-BED7-93E23F80DF98}" type="datetimeFigureOut">
              <a:rPr lang="ru-RU" smtClean="0"/>
              <a:t>25.01.2020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2" y="5562605"/>
            <a:ext cx="12189884" cy="906463"/>
            <a:chOff x="0" y="3504"/>
            <a:chExt cx="5759" cy="571"/>
          </a:xfrm>
        </p:grpSpPr>
        <p:pic>
          <p:nvPicPr>
            <p:cNvPr id="22537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04"/>
              <a:ext cx="24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538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81" r="50986"/>
            <a:stretch>
              <a:fillRect/>
            </a:stretch>
          </p:blipFill>
          <p:spPr bwMode="auto">
            <a:xfrm>
              <a:off x="0" y="3552"/>
              <a:ext cx="1199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539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552"/>
              <a:ext cx="24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71" tIns="45636" rIns="91271" bIns="45636" anchor="ctr"/>
          <a:lstStyle/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832" tIns="46709" rIns="89832" bIns="46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3"/>
            <a:ext cx="10970684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0" y="6613530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71" tIns="45636" rIns="91271" bIns="45636" anchor="ctr"/>
          <a:lstStyle>
            <a:lvl1pPr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048003" y="6629405"/>
            <a:ext cx="6500284" cy="227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>
            <a:lvl1pPr algn="ctr" defTabSz="456345" eaLnBrk="1" hangingPunct="1">
              <a:buClrTx/>
              <a:buFontTx/>
              <a:buNone/>
              <a:tabLst>
                <a:tab pos="0" algn="l"/>
                <a:tab pos="912699" algn="l"/>
                <a:tab pos="1825397" algn="l"/>
                <a:tab pos="2738087" algn="l"/>
                <a:tab pos="3650788" algn="l"/>
                <a:tab pos="4563493" algn="l"/>
                <a:tab pos="5476184" algn="l"/>
                <a:tab pos="6388881" algn="l"/>
                <a:tab pos="7301573" algn="l"/>
                <a:tab pos="8214278" algn="l"/>
                <a:tab pos="9126974" algn="l"/>
                <a:tab pos="10039668" algn="l"/>
              </a:tabLst>
              <a:defRPr sz="1000">
                <a:solidFill>
                  <a:srgbClr val="FF3300"/>
                </a:solidFill>
                <a:latin typeface="Verdana" pitchFamily="32" charset="0"/>
                <a:ea typeface="Microsoft YaHei" charset="-122"/>
                <a:cs typeface="Segoe U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10160003" y="6553205"/>
            <a:ext cx="2029884" cy="30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>
            <a:lvl1pPr algn="r" defTabSz="456345" eaLnBrk="1" hangingPunct="1">
              <a:buClrTx/>
              <a:buFontTx/>
              <a:buNone/>
              <a:tabLst>
                <a:tab pos="0" algn="l"/>
                <a:tab pos="912699" algn="l"/>
                <a:tab pos="1825397" algn="l"/>
                <a:tab pos="2738087" algn="l"/>
                <a:tab pos="3650788" algn="l"/>
                <a:tab pos="4563493" algn="l"/>
                <a:tab pos="5476184" algn="l"/>
                <a:tab pos="6388881" algn="l"/>
                <a:tab pos="7301573" algn="l"/>
                <a:tab pos="8214278" algn="l"/>
                <a:tab pos="9126974" algn="l"/>
                <a:tab pos="10039668" algn="l"/>
              </a:tabLst>
              <a:defRPr sz="1000">
                <a:solidFill>
                  <a:srgbClr val="FF3300"/>
                </a:solidFill>
                <a:latin typeface="Verdana" pitchFamily="32" charset="0"/>
                <a:ea typeface="Microsoft YaHei" charset="-122"/>
                <a:cs typeface="Segoe U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2676F1F-8CD2-4F4A-BAD0-C029A96AF7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9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5pPr>
      <a:lvl6pPr marL="2509918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6pPr>
      <a:lvl7pPr marL="296626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7pPr>
      <a:lvl8pPr marL="342261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8pPr>
      <a:lvl9pPr marL="387896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9pPr>
    </p:titleStyle>
    <p:bodyStyle>
      <a:lvl1pPr marL="341313" indent="-34131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39825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597025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2638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09918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626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261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7896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5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9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7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45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7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39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88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2" y="5562603"/>
            <a:ext cx="12189884" cy="906463"/>
            <a:chOff x="0" y="3504"/>
            <a:chExt cx="5759" cy="571"/>
          </a:xfrm>
        </p:grpSpPr>
        <p:pic>
          <p:nvPicPr>
            <p:cNvPr id="23561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04"/>
              <a:ext cx="24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6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81" r="50986"/>
            <a:stretch>
              <a:fillRect/>
            </a:stretch>
          </p:blipFill>
          <p:spPr bwMode="auto">
            <a:xfrm>
              <a:off x="0" y="3552"/>
              <a:ext cx="1199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63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552"/>
              <a:ext cx="24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71" tIns="45636" rIns="91271" bIns="45636" anchor="ctr"/>
          <a:lstStyle/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832" tIns="46709" rIns="89832" bIns="46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k-KZ"/>
              <a:t>Для правки текста заголовка щёлкните мышью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3"/>
            <a:ext cx="10970684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k-KZ"/>
              <a:t>Для правки структуры щёлкните мышью</a:t>
            </a:r>
          </a:p>
          <a:p>
            <a:pPr lvl="1"/>
            <a:r>
              <a:rPr lang="en-GB" altLang="kk-KZ"/>
              <a:t>Второй уровень структуры</a:t>
            </a:r>
          </a:p>
          <a:p>
            <a:pPr lvl="2"/>
            <a:r>
              <a:rPr lang="en-GB" altLang="kk-KZ"/>
              <a:t>Третий уровень структуры</a:t>
            </a:r>
          </a:p>
          <a:p>
            <a:pPr lvl="3"/>
            <a:r>
              <a:rPr lang="en-GB" altLang="kk-KZ"/>
              <a:t>Четвёртый уровень структуры</a:t>
            </a:r>
          </a:p>
          <a:p>
            <a:pPr lvl="4"/>
            <a:r>
              <a:rPr lang="en-GB" altLang="kk-KZ"/>
              <a:t>Пятый уровень структуры</a:t>
            </a:r>
          </a:p>
          <a:p>
            <a:pPr lvl="4"/>
            <a:r>
              <a:rPr lang="en-GB" altLang="kk-KZ"/>
              <a:t>Шестой уровень структуры</a:t>
            </a:r>
          </a:p>
          <a:p>
            <a:pPr lvl="4"/>
            <a:r>
              <a:rPr lang="en-GB" altLang="kk-KZ"/>
              <a:t>Седьмой уровень структуры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0" y="6613528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71" tIns="45636" rIns="91271" bIns="45636" anchor="ctr"/>
          <a:lstStyle>
            <a:lvl1pPr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048002" y="6629403"/>
            <a:ext cx="6500284" cy="227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>
            <a:lvl1pPr algn="ctr" defTabSz="456345" eaLnBrk="1" hangingPunct="1">
              <a:buClrTx/>
              <a:buSzPct val="100000"/>
              <a:buFontTx/>
              <a:buNone/>
              <a:tabLst>
                <a:tab pos="0" algn="l"/>
                <a:tab pos="912699" algn="l"/>
                <a:tab pos="1825397" algn="l"/>
                <a:tab pos="2738087" algn="l"/>
                <a:tab pos="3650788" algn="l"/>
                <a:tab pos="4563493" algn="l"/>
                <a:tab pos="5476184" algn="l"/>
                <a:tab pos="6388881" algn="l"/>
                <a:tab pos="7301573" algn="l"/>
                <a:tab pos="8214278" algn="l"/>
                <a:tab pos="9126974" algn="l"/>
                <a:tab pos="10039668" algn="l"/>
              </a:tabLst>
              <a:defRPr sz="1000">
                <a:solidFill>
                  <a:srgbClr val="FF3300"/>
                </a:solidFill>
                <a:latin typeface="Verdana" pitchFamily="32" charset="0"/>
                <a:ea typeface="Microsoft YaHei" charset="-122"/>
                <a:cs typeface="Segoe U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Free powerpoint template: www.brainybetty.com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10160002" y="6553203"/>
            <a:ext cx="2029884" cy="30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9832" tIns="46709" rIns="89832" bIns="46709" numCol="1" anchor="t" anchorCtr="0" compatLnSpc="1">
            <a:prstTxWarp prst="textNoShape">
              <a:avLst/>
            </a:prstTxWarp>
          </a:bodyPr>
          <a:lstStyle>
            <a:lvl1pPr algn="r" defTabSz="456345" eaLnBrk="1" hangingPunct="1">
              <a:buClrTx/>
              <a:buSzPct val="100000"/>
              <a:buFontTx/>
              <a:buNone/>
              <a:defRPr sz="1000">
                <a:solidFill>
                  <a:srgbClr val="FF3300"/>
                </a:solidFill>
                <a:latin typeface="Verdana" pitchFamily="32" charset="0"/>
                <a:ea typeface="Microsoft YaHei"/>
                <a:cs typeface="Segoe U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893DF-C341-426C-987A-01EF9FAF49F8}" type="slidenum">
              <a:rPr lang="ru-RU" altLang="kk-K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9346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5pPr>
      <a:lvl6pPr marL="2509918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6pPr>
      <a:lvl7pPr marL="296626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7pPr>
      <a:lvl8pPr marL="342261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8pPr>
      <a:lvl9pPr marL="3878965" indent="-228168" algn="ctr" defTabSz="4563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3300"/>
          </a:solidFill>
          <a:latin typeface="Arial" charset="0"/>
          <a:ea typeface="Microsoft YaHei" charset="-122"/>
        </a:defRPr>
      </a:lvl9pPr>
    </p:titleStyle>
    <p:bodyStyle>
      <a:lvl1pPr marL="341313" indent="-34131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39825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597025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2638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09918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626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261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78965" indent="-228168" algn="l" defTabSz="4563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5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9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7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45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7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39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88" algn="l" defTabSz="912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0" y="5562600"/>
            <a:ext cx="12192000" cy="908050"/>
            <a:chOff x="0" y="3504"/>
            <a:chExt cx="5760" cy="572"/>
          </a:xfrm>
        </p:grpSpPr>
        <p:pic>
          <p:nvPicPr>
            <p:cNvPr id="5129" name="Picture 12" descr="1903h1082"/>
            <p:cNvPicPr>
              <a:picLocks noChangeAspect="1" noChangeArrowheads="1"/>
            </p:cNvPicPr>
            <p:nvPr userDrawn="1"/>
          </p:nvPicPr>
          <p:blipFill>
            <a:blip r:embed="rId23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3" descr="1903h1082"/>
            <p:cNvPicPr>
              <a:picLocks noChangeAspect="1" noChangeArrowheads="1"/>
            </p:cNvPicPr>
            <p:nvPr userDrawn="1"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0" descr="1903h1082"/>
            <p:cNvPicPr>
              <a:picLocks noChangeAspect="1" noChangeArrowheads="1"/>
            </p:cNvPicPr>
            <p:nvPr userDrawn="1"/>
          </p:nvPicPr>
          <p:blipFill>
            <a:blip r:embed="rId23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9400"/>
            <a:ext cx="650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00" y="6553200"/>
            <a:ext cx="203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5B677-30ED-4D2E-A81A-36A1F995F18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9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9A19-0C1E-4CBD-BED7-93E23F80D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92E2-23B4-45DE-BCA0-D59DA45C3F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asp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2184" y="1856509"/>
            <a:ext cx="9144000" cy="2176447"/>
          </a:xfrm>
        </p:spPr>
        <p:txBody>
          <a:bodyPr>
            <a:normAutofit/>
          </a:bodyPr>
          <a:lstStyle/>
          <a:p>
            <a:r>
              <a:rPr lang="kk-KZ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«География» пәні бойынша</a:t>
            </a:r>
          </a:p>
          <a:p>
            <a:endParaRPr lang="kk-KZ" sz="3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тапсырмаларды құрастыру және сараптау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74825" y="350416"/>
            <a:ext cx="9144000" cy="72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12174" y="6138424"/>
            <a:ext cx="3552673" cy="38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  қаласы,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kk-KZ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жыл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773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"/>
    </mc:Choice>
    <mc:Fallback xmlns="">
      <p:transition spd="slow" advTm="8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6572"/>
            <a:ext cx="10972800" cy="359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 оқу бағдарламасының ерекшелігі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ages.myshared.ru/33/1323652/slide_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13"/>
          <a:stretch/>
        </p:blipFill>
        <p:spPr bwMode="auto">
          <a:xfrm>
            <a:off x="210460" y="1060266"/>
            <a:ext cx="11771085" cy="547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72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8878007"/>
              </p:ext>
            </p:extLst>
          </p:nvPr>
        </p:nvGraphicFramePr>
        <p:xfrm>
          <a:off x="2459257" y="184212"/>
          <a:ext cx="9466447" cy="608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07243" y="690956"/>
            <a:ext cx="3500057" cy="5074930"/>
            <a:chOff x="534127" y="679986"/>
            <a:chExt cx="3269950" cy="5304469"/>
          </a:xfrm>
          <a:effectLst/>
        </p:grpSpPr>
        <p:sp>
          <p:nvSpPr>
            <p:cNvPr id="9" name="Овал 8"/>
            <p:cNvSpPr/>
            <p:nvPr/>
          </p:nvSpPr>
          <p:spPr>
            <a:xfrm>
              <a:off x="574166" y="2135491"/>
              <a:ext cx="2546335" cy="277750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127" y="2957324"/>
              <a:ext cx="2541711" cy="10616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rtl="0"/>
              <a:r>
                <a:rPr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kk-KZ" sz="2000" b="1" dirty="0"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kk-KZ"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еография</a:t>
              </a:r>
              <a:r>
                <a:rPr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sz="2000" b="1" i="0" u="none" strike="noStrike" dirty="0" err="1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пәні</a:t>
              </a:r>
              <a:r>
                <a:rPr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i="0" u="none" strike="noStrike" dirty="0" err="1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бойынша</a:t>
              </a:r>
              <a:r>
                <a:rPr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i="0" u="none" strike="noStrike" dirty="0" err="1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оқу</a:t>
              </a:r>
              <a:r>
                <a:rPr sz="2000" b="1" i="0" u="none" strike="noStrike" dirty="0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i="0" u="none" strike="noStrike" dirty="0" err="1">
                  <a:effectLst/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бағдарламасы</a:t>
              </a:r>
              <a:endParaRPr sz="2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09" y="679986"/>
              <a:ext cx="338584" cy="37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93" y="1787323"/>
              <a:ext cx="368847" cy="348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414" y="2951779"/>
              <a:ext cx="370663" cy="352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277" y="4172049"/>
              <a:ext cx="37147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09" y="5549826"/>
              <a:ext cx="456067" cy="4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30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География пәніндегі емтихан форматындағы өзгерістер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94927"/>
              </p:ext>
            </p:extLst>
          </p:nvPr>
        </p:nvGraphicFramePr>
        <p:xfrm>
          <a:off x="838200" y="1825625"/>
          <a:ext cx="10885098" cy="38993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8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1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Пән атауы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Қолданыстағы формат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Ұсынылатын формат</a:t>
                      </a:r>
                      <a:endParaRPr lang="ru-RU" sz="2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Ауызша емтихан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Жазбаша емтихан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2000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Емтихан жұмысының құрылымы: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kk-KZ" sz="2000" baseline="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таңдауы бар </a:t>
                      </a:r>
                      <a:r>
                        <a:rPr lang="kk-KZ" sz="200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aseline="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тапсырма;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k-KZ" sz="2000" baseline="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қысқа және 2 толық жауапты қажет ететін сұрақтардан тұрады.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aseline="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Максималды балл: 30 (50% білу және түсінуге, 30% – қолдану, 20% – жоғары деңгей дағдылары).</a:t>
                      </a:r>
                      <a:endParaRPr lang="kk-KZ" sz="2000" kern="1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000" baseline="0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 ≈ 1 сағат 20 минут.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2000" b="0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15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61304"/>
              </p:ext>
            </p:extLst>
          </p:nvPr>
        </p:nvGraphicFramePr>
        <p:xfrm>
          <a:off x="4943649" y="1680275"/>
          <a:ext cx="6694771" cy="2886052"/>
        </p:xfrm>
        <a:graphic>
          <a:graphicData uri="http://schemas.openxmlformats.org/drawingml/2006/table">
            <a:tbl>
              <a:tblPr firstRow="1" firstCol="1" bandRow="1"/>
              <a:tblGrid>
                <a:gridCol w="168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Орындау уақыты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сағат 20 минут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3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Емтихан жұмысы 2 бөлімнен тұрады.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 бөлімі 15 бір дұрыс жауабы бар көп таңдауды қажет ететін сұрақтардан тұрады. Әр тапсырма 1 балмен бағаланады.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 </a:t>
                      </a: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бөлімі 4 қысқа және 2 толық жауапты қажет ететін сұрақтардан тұрады. Тапсырмалар 1-3 балл аралығында бағаланады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Барлығы 30 балл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91821" y="376283"/>
            <a:ext cx="1024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5B9BD5"/>
                </a:solidFill>
              </a:rPr>
              <a:t>«</a:t>
            </a:r>
            <a:r>
              <a:rPr lang="kk-KZ" sz="2800" b="1" dirty="0">
                <a:solidFill>
                  <a:srgbClr val="5B9BD5"/>
                </a:solidFill>
                <a:latin typeface="Times New Roman" pitchFamily="18" charset="0"/>
                <a:cs typeface="Times New Roman" pitchFamily="18" charset="0"/>
              </a:rPr>
              <a:t>География» пәні бойынша</a:t>
            </a:r>
          </a:p>
          <a:p>
            <a:pPr algn="ctr"/>
            <a:r>
              <a:rPr lang="kk-KZ" sz="2800" b="1" dirty="0">
                <a:solidFill>
                  <a:srgbClr val="5B9BD5"/>
                </a:solidFill>
                <a:latin typeface="Times New Roman" pitchFamily="18" charset="0"/>
                <a:cs typeface="Times New Roman" pitchFamily="18" charset="0"/>
              </a:rPr>
              <a:t>қорытынды аттестаттау спецификациясына шолу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5" y="1401509"/>
            <a:ext cx="3611309" cy="50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1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міндеттері (БМ)</a:t>
            </a:r>
            <a:b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3139"/>
              </p:ext>
            </p:extLst>
          </p:nvPr>
        </p:nvGraphicFramePr>
        <p:xfrm>
          <a:off x="1056861" y="1446341"/>
          <a:ext cx="10515600" cy="4138804"/>
        </p:xfrm>
        <a:graphic>
          <a:graphicData uri="http://schemas.openxmlformats.org/drawingml/2006/table">
            <a:tbl>
              <a:tblPr firstRow="1" firstCol="1" bandRow="1"/>
              <a:tblGrid>
                <a:gridCol w="105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1-БМ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Білу және түсіну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Білім алушылар географиялық үдерістер, құбылыстар, заңдылықтарды және оның анықтамаларын біледі, түсінеді.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2-БМ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Қолдану және жоғары деңгей дағдылары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Білім алушылар: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физика-географиялық және әлеуметтік-экономикалық заңдылықтар мен үдерістерді зерттейді, талдайды, жүйелейді және баға береді;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географиялық дереккөздерді (карта, диаграмма, график, сурет, кесте және т.б.), статистикалық мәліметтерді қолданады, оқиды, зерттейді, талдайды.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61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міндеттері бойынша баллдарды бөлу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36208"/>
              </p:ext>
            </p:extLst>
          </p:nvPr>
        </p:nvGraphicFramePr>
        <p:xfrm>
          <a:off x="2776689" y="1470903"/>
          <a:ext cx="6425515" cy="27431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7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55"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міндеттері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55"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БМ 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34"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БМ 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755"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1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275" y="108087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30901" y="447925"/>
            <a:ext cx="8579296" cy="5697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тапсырмаларына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қойылатын талаптар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2941" y="1308573"/>
            <a:ext cx="10230731" cy="3685461"/>
            <a:chOff x="2640238" y="2611245"/>
            <a:chExt cx="7111116" cy="3685461"/>
          </a:xfrm>
        </p:grpSpPr>
        <p:sp>
          <p:nvSpPr>
            <p:cNvPr id="21" name="Выгнутая вниз стрелка 20"/>
            <p:cNvSpPr/>
            <p:nvPr/>
          </p:nvSpPr>
          <p:spPr>
            <a:xfrm rot="10800000">
              <a:off x="3782643" y="3059845"/>
              <a:ext cx="1509682" cy="56235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  <p:sp>
          <p:nvSpPr>
            <p:cNvPr id="20" name="Выгнутая вверх стрелка 19"/>
            <p:cNvSpPr/>
            <p:nvPr/>
          </p:nvSpPr>
          <p:spPr>
            <a:xfrm>
              <a:off x="6960096" y="3108666"/>
              <a:ext cx="1321804" cy="46922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34236" y="2611245"/>
              <a:ext cx="194421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Емтихан тапсырмалары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40238" y="3717032"/>
              <a:ext cx="2340260" cy="25796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Математикалық,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жаратылыстану,</a:t>
              </a:r>
            </a:p>
            <a:p>
              <a:pPr algn="ctr"/>
              <a:r>
                <a:rPr lang="kk-KZ" sz="2400" dirty="0" err="1">
                  <a:solidFill>
                    <a:schemeClr val="tx1"/>
                  </a:solidFill>
                </a:rPr>
                <a:t>мәдениетаралық</a:t>
              </a:r>
              <a:r>
                <a:rPr lang="kk-KZ" sz="2400" dirty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 жаһандық 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 сандық және оқу сауаттылықтарын бағалауға бағытталады.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447098" y="3606381"/>
              <a:ext cx="2304256" cy="26340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Валидтілік,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сенімділік,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шынайылылық,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қолайлылық </a:t>
              </a:r>
            </a:p>
            <a:p>
              <a:pPr algn="ctr"/>
              <a:r>
                <a:rPr lang="kk-KZ" sz="2400" dirty="0">
                  <a:solidFill>
                    <a:schemeClr val="tx1"/>
                  </a:solidFill>
                </a:rPr>
                <a:t>талаптарына  сай құрастырылады</a:t>
              </a: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47" y="3073613"/>
            <a:ext cx="1992652" cy="1568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1852" y="5318643"/>
            <a:ext cx="6096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kk-KZ" sz="2400" dirty="0"/>
              <a:t>Валидтілік</a:t>
            </a:r>
            <a:r>
              <a:rPr lang="kk-KZ" sz="2400" dirty="0">
                <a:solidFill>
                  <a:schemeClr val="tx1"/>
                </a:solidFill>
              </a:rPr>
              <a:t>, сенімділік, </a:t>
            </a:r>
            <a:r>
              <a:rPr lang="kk-KZ" sz="2400" dirty="0"/>
              <a:t>шынайылылық</a:t>
            </a:r>
            <a:r>
              <a:rPr lang="kk-KZ" sz="2400" dirty="0">
                <a:solidFill>
                  <a:schemeClr val="tx1"/>
                </a:solidFill>
              </a:rPr>
              <a:t>, қолайлылық </a:t>
            </a:r>
            <a:r>
              <a:rPr lang="kk-KZ" sz="2400" dirty="0"/>
              <a:t> </a:t>
            </a:r>
            <a:r>
              <a:rPr lang="kk-KZ" sz="2400" dirty="0">
                <a:solidFill>
                  <a:schemeClr val="tx1"/>
                </a:solidFill>
              </a:rPr>
              <a:t>талаптары дегенді қалай түсінеміз? </a:t>
            </a:r>
            <a:endParaRPr lang="ru-RU" dirty="0"/>
          </a:p>
        </p:txBody>
      </p:sp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85" y="5151197"/>
            <a:ext cx="1745587" cy="17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ятиугольник 24"/>
          <p:cNvSpPr/>
          <p:nvPr/>
        </p:nvSpPr>
        <p:spPr>
          <a:xfrm>
            <a:off x="168811" y="365760"/>
            <a:ext cx="1786597" cy="64711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Құрастыру</a:t>
            </a:r>
            <a:endParaRPr lang="kk-KZ" sz="2000" dirty="0"/>
          </a:p>
        </p:txBody>
      </p:sp>
    </p:spTree>
    <p:extLst>
      <p:ext uri="{BB962C8B-B14F-4D97-AF65-F5344CB8AC3E}">
        <p14:creationId xmlns:p14="http://schemas.microsoft.com/office/powerpoint/2010/main" val="151824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79577" y="420637"/>
            <a:ext cx="730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 қағидаттары бізден нені талап етеді?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66" y="2073256"/>
            <a:ext cx="2226575" cy="2226575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991544" y="1425180"/>
            <a:ext cx="230425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Валидтілік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63766" y="2720367"/>
            <a:ext cx="2332039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Сенімділік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3766" y="4114033"/>
            <a:ext cx="2332039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Шынайылылық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91544" y="5637540"/>
            <a:ext cx="230425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Қолайлылық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95791" y="865312"/>
            <a:ext cx="4104456" cy="1660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Тапсырмалардың оқу </a:t>
            </a:r>
            <a:r>
              <a:rPr lang="kk-KZ" dirty="0" err="1"/>
              <a:t>бағдарламасына/</a:t>
            </a:r>
            <a:r>
              <a:rPr lang="kk-KZ" dirty="0"/>
              <a:t> мақсаттарына  сәйкестігі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Тапсырмалар </a:t>
            </a:r>
            <a:r>
              <a:rPr lang="kk-KZ" dirty="0" err="1"/>
              <a:t>көлемі/</a:t>
            </a:r>
            <a:r>
              <a:rPr lang="kk-KZ" dirty="0"/>
              <a:t> саны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Бағаланатын </a:t>
            </a:r>
            <a:r>
              <a:rPr lang="kk-KZ" dirty="0" err="1"/>
              <a:t>элемент/дағды</a:t>
            </a:r>
            <a:endParaRPr lang="kk-K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Уақыт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95791" y="2525552"/>
            <a:ext cx="4104456" cy="15117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Тапсырма нұсқаулығының дұрыс болуы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Тапсырма мен балл қою кестесінің сәйкестігі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Сәйкес тілдің қолданылуы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33533" y="4099489"/>
            <a:ext cx="4104456" cy="10801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Барлық оқушыға тең жағдайдың қарастырылуы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/>
              <a:t>Балл қою кестесінің нақтылығы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68008" y="5292530"/>
            <a:ext cx="4104456" cy="1565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Сұрақтың</a:t>
            </a:r>
            <a:r>
              <a:rPr lang="ru-RU" dirty="0">
                <a:cs typeface="Arial" panose="020B0604020202020204" pitchFamily="34" charset="0"/>
              </a:rPr>
              <a:t>/</a:t>
            </a:r>
            <a:r>
              <a:rPr lang="ru-RU" dirty="0" err="1">
                <a:cs typeface="Arial" panose="020B0604020202020204" pitchFamily="34" charset="0"/>
              </a:rPr>
              <a:t>тапсырманың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көлемі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уақытқа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сай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болуы</a:t>
            </a: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графикалық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рәсімделуі</a:t>
            </a:r>
            <a:r>
              <a:rPr lang="ru-RU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парақтарда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орналасуы</a:t>
            </a: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нөмірленуі</a:t>
            </a:r>
            <a:endParaRPr lang="ru-RU" dirty="0">
              <a:cs typeface="Arial" panose="020B0604020202020204" pitchFamily="34" charset="0"/>
            </a:endParaRPr>
          </a:p>
          <a:p>
            <a:pPr algn="ctr"/>
            <a:endParaRPr lang="kk-KZ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68811" y="365760"/>
            <a:ext cx="1786597" cy="64711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Құрастыру</a:t>
            </a:r>
            <a:endParaRPr lang="kk-KZ" sz="2000" dirty="0"/>
          </a:p>
        </p:txBody>
      </p:sp>
    </p:spTree>
    <p:extLst>
      <p:ext uri="{BB962C8B-B14F-4D97-AF65-F5344CB8AC3E}">
        <p14:creationId xmlns:p14="http://schemas.microsoft.com/office/powerpoint/2010/main" val="2999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4548" y="872834"/>
            <a:ext cx="10284655" cy="54735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дүлей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апаттар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зілзала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қайғылы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оқиғаларға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тоқталмау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иелерімен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өрмекші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тақырыптардан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қолданылмауы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ескеруі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алкогольдік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маскүнемдік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нашақорлық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көтерілмеуі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зертханасында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құрал-жабдықтарды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құрастырмаған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88" y="5788900"/>
            <a:ext cx="1031421" cy="856828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168814" y="365760"/>
            <a:ext cx="1767564" cy="64711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Құрастыру</a:t>
            </a:r>
            <a:endParaRPr lang="kk-KZ" dirty="0"/>
          </a:p>
        </p:txBody>
      </p:sp>
      <p:sp>
        <p:nvSpPr>
          <p:cNvPr id="2" name="TextBox 1"/>
          <p:cNvSpPr txBox="1"/>
          <p:nvPr/>
        </p:nvSpPr>
        <p:spPr>
          <a:xfrm>
            <a:off x="1936379" y="72617"/>
            <a:ext cx="9060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013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 txBox="1">
            <a:spLocks/>
          </p:cNvSpPr>
          <p:nvPr/>
        </p:nvSpPr>
        <p:spPr bwMode="auto">
          <a:xfrm>
            <a:off x="601711" y="526378"/>
            <a:ext cx="11075280" cy="216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42" tIns="54521" rIns="109042" bIns="54521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ба?</a:t>
            </a:r>
            <a:endParaRPr lang="en-US" alt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6" descr="Картинки по запросу вопр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3" y="2967225"/>
            <a:ext cx="2580244" cy="204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6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80183" y="3549859"/>
            <a:ext cx="5058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Нормативтік, нұсқаулық-әдістемелік құжаттармен танысу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58" y="2683639"/>
            <a:ext cx="4097071" cy="2251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4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"/>
    </mc:Choice>
    <mc:Fallback xmlns="">
      <p:transition spd="slow" advTm="8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48438" y="6629858"/>
            <a:ext cx="6502631" cy="228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89025" algn="l"/>
                <a:tab pos="2179638" algn="l"/>
                <a:tab pos="3270250" algn="l"/>
                <a:tab pos="4360863" algn="l"/>
                <a:tab pos="5451475" algn="l"/>
                <a:tab pos="6542088" algn="l"/>
                <a:tab pos="7632700" algn="l"/>
                <a:tab pos="8723313" algn="l"/>
                <a:tab pos="9812338" algn="l"/>
                <a:tab pos="10902950" algn="l"/>
                <a:tab pos="119935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3BC829B4-1A69-4692-AE91-A83770C464C7}" type="slidenum">
              <a:rPr lang="ru-RU" altLang="ru-RU" smtClean="0">
                <a:solidFill>
                  <a:srgbClr val="FF3300"/>
                </a:solidFill>
                <a:latin typeface="Verdana" pitchFamily="34" charset="0"/>
                <a:ea typeface="Microsoft YaHei" pitchFamily="34" charset="-122"/>
                <a:cs typeface="Segoe UI" pitchFamily="34" charset="0"/>
              </a:rPr>
              <a:pPr algn="ctr"/>
              <a:t>20</a:t>
            </a:fld>
            <a:endParaRPr lang="ru-RU" altLang="ru-RU" dirty="0">
              <a:solidFill>
                <a:srgbClr val="FF3300"/>
              </a:solidFill>
              <a:latin typeface="Verdana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-27744" y="171795"/>
            <a:ext cx="12192000" cy="5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325" tIns="55809" rIns="107325" bIns="55809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altLang="ru-RU" sz="3200" b="1" dirty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Тапсырма түрлері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/>
        </p:nvGraphicFramePr>
        <p:xfrm>
          <a:off x="355852" y="836712"/>
          <a:ext cx="1142526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55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446088"/>
            <a:fld id="{CF3681D1-5D43-44EF-9C21-9194DC3E33E0}" type="slidenum">
              <a:rPr lang="ru-RU" altLang="ru-RU" smtClean="0">
                <a:solidFill>
                  <a:srgbClr val="FF3300"/>
                </a:solidFill>
                <a:latin typeface="Verdana" pitchFamily="34" charset="0"/>
                <a:cs typeface="Segoe UI" pitchFamily="34" charset="0"/>
              </a:rPr>
              <a:pPr defTabSz="446088"/>
              <a:t>21</a:t>
            </a:fld>
            <a:endParaRPr lang="ru-RU" altLang="ru-RU">
              <a:solidFill>
                <a:srgbClr val="FF3300"/>
              </a:solidFill>
              <a:latin typeface="Verdana" pitchFamily="34" charset="0"/>
              <a:cs typeface="Segoe UI" pitchFamily="34" charset="0"/>
            </a:endParaRPr>
          </a:p>
        </p:txBody>
      </p:sp>
      <p:sp>
        <p:nvSpPr>
          <p:cNvPr id="561155" name="Text Box 1"/>
          <p:cNvSpPr txBox="1">
            <a:spLocks noChangeArrowheads="1"/>
          </p:cNvSpPr>
          <p:nvPr/>
        </p:nvSpPr>
        <p:spPr bwMode="auto">
          <a:xfrm>
            <a:off x="0" y="152402"/>
            <a:ext cx="1219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71" tIns="45636" rIns="91271" bIns="45636" anchor="ctr"/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 дұрыс жауапты таңдау тапсырмасы</a:t>
            </a:r>
          </a:p>
        </p:txBody>
      </p:sp>
      <p:sp>
        <p:nvSpPr>
          <p:cNvPr id="561156" name="Text Box 2"/>
          <p:cNvSpPr txBox="1">
            <a:spLocks noChangeArrowheads="1"/>
          </p:cNvSpPr>
          <p:nvPr/>
        </p:nvSpPr>
        <p:spPr bwMode="auto"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32" tIns="46709" rIns="89832" bIns="46709"/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1000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pic>
        <p:nvPicPr>
          <p:cNvPr id="5611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5" y="3131932"/>
            <a:ext cx="262043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1158" name="Прямоугольник 2"/>
          <p:cNvSpPr>
            <a:spLocks noChangeArrowheads="1"/>
          </p:cNvSpPr>
          <p:nvPr/>
        </p:nvSpPr>
        <p:spPr bwMode="auto">
          <a:xfrm>
            <a:off x="1295400" y="1341439"/>
            <a:ext cx="8255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1" tIns="45636" rIns="91271" bIns="45636">
            <a:spAutoFit/>
          </a:bodyPr>
          <a:lstStyle/>
          <a:p>
            <a:pPr defTabSz="4556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4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Физикалық географияның зерттеу нысаны:</a:t>
            </a:r>
            <a:endParaRPr lang="ru-RU" altLang="ru-RU" sz="24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4556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жер бедері</a:t>
            </a:r>
            <a:endParaRPr lang="ru-RU" altLang="ru-RU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4556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4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өнеркәсіп</a:t>
            </a:r>
            <a:endParaRPr lang="ru-RU" altLang="ru-RU" sz="24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4556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4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 халық</a:t>
            </a:r>
            <a:endParaRPr lang="ru-RU" altLang="ru-RU" sz="24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AutoNum type="alphaUcParenR" startAt="4"/>
            </a:pPr>
            <a:r>
              <a:rPr lang="kk-KZ" altLang="ru-RU" sz="24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көлік</a:t>
            </a:r>
            <a:endParaRPr lang="ru-RU" altLang="ru-RU" sz="2400">
              <a:solidFill>
                <a:srgbClr val="FFFFFF"/>
              </a:solidFill>
              <a:cs typeface="Times New Roman" pitchFamily="18" charset="0"/>
            </a:endParaRP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4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Е)  шаруашылық	</a:t>
            </a:r>
            <a:endParaRPr lang="ru-RU" altLang="ru-RU" sz="24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0051" y="370277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[1]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16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446088"/>
            <a:fld id="{979F9645-B9A2-4916-ABB1-89FEE054EC75}" type="slidenum">
              <a:rPr lang="ru-RU" altLang="ru-RU" smtClean="0">
                <a:solidFill>
                  <a:srgbClr val="FF3300"/>
                </a:solidFill>
                <a:latin typeface="Verdana" pitchFamily="34" charset="0"/>
                <a:cs typeface="Segoe UI" pitchFamily="34" charset="0"/>
              </a:rPr>
              <a:pPr defTabSz="446088"/>
              <a:t>22</a:t>
            </a:fld>
            <a:endParaRPr lang="ru-RU" altLang="ru-RU">
              <a:solidFill>
                <a:srgbClr val="FF3300"/>
              </a:solidFill>
              <a:latin typeface="Verdana" pitchFamily="34" charset="0"/>
              <a:cs typeface="Segoe UI" pitchFamily="34" charset="0"/>
            </a:endParaRPr>
          </a:p>
        </p:txBody>
      </p:sp>
      <p:sp>
        <p:nvSpPr>
          <p:cNvPr id="562179" name="Text Box 1"/>
          <p:cNvSpPr txBox="1">
            <a:spLocks noChangeArrowheads="1"/>
          </p:cNvSpPr>
          <p:nvPr/>
        </p:nvSpPr>
        <p:spPr bwMode="auto">
          <a:xfrm>
            <a:off x="0" y="15240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32" tIns="46709" rIns="89832" bIns="46709" anchor="ctr"/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Бірнеше дұрыс жауапты таңдау тапсырмасы</a:t>
            </a:r>
          </a:p>
        </p:txBody>
      </p:sp>
      <p:sp>
        <p:nvSpPr>
          <p:cNvPr id="562182" name="Text Box 4"/>
          <p:cNvSpPr txBox="1">
            <a:spLocks noChangeArrowheads="1"/>
          </p:cNvSpPr>
          <p:nvPr/>
        </p:nvSpPr>
        <p:spPr bwMode="auto">
          <a:xfrm>
            <a:off x="624422" y="1219200"/>
            <a:ext cx="9215967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331" tIns="50661" rIns="101331" bIns="50661">
            <a:spAutoFit/>
          </a:bodyPr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8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Физикалық географияның зерттеу нысаны:</a:t>
            </a:r>
            <a:endParaRPr lang="ru-RU" altLang="ru-RU" sz="24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жер бедері</a:t>
            </a:r>
            <a:endParaRPr lang="ru-RU" altLang="ru-RU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8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өнеркәсіп</a:t>
            </a:r>
            <a:endParaRPr lang="ru-RU" altLang="ru-RU" sz="2400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8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 халық</a:t>
            </a:r>
            <a:endParaRPr lang="en-US" altLang="ru-RU" sz="2800">
              <a:solidFill>
                <a:srgbClr val="25252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</a:t>
            </a:r>
            <a:r>
              <a:rPr lang="kk-KZ" alt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климат</a:t>
            </a:r>
            <a:endParaRPr lang="ru-RU" altLang="ru-RU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kk-KZ" altLang="ru-RU" sz="2800">
                <a:solidFill>
                  <a:srgbClr val="25252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Е)  шаруашылық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kk-KZ" alt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табиғат зонасы</a:t>
            </a:r>
            <a:endParaRPr lang="ru-RU" altLang="ru-RU" sz="260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621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6" y="1154115"/>
            <a:ext cx="2381249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1293" y="47323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[2]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Нижний колонтитул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446088"/>
            <a:r>
              <a:rPr lang="ru-RU" altLang="ru-RU">
                <a:solidFill>
                  <a:srgbClr val="FF3300"/>
                </a:solidFill>
                <a:latin typeface="Verdana" pitchFamily="34" charset="0"/>
                <a:cs typeface="Segoe UI" pitchFamily="34" charset="0"/>
              </a:rPr>
              <a:t>Free powerpoint template: www.brainybetty.com</a:t>
            </a:r>
          </a:p>
        </p:txBody>
      </p:sp>
      <p:sp>
        <p:nvSpPr>
          <p:cNvPr id="563203" name="Прямоугольник 3"/>
          <p:cNvSpPr>
            <a:spLocks noChangeArrowheads="1"/>
          </p:cNvSpPr>
          <p:nvPr/>
        </p:nvSpPr>
        <p:spPr bwMode="auto">
          <a:xfrm>
            <a:off x="1871133" y="260350"/>
            <a:ext cx="902546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1" tIns="45636" rIns="91271" bIns="45636">
            <a:spAutoFit/>
          </a:bodyPr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2400">
                <a:solidFill>
                  <a:srgbClr val="FFFFFF"/>
                </a:solidFill>
              </a:rPr>
              <a:t>өм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Дұрыс реттілікті анықтауға тапсырма</a:t>
            </a: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63204" name="Прямоугольник 4"/>
          <p:cNvSpPr>
            <a:spLocks noChangeArrowheads="1"/>
          </p:cNvSpPr>
          <p:nvPr/>
        </p:nvSpPr>
        <p:spPr bwMode="auto">
          <a:xfrm>
            <a:off x="624420" y="630240"/>
            <a:ext cx="1104053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1" tIns="45636" rIns="91271" bIns="45636">
            <a:spAutoFit/>
          </a:bodyPr>
          <a:lstStyle/>
          <a:p>
            <a:pPr defTabSz="911225" fontAlgn="base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kk-KZ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Атмосфера қабаттарының ретін анықтап, дөңгелектің ішіне сәйкесінше 1-ден 6-ға дейінгі сандармен жазып  көрсетіңіз</a:t>
            </a:r>
            <a:endParaRPr lang="ru-RU" alt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63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6" y="1846263"/>
            <a:ext cx="595206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5385" y="514723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[6]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22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62733" cy="417512"/>
          </a:xfrm>
        </p:spPr>
        <p:txBody>
          <a:bodyPr>
            <a:normAutofit fontScale="90000"/>
          </a:bodyPr>
          <a:lstStyle/>
          <a:p>
            <a:pPr defTabSz="456345">
              <a:buClrTx/>
              <a:buFont typeface="Times New Roman" pitchFamily="16" charset="0"/>
              <a:buNone/>
              <a:defRPr/>
            </a:pPr>
            <a:r>
              <a:rPr lang="ru-RU" altLang="ru-RU" sz="2400" kern="1200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  <a:t>Сәйкестікті анықтауға тапсырма</a:t>
            </a:r>
          </a:p>
        </p:txBody>
      </p:sp>
      <p:sp>
        <p:nvSpPr>
          <p:cNvPr id="25603" name="Объект 2"/>
          <p:cNvSpPr>
            <a:spLocks noGrp="1" noChangeArrowheads="1"/>
          </p:cNvSpPr>
          <p:nvPr>
            <p:ph idx="1"/>
          </p:nvPr>
        </p:nvSpPr>
        <p:spPr>
          <a:xfrm>
            <a:off x="719667" y="692153"/>
            <a:ext cx="10972800" cy="5434013"/>
          </a:xfrm>
        </p:spPr>
        <p:txBody>
          <a:bodyPr/>
          <a:lstStyle/>
          <a:p>
            <a:pPr marL="0" indent="0" defTabSz="456345">
              <a:defRPr/>
            </a:pPr>
            <a:r>
              <a:rPr lang="kk-KZ" altLang="ru-RU" sz="2400" kern="1200" dirty="0">
                <a:solidFill>
                  <a:srgbClr val="252525"/>
                </a:solidFill>
                <a:latin typeface="Times New Roman" pitchFamily="16" charset="0"/>
                <a:ea typeface="Calibri" pitchFamily="32" charset="0"/>
                <a:cs typeface="Times New Roman" pitchFamily="16" charset="0"/>
              </a:rPr>
              <a:t>Ауа райы элементтері және оларды өлшейтін метеоқұралдарды сәйкестендіріңіз (</a:t>
            </a:r>
            <a:r>
              <a:rPr lang="kk-KZ" altLang="ru-RU" sz="2000" kern="1200" dirty="0">
                <a:solidFill>
                  <a:srgbClr val="252525"/>
                </a:solidFill>
                <a:latin typeface="Times New Roman" pitchFamily="16" charset="0"/>
                <a:ea typeface="Calibri" pitchFamily="32" charset="0"/>
                <a:cs typeface="Times New Roman" pitchFamily="16" charset="0"/>
              </a:rPr>
              <a:t>сызықпен байланыстырыңыз</a:t>
            </a:r>
            <a:endParaRPr lang="kk-KZ" altLang="ru-RU" dirty="0">
              <a:latin typeface="Times New Roman" pitchFamily="16" charset="0"/>
              <a:cs typeface="Times New Roman" pitchFamily="16" charset="0"/>
            </a:endParaRPr>
          </a:p>
          <a:p>
            <a:pPr marL="0" indent="0" algn="ctr" defTabSz="456345">
              <a:defRPr/>
            </a:pPr>
            <a:endParaRPr lang="ru-RU" altLang="ru-RU" dirty="0"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800" y="1484313"/>
          <a:ext cx="11135784" cy="4105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1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Ауа</a:t>
                      </a:r>
                      <a:r>
                        <a:rPr lang="kk-K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райы элементтері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Метеоқұралдар</a:t>
                      </a:r>
                    </a:p>
                  </a:txBody>
                  <a:tcPr marL="121904" marR="121904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31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ауа температура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флюгер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31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желдің</a:t>
                      </a:r>
                      <a:r>
                        <a:rPr lang="kk-K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бағыты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гигрометр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31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ауаның</a:t>
                      </a:r>
                      <a:r>
                        <a:rPr lang="kk-K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ылғалдығы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28699" y="519240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[4]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0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446088"/>
            <a:fld id="{E420D510-DB40-482A-B519-E01782A36855}" type="slidenum">
              <a:rPr lang="ru-RU" altLang="ru-RU" smtClean="0">
                <a:solidFill>
                  <a:srgbClr val="FF3300"/>
                </a:solidFill>
                <a:latin typeface="Verdana" pitchFamily="34" charset="0"/>
                <a:cs typeface="Segoe UI" pitchFamily="34" charset="0"/>
              </a:rPr>
              <a:pPr defTabSz="446088"/>
              <a:t>25</a:t>
            </a:fld>
            <a:endParaRPr lang="ru-RU" altLang="ru-RU">
              <a:solidFill>
                <a:srgbClr val="FF3300"/>
              </a:solidFill>
              <a:latin typeface="Verdana" pitchFamily="34" charset="0"/>
              <a:cs typeface="Segoe UI" pitchFamily="34" charset="0"/>
            </a:endParaRPr>
          </a:p>
        </p:txBody>
      </p:sp>
      <p:sp>
        <p:nvSpPr>
          <p:cNvPr id="567299" name="Text Box 1"/>
          <p:cNvSpPr txBox="1">
            <a:spLocks noChangeArrowheads="1"/>
          </p:cNvSpPr>
          <p:nvPr/>
        </p:nvSpPr>
        <p:spPr bwMode="auto">
          <a:xfrm>
            <a:off x="0" y="252413"/>
            <a:ext cx="12192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71" tIns="45636" rIns="91271" bIns="45636" anchor="ctr"/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«Шындық немесе жалған» тапсырмасы</a:t>
            </a:r>
          </a:p>
        </p:txBody>
      </p:sp>
      <p:sp>
        <p:nvSpPr>
          <p:cNvPr id="567300" name="Text Box 2"/>
          <p:cNvSpPr txBox="1">
            <a:spLocks noChangeArrowheads="1"/>
          </p:cNvSpPr>
          <p:nvPr/>
        </p:nvSpPr>
        <p:spPr bwMode="auto">
          <a:xfrm>
            <a:off x="3048000" y="6629400"/>
            <a:ext cx="650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32" tIns="46709" rIns="89832" bIns="46709"/>
          <a:lstStyle>
            <a:lvl1pPr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1000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00049"/>
              </p:ext>
            </p:extLst>
          </p:nvPr>
        </p:nvGraphicFramePr>
        <p:xfrm>
          <a:off x="239184" y="1203327"/>
          <a:ext cx="11745382" cy="3244849"/>
        </p:xfrm>
        <a:graphic>
          <a:graphicData uri="http://schemas.openxmlformats.org/drawingml/2006/table">
            <a:tbl>
              <a:tblPr/>
              <a:tblGrid>
                <a:gridCol w="989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410">
                <a:tc>
                  <a:txBody>
                    <a:bodyPr/>
                    <a:lstStyle/>
                    <a:p>
                      <a:pPr marL="111125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11125" algn="l"/>
                          <a:tab pos="1025525" algn="l"/>
                          <a:tab pos="1939925" algn="l"/>
                          <a:tab pos="2854325" algn="l"/>
                          <a:tab pos="3768725" algn="l"/>
                          <a:tab pos="4683125" algn="l"/>
                          <a:tab pos="5597525" algn="l"/>
                          <a:tab pos="6511925" algn="l"/>
                          <a:tab pos="7426325" algn="l"/>
                          <a:tab pos="8340725" algn="l"/>
                          <a:tab pos="9255125" algn="l"/>
                          <a:tab pos="10169525" algn="l"/>
                        </a:tabLst>
                      </a:pPr>
                      <a:r>
                        <a:rPr kumimoji="0" lang="kk-K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Тұжырымдама 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Ш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Ж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36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Шығанақ – төрт жағынан су қоршаған құрлықтың бір бөлігі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6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Арал - екі теңізді немесе мұхитты қосып тұратын мұхиттың бөлігі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1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Бұғаз – мұхиттағы аралдар жиынтығы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2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Архипелаг – құрлыққа сұғына енген мұхиттың бөлігі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Мұхит – гидросфераның негізгі бөлігі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kk-K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91684" marR="91684" marT="15245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7331" name="Rectangle 97"/>
          <p:cNvSpPr>
            <a:spLocks noChangeArrowheads="1"/>
          </p:cNvSpPr>
          <p:nvPr/>
        </p:nvSpPr>
        <p:spPr bwMode="auto">
          <a:xfrm>
            <a:off x="254003" y="739719"/>
            <a:ext cx="7362743" cy="4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832" tIns="46709" rIns="89832" bIns="46709" anchor="ctr">
            <a:spAutoFit/>
          </a:bodyPr>
          <a:lstStyle/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</a:tabLs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Тұжырымдаманың шындық/жалған екенін анықтаңыз.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4809" y="488011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[5]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65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7C619A-C1D3-4DAD-A4A7-19BDE5408700}" type="slidenum">
              <a:rPr lang="en-US" altLang="en-US" smtClean="0">
                <a:solidFill>
                  <a:srgbClr val="FF3300"/>
                </a:solidFill>
                <a:latin typeface="Verdana" pitchFamily="34" charset="0"/>
              </a:rPr>
              <a:pPr/>
              <a:t>26</a:t>
            </a:fld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12192000" cy="666750"/>
          </a:xfrm>
        </p:spPr>
        <p:txBody>
          <a:bodyPr/>
          <a:lstStyle/>
          <a:p>
            <a:r>
              <a:rPr lang="kk-KZ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Қысқа жауапты қажет ететін тапсырма</a:t>
            </a:r>
          </a:p>
        </p:txBody>
      </p:sp>
      <p:sp>
        <p:nvSpPr>
          <p:cNvPr id="7066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sp>
        <p:nvSpPr>
          <p:cNvPr id="70661" name="Прямоугольник 1"/>
          <p:cNvSpPr>
            <a:spLocks noChangeArrowheads="1"/>
          </p:cNvSpPr>
          <p:nvPr/>
        </p:nvSpPr>
        <p:spPr bwMode="auto">
          <a:xfrm>
            <a:off x="1727200" y="990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-88900" algn="l"/>
              </a:tabLst>
            </a:pPr>
            <a:r>
              <a:rPr lang="kk-KZ" alt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 </a:t>
            </a:r>
            <a:r>
              <a:rPr lang="kk-KZ" alt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Берілген диаграмманы толықтырыңыз</a:t>
            </a:r>
            <a:r>
              <a:rPr lang="kk-KZ" altLang="ru-RU" sz="2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2000">
              <a:solidFill>
                <a:srgbClr val="000000"/>
              </a:solidFill>
            </a:endParaRPr>
          </a:p>
        </p:txBody>
      </p:sp>
      <p:pic>
        <p:nvPicPr>
          <p:cNvPr id="7066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240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12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631950" y="76201"/>
            <a:ext cx="84264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alt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кемшіліктері</a:t>
            </a:r>
            <a:endParaRPr lang="ru-RU" alt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6672264" y="2060575"/>
            <a:ext cx="3698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400">
                <a:latin typeface="Times New Roman" pitchFamily="18" charset="0"/>
                <a:cs typeface="Times New Roman" pitchFamily="18" charset="0"/>
              </a:rPr>
              <a:t>Жабық түрдегі тапсырмалардың артықшылықтары мен кемшіліктері туралы топта талқылаңыз.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400">
                <a:latin typeface="Times New Roman" pitchFamily="18" charset="0"/>
                <a:cs typeface="Times New Roman" pitchFamily="18" charset="0"/>
              </a:rPr>
              <a:t>Өз пікіріңізбен топта бөлісіңіз. 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4"/>
          <a:stretch>
            <a:fillRect/>
          </a:stretch>
        </p:blipFill>
        <p:spPr bwMode="auto">
          <a:xfrm>
            <a:off x="2063750" y="1628775"/>
            <a:ext cx="34877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271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774826" y="908051"/>
            <a:ext cx="4321175" cy="417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109538" algn="ctr">
              <a:lnSpc>
                <a:spcPct val="115000"/>
              </a:lnSpc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endParaRPr lang="kk-KZ" sz="2000" b="1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9538" algn="ctr">
              <a:lnSpc>
                <a:spcPct val="115000"/>
              </a:lnSpc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kk-KZ" sz="2000" b="1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Артықшылықтары </a:t>
            </a: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Балл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қою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жеңіл</a:t>
            </a:r>
            <a:endParaRPr lang="ru-RU" sz="2000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Балдарды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есептеу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қолайлы</a:t>
            </a:r>
            <a:endParaRPr lang="ru-RU" sz="2000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Балдарды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автоматты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есептеу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мүмкіндігі</a:t>
            </a:r>
            <a:endParaRPr lang="ru-RU" sz="2000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Жауаптың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мүмкін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нұсқаларының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бар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болуы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Тапсырманы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орындауға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аз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уақыт</a:t>
            </a:r>
            <a:r>
              <a:rPr lang="ru-RU" sz="2000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жұмсалады</a:t>
            </a:r>
            <a:endParaRPr lang="ru-RU" sz="2000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9538"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b="1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…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72201" y="908050"/>
            <a:ext cx="4244975" cy="433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109538" algn="ctr">
              <a:lnSpc>
                <a:spcPct val="115000"/>
              </a:lnSpc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endParaRPr lang="kk-KZ" sz="2000" b="1" dirty="0">
              <a:solidFill>
                <a:srgbClr val="0D0D0D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9538" algn="ctr">
              <a:lnSpc>
                <a:spcPct val="115000"/>
              </a:lnSpc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kk-KZ" sz="2000" b="1" dirty="0">
                <a:solidFill>
                  <a:srgbClr val="0D0D0D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Кемшіліктері </a:t>
            </a: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Бастауыш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сыныпта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оқуға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көп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уақыт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кетеді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Білімнің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тар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ауқымын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тексеруге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бағытталған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kk-KZ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Жауапты кездейсоқ таңдау мүмкіндігінің бар болуы</a:t>
            </a:r>
          </a:p>
          <a:p>
            <a:pPr marL="107950">
              <a:spcAft>
                <a:spcPts val="600"/>
              </a:spcAft>
              <a:buClr>
                <a:srgbClr val="FF3300"/>
              </a:buClr>
              <a:buSzPct val="100000"/>
              <a:buFont typeface="Times New Roman" pitchFamily="16" charset="0"/>
              <a:buChar char="•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kk-KZ" sz="20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Тапсырманы орындау үдерісін бағалау мүмкін емес</a:t>
            </a:r>
          </a:p>
          <a:p>
            <a:pPr marL="109538">
              <a:spcAft>
                <a:spcPts val="600"/>
              </a:spcAft>
              <a:buSzPct val="100000"/>
              <a:tabLst>
                <a:tab pos="679450" algn="l"/>
                <a:tab pos="1593850" algn="l"/>
                <a:tab pos="2508250" algn="l"/>
                <a:tab pos="3422650" algn="l"/>
                <a:tab pos="4337050" algn="l"/>
                <a:tab pos="5251450" algn="l"/>
                <a:tab pos="6165850" algn="l"/>
                <a:tab pos="7080250" algn="l"/>
                <a:tab pos="7994650" algn="l"/>
                <a:tab pos="8909050" algn="l"/>
                <a:tab pos="9823450" algn="l"/>
              </a:tabLst>
              <a:defRPr/>
            </a:pPr>
            <a:r>
              <a:rPr lang="kk-KZ" sz="2000" b="1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... 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9144000" y="6553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A4EEEA-8829-435D-ADB5-9CC1BB179267}" type="slidenum">
              <a:rPr lang="ru-RU" altLang="ru-RU" sz="1000">
                <a:solidFill>
                  <a:srgbClr val="FF3300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981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Жабық түрдегі тапсырмалар</a:t>
            </a:r>
          </a:p>
        </p:txBody>
      </p:sp>
    </p:spTree>
    <p:extLst>
      <p:ext uri="{BB962C8B-B14F-4D97-AF65-F5344CB8AC3E}">
        <p14:creationId xmlns:p14="http://schemas.microsoft.com/office/powerpoint/2010/main" val="2057467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282DBD-6D21-414B-9555-C2C6603EE898}" type="slidenum">
              <a:rPr lang="ru-RU" altLang="ru-RU" smtClean="0">
                <a:solidFill>
                  <a:srgbClr val="FF3300"/>
                </a:solidFill>
                <a:latin typeface="Verdana" pitchFamily="34" charset="0"/>
              </a:rPr>
              <a:pPr/>
              <a:t>29</a:t>
            </a:fld>
            <a:endParaRPr lang="ru-RU" altLang="ru-RU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2286000" y="503238"/>
            <a:ext cx="7772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таңдауы бар тапсырмалар</a:t>
            </a: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10000" y="6629400"/>
            <a:ext cx="487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1000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1919288" y="1341439"/>
            <a:ext cx="844391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Қазақстандағы темір рудалары өндірілетін жерлерін көрсетіңіз.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Атасу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Соколов - Сарыбай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 Жезқазған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Кирунавара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997201"/>
            <a:ext cx="2209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78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CD1BAFC-B4D0-464B-83B3-A5F935FAF565}"/>
              </a:ext>
            </a:extLst>
          </p:cNvPr>
          <p:cNvSpPr txBox="1">
            <a:spLocks/>
          </p:cNvSpPr>
          <p:nvPr/>
        </p:nvSpPr>
        <p:spPr bwMode="auto">
          <a:xfrm>
            <a:off x="1711326" y="1620839"/>
            <a:ext cx="86661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</a:pP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ормативтік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нұсқаулық-әдістемелік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</a:t>
            </a:r>
            <a:r>
              <a:rPr lang="kk-K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міз не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Құжаттардың қолданылуы қаншалықты маңызды?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GB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itle 1">
            <a:extLst>
              <a:ext uri="{FF2B5EF4-FFF2-40B4-BE49-F238E27FC236}">
                <a16:creationId xmlns:a16="http://schemas.microsoft.com/office/drawing/2014/main" id="{493FF639-CF08-4559-B50B-D8438E02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79" y="239714"/>
            <a:ext cx="8634412" cy="685800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талқылаңыз</a:t>
            </a:r>
            <a:r>
              <a:rPr lang="ru-RU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37AAD9-2898-44B9-BD54-90748D2A8EBD}" type="slidenum">
              <a:rPr lang="ru-RU" altLang="ru-RU" smtClean="0">
                <a:solidFill>
                  <a:srgbClr val="FF3300"/>
                </a:solidFill>
                <a:latin typeface="Verdana" pitchFamily="34" charset="0"/>
              </a:rPr>
              <a:pPr/>
              <a:t>30</a:t>
            </a:fld>
            <a:endParaRPr lang="ru-RU" altLang="ru-RU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2286000" y="304801"/>
            <a:ext cx="7772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таңдауы бар тапсырмалар мысалы</a:t>
            </a: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10000" y="6629400"/>
            <a:ext cx="487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1000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573464"/>
            <a:ext cx="2209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2057400" y="1524001"/>
            <a:ext cx="8077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k-KZ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Теңізге шығар жолдары бар Еуропа елдерін көрсетіңіз.</a:t>
            </a:r>
            <a:endParaRPr lang="ru-RU" alt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Монғолия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Венгрия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 Замбия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Барлық елдер шыға алады</a:t>
            </a:r>
          </a:p>
        </p:txBody>
      </p:sp>
    </p:spTree>
    <p:extLst>
      <p:ext uri="{BB962C8B-B14F-4D97-AF65-F5344CB8AC3E}">
        <p14:creationId xmlns:p14="http://schemas.microsoft.com/office/powerpoint/2010/main" val="1816994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703388" y="503238"/>
            <a:ext cx="83550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таңдауы бар тапсырмалар мысалы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19275" y="1373188"/>
            <a:ext cx="85534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Борт сыртындағы ауа температурасы- 36◦ С, жер бетінің температурасы +36◦С болса, онда ұшақ қандай биіктікке көтерілді?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14 км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12 км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 12,5 км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13 км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3486150"/>
            <a:ext cx="156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308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992313" y="188914"/>
            <a:ext cx="8380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таңдауы бар тапсырмалар мысалы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819275" y="1373189"/>
            <a:ext cx="85534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Қандай Дүниежүзілік саяхат қысқа болады: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50 параллелдер бойында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экватор бойында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  0 меридиан бойында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20 параллелде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3644900"/>
            <a:ext cx="156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47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86000" y="260351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</a:pPr>
            <a:r>
              <a:rPr lang="ru-RU" alt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таңдауы бар тапсырмалар мысалы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19275" y="1373188"/>
            <a:ext cx="85534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Теңіздің тереңдігін қазіргі заманауи кемелерде қандай құралмен өлшемейді?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сейсмограф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эхолот </a:t>
            </a: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арқандағы жүкпен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kk-KZ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3429000"/>
            <a:ext cx="156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51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81201" y="115888"/>
            <a:ext cx="8228013" cy="792162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br>
              <a:rPr lang="ru-RU" altLang="ru-RU" sz="1800" kern="1200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kern="1200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  <a:t>Көп таңдауы бар тапсырмалар мысалы</a:t>
            </a:r>
            <a:br>
              <a:rPr lang="ru-RU" altLang="ru-RU" sz="2800" kern="1200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88" y="692151"/>
            <a:ext cx="8424862" cy="5434013"/>
          </a:xfrm>
        </p:spPr>
        <p:txBody>
          <a:bodyPr>
            <a:normAutofit/>
          </a:bodyPr>
          <a:lstStyle/>
          <a:p>
            <a:pPr marL="1587" indent="0" algn="just">
              <a:spcBef>
                <a:spcPts val="22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800" dirty="0">
                <a:latin typeface="Times New Roman" pitchFamily="16" charset="0"/>
                <a:cs typeface="Times New Roman" pitchFamily="16" charset="0"/>
              </a:rPr>
              <a:t>Қазақстанның табиғат кешенінің сипаттамасы бойынша дұрыс тұжырымды таңдаңыз </a:t>
            </a:r>
          </a:p>
          <a:p>
            <a:pPr marL="515937" indent="-514350" algn="just">
              <a:buFont typeface="Times New Roman" pitchFamily="18" charset="0"/>
              <a:buAutoNum type="alphaUcParenR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Елдің аумағын ірі 9 табиғи аймаққа бөлуге болады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800" dirty="0">
                <a:latin typeface="Times New Roman" pitchFamily="16" charset="0"/>
                <a:cs typeface="Times New Roman" pitchFamily="16" charset="0"/>
              </a:rPr>
              <a:t>B) Кенді Алтай Шығыс Қазақстан аумағында орналасқан</a:t>
            </a:r>
            <a:endParaRPr lang="en-US" sz="2800" dirty="0">
              <a:latin typeface="Times New Roman" pitchFamily="16" charset="0"/>
              <a:cs typeface="Times New Roman" pitchFamily="16" charset="0"/>
            </a:endParaRPr>
          </a:p>
          <a:p>
            <a:pPr marL="1587" indent="0" algn="just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800" dirty="0">
                <a:latin typeface="Times New Roman" pitchFamily="16" charset="0"/>
                <a:cs typeface="Times New Roman" pitchFamily="16" charset="0"/>
              </a:rPr>
              <a:t>C) Қазақстанның орталық бөлігінде </a:t>
            </a:r>
          </a:p>
          <a:p>
            <a:pPr marL="1587" indent="0" algn="just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800" dirty="0">
                <a:latin typeface="Times New Roman" pitchFamily="16" charset="0"/>
                <a:cs typeface="Times New Roman" pitchFamily="16" charset="0"/>
              </a:rPr>
              <a:t>Қазақтың ұсақ шоқысы орналасқан</a:t>
            </a:r>
          </a:p>
          <a:p>
            <a:pPr marL="1587" inden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800" dirty="0">
                <a:latin typeface="Times New Roman" pitchFamily="16" charset="0"/>
                <a:cs typeface="Times New Roman" pitchFamily="16" charset="0"/>
              </a:rPr>
              <a:t>D)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экологиялық тепе-теңдік қамтиды:  табиғатты, экономиканы, әлеуметтік сфераны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2708276"/>
            <a:ext cx="1397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552950" y="6356351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5089A9E-2AD8-4AD6-A687-30C6A3557270}" type="slidenum">
              <a:rPr lang="ru-RU" altLang="ru-RU">
                <a:solidFill>
                  <a:srgbClr val="FF3300"/>
                </a:solidFill>
                <a:latin typeface="Verdana" pitchFamily="34" charset="0"/>
                <a:ea typeface="Microsoft YaHei" pitchFamily="34" charset="-122"/>
              </a:rPr>
              <a:pPr algn="ctr"/>
              <a:t>35</a:t>
            </a:fld>
            <a:endParaRPr lang="ru-RU" altLang="ru-RU">
              <a:solidFill>
                <a:srgbClr val="FF3300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381500" y="6629400"/>
            <a:ext cx="365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FF3300"/>
                </a:solidFill>
                <a:latin typeface="Verdana" pitchFamily="34" charset="0"/>
                <a:ea typeface="Microsoft YaHei" pitchFamily="34" charset="-122"/>
              </a:rPr>
              <a:t>Free powerpoint template: www.brainybetty.com</a:t>
            </a:r>
          </a:p>
        </p:txBody>
      </p:sp>
      <p:sp>
        <p:nvSpPr>
          <p:cNvPr id="57348" name="Text Box 1"/>
          <p:cNvSpPr txBox="1">
            <a:spLocks noChangeArrowheads="1"/>
          </p:cNvSpPr>
          <p:nvPr/>
        </p:nvSpPr>
        <p:spPr bwMode="auto">
          <a:xfrm>
            <a:off x="3238500" y="304801"/>
            <a:ext cx="5829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FF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Көп таңдауы бар тапсырмалар мысалы</a:t>
            </a: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3238500" y="1679576"/>
            <a:ext cx="3379788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Есептеңіз:</a:t>
            </a: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3</a:t>
            </a:r>
            <a:r>
              <a:rPr lang="en-US" altLang="ru-RU" sz="2100" baseline="40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</a:t>
            </a: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+ 4 x 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26</a:t>
            </a:r>
            <a:endParaRPr lang="en-US" altLang="ru-RU" sz="210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ru-RU" sz="21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65</a:t>
            </a:r>
            <a:endParaRPr lang="en-US" altLang="ru-RU" sz="210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573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027239"/>
            <a:ext cx="283527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4" y="4033839"/>
            <a:ext cx="14255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7982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35188" y="188913"/>
            <a:ext cx="8153400" cy="715962"/>
          </a:xfrm>
        </p:spPr>
        <p:txBody>
          <a:bodyPr>
            <a:normAutofit/>
          </a:bodyPr>
          <a:lstStyle/>
          <a:p>
            <a:r>
              <a:rPr lang="ru-RU" alt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alt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кемшіліктері</a:t>
            </a:r>
            <a:endParaRPr lang="en-US" alt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8" descr="Картинки по запросу плюсы и мин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19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58001" y="1693863"/>
            <a:ext cx="3698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400">
                <a:latin typeface="Times New Roman" pitchFamily="18" charset="0"/>
                <a:cs typeface="Times New Roman" pitchFamily="18" charset="0"/>
              </a:rPr>
              <a:t>Ашық түрдегі тапсырмалардың артықшылықтары мен кемшіліктері туралы топта талқылаңыз.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400">
                <a:latin typeface="Times New Roman" pitchFamily="18" charset="0"/>
                <a:cs typeface="Times New Roman" pitchFamily="18" charset="0"/>
              </a:rPr>
              <a:t>Өз пікіріңізбен топта бөлісіңіз. </a:t>
            </a:r>
          </a:p>
        </p:txBody>
      </p:sp>
    </p:spTree>
    <p:extLst>
      <p:ext uri="{BB962C8B-B14F-4D97-AF65-F5344CB8AC3E}">
        <p14:creationId xmlns:p14="http://schemas.microsoft.com/office/powerpoint/2010/main" val="268763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695451" y="609601"/>
            <a:ext cx="4316413" cy="5184775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buNone/>
              <a:defRPr/>
            </a:pPr>
            <a:r>
              <a:rPr lang="kk-KZ"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 </a:t>
            </a:r>
            <a:endParaRPr lang="ru-RU" sz="2000" b="1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мазмұнының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қамтуға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Шығармашылыққа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ойлауға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en-US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дәлелдер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болмысын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мүмкіндіктің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sz="20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r>
              <a:rPr lang="ru-RU"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67438" y="609600"/>
            <a:ext cx="4176712" cy="5113338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lnSpc>
                <a:spcPct val="115000"/>
              </a:lnSpc>
              <a:spcAft>
                <a:spcPts val="1000"/>
              </a:spcAft>
              <a:buClr>
                <a:srgbClr val="98C723"/>
              </a:buClr>
              <a:buNone/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Кемшіліктері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 балл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қиындық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қоюдың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субъективтілік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қаупі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бар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тексеруде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бағалауда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етеді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Номер слайда 1"/>
          <p:cNvSpPr txBox="1">
            <a:spLocks/>
          </p:cNvSpPr>
          <p:nvPr/>
        </p:nvSpPr>
        <p:spPr bwMode="auto">
          <a:xfrm>
            <a:off x="9666288" y="22226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A61BF4-3941-4FB5-B328-2668A8360E5B}" type="slidenum">
              <a:rPr lang="ru-RU" altLang="ru-RU" sz="18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0" y="0"/>
            <a:ext cx="9144000" cy="666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kk-KZ" alt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Ашық түрдегі тапсырма</a:t>
            </a:r>
            <a:endParaRPr lang="en-US" altLang="en-US" sz="36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9167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33600" y="304801"/>
            <a:ext cx="7886700" cy="404813"/>
          </a:xfrm>
        </p:spPr>
        <p:txBody>
          <a:bodyPr/>
          <a:lstStyle/>
          <a:p>
            <a:r>
              <a:rPr lang="kk-KZ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Қысқа жауапты қажет ететін тапсырма</a:t>
            </a:r>
            <a:endParaRPr lang="ru-RU" altLang="ru-RU" sz="2700"/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153" y="3787775"/>
            <a:ext cx="2445023" cy="1462088"/>
          </a:xfrm>
        </p:spPr>
      </p:pic>
      <p:sp>
        <p:nvSpPr>
          <p:cNvPr id="5" name="TextBox 4"/>
          <p:cNvSpPr txBox="1"/>
          <p:nvPr/>
        </p:nvSpPr>
        <p:spPr>
          <a:xfrm>
            <a:off x="1905001" y="1219201"/>
            <a:ext cx="7058025" cy="169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  кел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тіріңіз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магмалық тау жынысына_____________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метаморфтық тау жынысына ____________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шөгінді тау жынысына 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907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49475" y="401638"/>
            <a:ext cx="7886700" cy="588962"/>
          </a:xfrm>
        </p:spPr>
        <p:txBody>
          <a:bodyPr/>
          <a:lstStyle/>
          <a:p>
            <a:r>
              <a:rPr lang="kk-KZ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Қысқа жауапты қажет ететін тапсырма</a:t>
            </a:r>
            <a:endParaRPr lang="ru-RU" altLang="ru-RU" sz="280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882776" y="1123950"/>
            <a:ext cx="8139113" cy="3689350"/>
          </a:xfrm>
        </p:spPr>
        <p:txBody>
          <a:bodyPr/>
          <a:lstStyle/>
          <a:p>
            <a:pPr marL="0" indent="0" algn="just">
              <a:buNone/>
            </a:pPr>
            <a:r>
              <a:rPr lang="kk-KZ" altLang="ru-RU">
                <a:latin typeface="Times New Roman" pitchFamily="18" charset="0"/>
                <a:cs typeface="Times New Roman" pitchFamily="18" charset="0"/>
              </a:rPr>
              <a:t>Көшеде және бөлмеде өлшеуді жүргізген кезде қандай  метеорологиялық құралдардың көрсеткіштері бір мезгілде әр түрлі көрсеткіштерге ие болады?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1" y="3581400"/>
            <a:ext cx="25558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82031F1C-5612-4729-98AE-279F3D40D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0"/>
            <a:ext cx="86868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kk-KZ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Нормативтік, нұсқаулық әдістемелік құжат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8425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белгілейтін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қолданылуын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толықтыратын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нысандағы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ресми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425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мазмұндайтын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</a:t>
            </a:r>
          </a:p>
          <a:p>
            <a:pPr marL="527050" algn="just">
              <a:spcBef>
                <a:spcPct val="0"/>
              </a:spcBef>
              <a:buClrTx/>
              <a:buNone/>
              <a:defRPr/>
            </a:pPr>
            <a:endParaRPr lang="kk-KZ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27050" algn="just">
              <a:spcBef>
                <a:spcPct val="0"/>
              </a:spcBef>
              <a:buClrTx/>
              <a:buNone/>
              <a:defRPr/>
            </a:pPr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8A643E5-8ECE-4273-A497-705D92C5831D}"/>
              </a:ext>
            </a:extLst>
          </p:cNvPr>
          <p:cNvSpPr txBox="1">
            <a:spLocks/>
          </p:cNvSpPr>
          <p:nvPr/>
        </p:nvSpPr>
        <p:spPr bwMode="auto">
          <a:xfrm>
            <a:off x="1524000" y="381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нұсқаулық-әдістемелік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endParaRPr lang="en-US" altLang="ru-RU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Изображение выглядит как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CAE3A25D-BAE5-454A-A779-58966FDE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55" y="4089191"/>
            <a:ext cx="5427921" cy="138754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837609-53A3-4E78-956A-23FDD21A28C5}" type="slidenum">
              <a:rPr lang="en-US" altLang="en-US" smtClean="0">
                <a:solidFill>
                  <a:srgbClr val="FF3300"/>
                </a:solidFill>
                <a:latin typeface="Verdana" pitchFamily="34" charset="0"/>
              </a:rPr>
              <a:pPr/>
              <a:t>40</a:t>
            </a:fld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247650"/>
            <a:ext cx="9144000" cy="666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kk-KZ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Толық жауапты қажет ететін тапсырма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1"/>
            <a:ext cx="2209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2065338" y="914401"/>
            <a:ext cx="7764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Суретте берілген қолайсыз климаттық құбылысты атаңыз, қай аймақта жиі кездесетінін жазыңыз.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Рисунок 7" descr="http://img-fotki.yandex.ru/get/4713/46912807.73/0_86e3a_518a1c70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1"/>
            <a:ext cx="2667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5C28EC-60C3-4316-9D3B-6A1AB111E915}" type="slidenum">
              <a:rPr lang="en-US" altLang="en-US" smtClean="0">
                <a:solidFill>
                  <a:srgbClr val="FF3300"/>
                </a:solidFill>
                <a:latin typeface="Verdana" pitchFamily="34" charset="0"/>
              </a:rPr>
              <a:pPr/>
              <a:t>41</a:t>
            </a:fld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536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>
                <a:solidFill>
                  <a:srgbClr val="FF3300"/>
                </a:solidFill>
                <a:latin typeface="Verdana" pitchFamily="34" charset="0"/>
              </a:rPr>
              <a:t>Free powerpoint template: www.brainybetty.com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1"/>
            <a:ext cx="2209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000" y="247650"/>
            <a:ext cx="9144000" cy="666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kk-KZ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Толық жауапты қажет ететін тапсырма</a:t>
            </a: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2057400" y="11430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Шаруашылықтың қай саласына машина жасау жатады? Қазақстанда машина жасайтын заводтар орналасқан негізгі қалаларды атаңыз.</a:t>
            </a:r>
            <a:endParaRPr lang="ru-RU" alt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"/>
            <a:ext cx="5465578" cy="66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>
            <a:extLst>
              <a:ext uri="{FF2B5EF4-FFF2-40B4-BE49-F238E27FC236}">
                <a16:creationId xmlns:a16="http://schemas.microsoft.com/office/drawing/2014/main" id="{F3AE4B13-B39F-4797-A80B-8284CAAA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629400"/>
            <a:ext cx="4876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CD89E86-BE0D-44E7-9B16-518E5D611827}" type="slidenum">
              <a:rPr lang="ru-RU" altLang="ru-RU" sz="1000">
                <a:solidFill>
                  <a:srgbClr val="FF33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000">
              <a:solidFill>
                <a:srgbClr val="FF33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A516675-B4C6-4F6C-BFCE-4B9A17DFF61B}"/>
              </a:ext>
            </a:extLst>
          </p:cNvPr>
          <p:cNvSpPr txBox="1">
            <a:spLocks/>
          </p:cNvSpPr>
          <p:nvPr/>
        </p:nvSpPr>
        <p:spPr bwMode="auto">
          <a:xfrm>
            <a:off x="637312" y="1607127"/>
            <a:ext cx="114069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Қызметіңізге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нұсқаулық-әдістемелік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4FC24F-EA7B-4716-9E6B-2B186BD21C9C}"/>
              </a:ext>
            </a:extLst>
          </p:cNvPr>
          <p:cNvSpPr/>
          <p:nvPr/>
        </p:nvSpPr>
        <p:spPr>
          <a:xfrm>
            <a:off x="4067322" y="338140"/>
            <a:ext cx="387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kk-KZ" alt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 жұмыс</a:t>
            </a:r>
            <a:endParaRPr lang="en-US" alt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внутренний, рабочий стол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090ED78-0A96-40D6-B6B2-408D90047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3197"/>
          <a:stretch/>
        </p:blipFill>
        <p:spPr>
          <a:xfrm>
            <a:off x="3608868" y="2978732"/>
            <a:ext cx="3893505" cy="2978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>
            <a:extLst>
              <a:ext uri="{FF2B5EF4-FFF2-40B4-BE49-F238E27FC236}">
                <a16:creationId xmlns:a16="http://schemas.microsoft.com/office/drawing/2014/main" id="{CB799D70-90BF-4AB0-9E8D-A52AC859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D34342-4BC8-4F30-9D41-4A50579B5515}" type="slidenum">
              <a:rPr lang="ru-RU" altLang="ru-RU" sz="1000">
                <a:solidFill>
                  <a:srgbClr val="FF33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Объект 5">
            <a:extLst>
              <a:ext uri="{FF2B5EF4-FFF2-40B4-BE49-F238E27FC236}">
                <a16:creationId xmlns:a16="http://schemas.microsoft.com/office/drawing/2014/main" id="{FB7D278E-9083-4AA6-99C2-34F38C22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64" y="668810"/>
            <a:ext cx="11167672" cy="6128676"/>
          </a:xfrm>
        </p:spPr>
        <p:txBody>
          <a:bodyPr vert="horz" wrap="square" lIns="101420" tIns="50710" rIns="101420" bIns="50710" rtlCol="0">
            <a:spAutoFit/>
          </a:bodyPr>
          <a:lstStyle/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</a:p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бағдарламасы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Ұзақ мерзімді жоспар</a:t>
            </a:r>
          </a:p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мерзімді жоспар</a:t>
            </a:r>
          </a:p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Қысқа мерзімді жоспар </a:t>
            </a:r>
          </a:p>
          <a:p>
            <a:pPr algn="just"/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оқу жылында Қазақстан Республикасының жалпы білім беретін мектептерде оқу үдерісін ұйымдастырудың ерекшеліктері туралы әдістемелік-нұсқау хат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министрлігінің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наурыздағы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үлгеріміне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өткізудің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125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alt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қарашасындағы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№509 </a:t>
            </a:r>
            <a:r>
              <a:rPr lang="ru-RU" alt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өзгерістермен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қаңтардағы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«Орта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№ 32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және жалпы орта мектеп мұғалімдеріне арналған критериалды бағалау бойынша нұсқаулық</a:t>
            </a:r>
          </a:p>
          <a:p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 жиынтық бағалау спецификациясы</a:t>
            </a:r>
          </a:p>
          <a:p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 бағалауға арналған  әдістемелік ұсыныстар</a:t>
            </a:r>
          </a:p>
          <a:p>
            <a:r>
              <a:rPr lang="kk-KZ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бағалауға арналған тапсырмалар жинағы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9-сынып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E8F4F0C-A641-4DB7-8497-5499A44298B0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нұсқаулық-әдістемелік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endParaRPr lang="en-US" altLang="ru-RU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8FD9081-27F0-4B5D-9193-29BF448A1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01672"/>
              </p:ext>
            </p:extLst>
          </p:nvPr>
        </p:nvGraphicFramePr>
        <p:xfrm>
          <a:off x="173426" y="689881"/>
          <a:ext cx="11839903" cy="530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577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№125 </a:t>
                      </a:r>
                      <a:r>
                        <a:rPr lang="ru-RU" sz="20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</a:t>
                      </a:r>
                      <a:r>
                        <a:rPr lang="ru-RU" sz="2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өзгерістермен</a:t>
                      </a:r>
                      <a:r>
                        <a:rPr lang="ru-RU" sz="2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(№509 26.11.2019 ж.)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612">
                <a:tc>
                  <a:txBody>
                    <a:bodyPr/>
                    <a:lstStyle/>
                    <a:p>
                      <a:pPr fontAlgn="base" hangingPunct="0"/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 тілі бойынша жазбаша емтихан (оқыту тілі бойынша) –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жұмыс (эссе),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гуманитарлық цикл пәндерін тереңдетіп оқытатын мектеп оқушылары үшін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жұмыс (мақала, әңгіме, эссе).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537"/>
                  </a:ext>
                </a:extLst>
              </a:tr>
              <a:tr h="57875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Математикадан (алгебрадан)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емтихан.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331">
                <a:tc>
                  <a:txBody>
                    <a:bodyPr/>
                    <a:lstStyle/>
                    <a:p>
                      <a:pPr fontAlgn="base" hangingPunct="0"/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Орыс, өзбек, ұйғыр және тәжік тілдерінде оқытатын сыныптардағы қазақ тілі мен әдебиеті бойынша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 қазақ тілінде оқытатын сыныптардағы орыс тілі мен әдебиеті бойынша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емтихан</a:t>
                      </a:r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67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kk-KZ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Таңдау пәні (физика, химия, биология, география, геометрия, Қазақстан тарихы, дүниежүзі тарихы, әдебиет (оқыту тілі бойынша), шет тілі (ағылшын, француз, неміс), информатика) бойынша </a:t>
                      </a:r>
                      <a:r>
                        <a:rPr lang="kk-KZ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жазбаша емтихан.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91647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BDDA34-0FB0-4277-ACCE-77146DA63229}"/>
              </a:ext>
            </a:extLst>
          </p:cNvPr>
          <p:cNvSpPr/>
          <p:nvPr/>
        </p:nvSpPr>
        <p:spPr>
          <a:xfrm>
            <a:off x="539645" y="31764"/>
            <a:ext cx="11272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(10) –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алушыларын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0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298784" y="1399709"/>
            <a:ext cx="5761053" cy="455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«География» пәні бойынша оқу бағдарламасы </a:t>
            </a:r>
            <a:endParaRPr lang="kk-K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Ұзақ мерзімді жоспар </a:t>
            </a:r>
          </a:p>
          <a:p>
            <a:pPr marL="0" indent="0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Орта мерзімді жоспар </a:t>
            </a:r>
          </a:p>
          <a:p>
            <a:pPr marL="0" indent="0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Қысқа мерзімді жоспар 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2019-2020 оқу жылында Қазақстан Республикасының жалпы білім беретін мектептерде оқу үдерісін ұйымдастырудың ерекшеліктері туралы әдістемелік-нұсқау хат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59837" y="1465082"/>
            <a:ext cx="6010243" cy="455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6000"/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shade val="50000"/>
                </a:schemeClr>
              </a:buClr>
              <a:buSzPct val="76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7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9FB8CD">
                  <a:shade val="75000"/>
                </a:srgb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727CA3">
                  <a:shade val="75000"/>
                </a:srgb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prstClr val="white">
                  <a:shade val="50000"/>
                </a:prst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9FB8CD"/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Білім алушылардың үлгеріміне ағымдық бақылау, аралық және қорытынды аттестаттау өткізудің үлгілік қағидалары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kk-KZ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 және жалпы орта мектеп мұғалімдеріне арналған критериалды бағалау бойынша нұсқаулық 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kk-K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Тоқсандық жиынтық бағалау спецификациясы  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kk-KZ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Жиынтық бағалауға арналған  әдістемелік ұсыныстар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бағалауға арналған тапсырмалар жинағы</a:t>
            </a:r>
          </a:p>
        </p:txBody>
      </p:sp>
    </p:spTree>
    <p:extLst>
      <p:ext uri="{BB962C8B-B14F-4D97-AF65-F5344CB8AC3E}">
        <p14:creationId xmlns:p14="http://schemas.microsoft.com/office/powerpoint/2010/main" val="361144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298784" y="1399709"/>
            <a:ext cx="5761053" cy="4556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«География» пәні бойынша оқу бағдарламасы – 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міндетті.</a:t>
            </a:r>
          </a:p>
          <a:p>
            <a:pPr marL="0" indent="0">
              <a:buNone/>
            </a:pPr>
            <a:endParaRPr lang="kk-K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Ұзақ мерзімді жоспар – </a:t>
            </a:r>
            <a:r>
              <a:rPr lang="kk-KZ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(күнтізбелік-тақырыптық жоспарға негіз болады.)</a:t>
            </a:r>
          </a:p>
          <a:p>
            <a:pPr marL="0" indent="0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Орта мерзімді жоспар – </a:t>
            </a:r>
            <a:r>
              <a:rPr lang="kk-KZ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Қысқа мерзімді жоспар – күнделікті сабақ жоспары.  Сабақтың мақсаты бағдарламада көрсетілген оқу мақсаттарынан алынады. 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2019-2020 оқу жылында Қазақстан Республикасының жалпы білім беретін мектептерде оқу үдерісін ұйымдастырудың ерекшеліктері туралы әдістемелік-нұсқау хат – </a:t>
            </a:r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59837" y="1465082"/>
            <a:ext cx="6010243" cy="455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6000"/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shade val="50000"/>
                </a:schemeClr>
              </a:buClr>
              <a:buSzPct val="76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7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9FB8CD">
                  <a:shade val="75000"/>
                </a:srgb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727CA3">
                  <a:shade val="75000"/>
                </a:srgb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prstClr val="white">
                  <a:shade val="50000"/>
                </a:prstClr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9FB8CD"/>
              </a:buClr>
              <a:buSzPct val="75000"/>
              <a:buFont typeface="Arial" pitchFamily="34" charset="0"/>
              <a:buChar char="•"/>
              <a:defRPr kumimoji="0"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Білім алушылардың үлгеріміне ағымдық бақылау, аралық және қорытынды аттестаттау өткізудің үлгілік қағидалары – </a:t>
            </a:r>
            <a:r>
              <a:rPr lang="kk-KZ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Arial" pitchFamily="34" charset="0"/>
              <a:buNone/>
            </a:pPr>
            <a:endParaRPr lang="kk-KZ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 және жалпы орта мектеп мұғалімдеріне арналған критериалды бағалау бойынша нұсқаулық – </a:t>
            </a:r>
            <a:r>
              <a:rPr lang="kk-KZ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kk-KZ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Тоқсандық жиынтық бағалау спецификациясы – </a:t>
            </a: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(тоқсандық жиынтық бағалауды өткізуге негіз болады.)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Arial" pitchFamily="34" charset="0"/>
              <a:buNone/>
            </a:pPr>
            <a:endParaRPr lang="kk-KZ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Жиынтық бағалауға арналған  әдістемелік ұсыныстар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endParaRPr lang="kk-KZ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бағалауға арналған тапсырмалар жинағы – </a:t>
            </a:r>
            <a:r>
              <a:rPr lang="kk-KZ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Arial" pitchFamily="34" charset="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ign3">
  <a:themeElements>
    <a:clrScheme name="Desig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2627</Words>
  <Application>Microsoft Office PowerPoint</Application>
  <PresentationFormat>Широкоэкранный</PresentationFormat>
  <Paragraphs>486</Paragraphs>
  <Slides>42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Symbol</vt:lpstr>
      <vt:lpstr>Times New Roman</vt:lpstr>
      <vt:lpstr>Verdana</vt:lpstr>
      <vt:lpstr>Wingdings</vt:lpstr>
      <vt:lpstr>Тема Office</vt:lpstr>
      <vt:lpstr>1_Тема Office</vt:lpstr>
      <vt:lpstr>3_Тема Office</vt:lpstr>
      <vt:lpstr>1_Design3</vt:lpstr>
      <vt:lpstr>2_Тема Office</vt:lpstr>
      <vt:lpstr>4_Тема Office</vt:lpstr>
      <vt:lpstr>Презентация PowerPoint</vt:lpstr>
      <vt:lpstr>Презентация PowerPoint</vt:lpstr>
      <vt:lpstr>   Келесі сұрақтарды талқылаңыз!</vt:lpstr>
      <vt:lpstr>Презентация PowerPoint</vt:lpstr>
      <vt:lpstr>Презентация PowerPoint</vt:lpstr>
      <vt:lpstr>Презентация PowerPoint</vt:lpstr>
      <vt:lpstr>Презентация PowerPoint</vt:lpstr>
      <vt:lpstr>Оқу үдерісіне қатысты қажетті құжаттар</vt:lpstr>
      <vt:lpstr>Оқу үдерісіне қатысты қажетті құжаттар</vt:lpstr>
      <vt:lpstr>Жаңартылған оқу бағдарламасының ерекшелігі</vt:lpstr>
      <vt:lpstr>Презентация PowerPoint</vt:lpstr>
      <vt:lpstr>География пәніндегі емтихан форматындағы өзгерістер </vt:lpstr>
      <vt:lpstr>Презентация PowerPoint</vt:lpstr>
      <vt:lpstr>Бағалау міндеттері (БМ) </vt:lpstr>
      <vt:lpstr>Бағалау міндеттері бойынша баллдарды бөлу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Сәйкестікті анықтауға тапсырма</vt:lpstr>
      <vt:lpstr>Презентация PowerPoint</vt:lpstr>
      <vt:lpstr>Қысқа жауапты қажет ететін тапсырма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Көп таңдауы бар тапсырмалар мысалы </vt:lpstr>
      <vt:lpstr>Презентация PowerPoint</vt:lpstr>
      <vt:lpstr>Артықшылықтары мен кемшіліктері</vt:lpstr>
      <vt:lpstr>Презентация PowerPoint</vt:lpstr>
      <vt:lpstr>Қысқа жауапты қажет ететін тапсырма</vt:lpstr>
      <vt:lpstr>Қысқа жауапты қажет ететін тапсырма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Нурбаева Дина Замирбековна</dc:creator>
  <cp:lastModifiedBy>qwe</cp:lastModifiedBy>
  <cp:revision>274</cp:revision>
  <cp:lastPrinted>2019-07-18T04:32:57Z</cp:lastPrinted>
  <dcterms:created xsi:type="dcterms:W3CDTF">2019-06-05T09:47:18Z</dcterms:created>
  <dcterms:modified xsi:type="dcterms:W3CDTF">2020-01-25T18:20:49Z</dcterms:modified>
</cp:coreProperties>
</file>