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80" r:id="rId4"/>
    <p:sldId id="289" r:id="rId5"/>
    <p:sldId id="258" r:id="rId6"/>
    <p:sldId id="259" r:id="rId7"/>
    <p:sldId id="266" r:id="rId8"/>
    <p:sldId id="268" r:id="rId9"/>
    <p:sldId id="290" r:id="rId10"/>
    <p:sldId id="270" r:id="rId11"/>
    <p:sldId id="271" r:id="rId12"/>
    <p:sldId id="272" r:id="rId13"/>
    <p:sldId id="291" r:id="rId14"/>
    <p:sldId id="273" r:id="rId15"/>
    <p:sldId id="274" r:id="rId16"/>
    <p:sldId id="275" r:id="rId17"/>
    <p:sldId id="277" r:id="rId18"/>
    <p:sldId id="278" r:id="rId19"/>
    <p:sldId id="279" r:id="rId20"/>
    <p:sldId id="260" r:id="rId21"/>
    <p:sldId id="261" r:id="rId22"/>
    <p:sldId id="282" r:id="rId23"/>
    <p:sldId id="283" r:id="rId24"/>
    <p:sldId id="284" r:id="rId25"/>
    <p:sldId id="285" r:id="rId26"/>
    <p:sldId id="286" r:id="rId27"/>
    <p:sldId id="292" r:id="rId28"/>
    <p:sldId id="287" r:id="rId29"/>
    <p:sldId id="288" r:id="rId30"/>
    <p:sldId id="263" r:id="rId31"/>
    <p:sldId id="26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F5E8A-0EEC-48F9-944D-A1E741FC46A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760F9-67A3-47F8-92ED-4C21F4BC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564384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111853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277791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592516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564384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477406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630974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111853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92D0E-087D-487F-9C8A-A8E04017F64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1445641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F96C0-591E-4CCE-9D17-4785E79BBC16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E48F8-50FC-4F2A-9AB7-1E33B752B9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пәндерді ағылшын тілінде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CLIL, TBLT </a:t>
            </a:r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әдістемелері  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BOPPPS  </a:t>
            </a:r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модельдерінің интеграциясы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оқыту 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858" y="-27384"/>
            <a:ext cx="9117142" cy="1052736"/>
          </a:xfrm>
          <a:prstGeom prst="rect">
            <a:avLst/>
          </a:prstGeom>
          <a:solidFill>
            <a:srgbClr val="8DC63F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/>
          <a:lstStyle/>
          <a:p>
            <a:pPr algn="ctr"/>
            <a:endParaRPr lang="ru-RU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58" y="5805264"/>
            <a:ext cx="9117142" cy="1052736"/>
          </a:xfrm>
          <a:prstGeom prst="rect">
            <a:avLst/>
          </a:prstGeom>
          <a:solidFill>
            <a:srgbClr val="61654E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/>
          <a:lstStyle/>
          <a:p>
            <a:pPr algn="ctr"/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2357422" y="4643446"/>
            <a:ext cx="4229831" cy="119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0108" y="912291"/>
            <a:ext cx="6725046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Предварительная оценка</a:t>
            </a:r>
            <a:r>
              <a:rPr lang="kk-KZ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2138" y="1835986"/>
            <a:ext cx="308780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группового обсуждения/мозгового штурма: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вы уже знаете о ...?»</a:t>
            </a:r>
            <a:endParaRPr lang="ru-RU" sz="16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7149" y="3913844"/>
            <a:ext cx="2523598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Инструкторы заранее оценивают существующие знания по причинам важным для обучения:</a:t>
            </a:r>
            <a:endParaRPr lang="ru-RU" sz="14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46979" y="3541784"/>
            <a:ext cx="0" cy="3010777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40750" y="3563897"/>
            <a:ext cx="771692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0276" y="6552560"/>
            <a:ext cx="792165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273682" y="3555259"/>
            <a:ext cx="545569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 algn="just">
              <a:lnSpc>
                <a:spcPct val="150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Сконцентрируете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 учащихся на уроке;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algn="just">
              <a:lnSpc>
                <a:spcPct val="150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Поможете учащимся поделиться своими знаниями и интересами;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algn="just">
              <a:lnSpc>
                <a:spcPct val="150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Подготовите планы уроков в согласии со знанием учащихся, при необходимости отрегулируйте;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algn="just">
              <a:lnSpc>
                <a:spcPct val="150000"/>
              </a:lnSpc>
              <a:spcAft>
                <a:spcPts val="0"/>
              </a:spcAft>
              <a:tabLst>
                <a:tab pos="540385" algn="l"/>
                <a:tab pos="405066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Определите активных студентов, которые могут служить примерами/источниками информации другим;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algn="just">
              <a:lnSpc>
                <a:spcPct val="150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Выявите сильные и слабые стороны учащихся относительно темы.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545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471" y="645699"/>
            <a:ext cx="5990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Другие техники предварительной оценки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5921" y="1526522"/>
            <a:ext cx="1632370" cy="41088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Стена графити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07719" y="1518507"/>
            <a:ext cx="2091663" cy="41088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«Да/Нет»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71501" y="1518507"/>
            <a:ext cx="1163720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tabLst>
                <a:tab pos="4050665" algn="l"/>
              </a:tabLst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ПС/С/Н/ПН</a:t>
            </a:r>
            <a:endParaRPr lang="ru-RU" sz="1400" dirty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30256" y="1518507"/>
            <a:ext cx="1729320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Консенсограмы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75594" y="1518507"/>
            <a:ext cx="1503297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Всплеск слов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123" name="Picture 3" descr="ÐÐ°ÑÑÐ¸Ð½ÐºÐ¸ Ð¿Ð¾ Ð·Ð°Ð¿ÑÐ¾ÑÑ Ð¡ÑÐµÐ½Ð° Ð³ÑÐ°ÑÑÐ¸ÑÐ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76" y="2315013"/>
            <a:ext cx="1751797" cy="1600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832" y="2315013"/>
            <a:ext cx="1200150" cy="1600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29" r="2552" b="5589"/>
          <a:stretch/>
        </p:blipFill>
        <p:spPr bwMode="auto">
          <a:xfrm>
            <a:off x="5930256" y="2272731"/>
            <a:ext cx="1296990" cy="16424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127" name="Picture 7" descr="ÐÐ°ÑÑÐ¸Ð½ÐºÐ¸ Ð¿Ð¾ Ð·Ð°Ð¿ÑÐ¾ÑÑ ÑÐ¸ÑÑÐ½Ð¾Ðº Ð³Ð¾Ð»Ð¾Ñ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66" y="2268055"/>
            <a:ext cx="1235369" cy="16471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27"/>
          <p:cNvGrpSpPr/>
          <p:nvPr/>
        </p:nvGrpSpPr>
        <p:grpSpPr>
          <a:xfrm>
            <a:off x="4134079" y="2237347"/>
            <a:ext cx="1266080" cy="1600201"/>
            <a:chOff x="5512104" y="2237346"/>
            <a:chExt cx="1688107" cy="1600201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5512105" y="2268054"/>
              <a:ext cx="1688105" cy="156949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749835" y="2237346"/>
              <a:ext cx="450376" cy="44183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endParaRPr lang="ru-RU" sz="1400" b="1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737792" y="3395712"/>
              <a:ext cx="450376" cy="44183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endParaRPr lang="ru-RU" sz="1400" b="1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512104" y="2268054"/>
              <a:ext cx="450376" cy="44183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ПС</a:t>
              </a:r>
              <a:endParaRPr lang="ru-RU" sz="1400" b="1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529008" y="3395712"/>
              <a:ext cx="450376" cy="44183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ПН</a:t>
              </a:r>
              <a:endParaRPr lang="ru-RU" sz="1050" b="1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445168" y="4370204"/>
            <a:ext cx="2056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Активити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45168" y="4741640"/>
            <a:ext cx="1542105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2071236" y="4372309"/>
            <a:ext cx="363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Предварительная оценка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81412" y="4965205"/>
            <a:ext cx="45774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Сообщите </a:t>
            </a:r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информацию, которую вы </a:t>
            </a:r>
            <a:r>
              <a:rPr lang="ru-RU" alt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 </a:t>
            </a:r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модуле BOPPPS, отобразив ее </a:t>
            </a:r>
            <a:r>
              <a:rPr lang="ru-RU" alt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бумаге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0" y="90101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972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8364" y="954697"/>
            <a:ext cx="8584442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Активное обучение </a:t>
            </a:r>
            <a:r>
              <a:rPr lang="kk-KZ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 сохранить у учащихся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активное 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процессе обучения,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студентам возможности активно 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действиями, чередование 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знаний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прошедших и новых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8363" y="2803531"/>
            <a:ext cx="20335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Стратегии </a:t>
            </a:r>
            <a:r>
              <a:rPr lang="kk-KZ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активного обучения в процессе презентации новой темы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34047" y="4505834"/>
            <a:ext cx="2127371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Используйте </a:t>
            </a: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кейс-стади, мини-проектов, дебатов, и презентаций.</a:t>
            </a:r>
            <a:endParaRPr lang="ru-RU" sz="11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45600" y="2731700"/>
            <a:ext cx="2330354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Делайте паузы в презентациях для размышлений учащихся, обсуждения или короткие задачи;</a:t>
            </a:r>
            <a:endParaRPr lang="ru-RU" sz="1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69341" y="2945785"/>
            <a:ext cx="201685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отзывы, общие </a:t>
            </a:r>
            <a:r>
              <a:rPr lang="x-none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конкретные;</a:t>
            </a:r>
            <a:endParaRPr lang="ru-RU" sz="11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93576" y="2834409"/>
            <a:ext cx="1550425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работы и взаимодействия;</a:t>
            </a:r>
            <a:endParaRPr lang="ru-RU" sz="11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53580" y="4721373"/>
            <a:ext cx="1968388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Используйте рефлективные вопросы, чтобы вызвать критическое мышление;</a:t>
            </a:r>
            <a:endParaRPr lang="ru-RU" sz="11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4182" y="5684023"/>
            <a:ext cx="2057399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Используйте визуальные медиа - фильмы, видео, фотографии, графику;</a:t>
            </a:r>
            <a:endParaRPr lang="ru-RU" sz="11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3966" y="3942728"/>
            <a:ext cx="22575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Содействуйте групповому обсуждению, руководствуясь провокационными вопросами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783966" y="5687570"/>
            <a:ext cx="2593004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Оставляйте время на «вопрос и ответ» после панельных дискуссий и презентаций.</a:t>
            </a:r>
            <a:endParaRPr lang="ru-RU" sz="11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5257" y="4126969"/>
            <a:ext cx="2014636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Попросите студентов подумать об аналогичных вопросах, проблемах, ситуациях;</a:t>
            </a:r>
            <a:endParaRPr lang="ru-RU" sz="11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486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Админ\Desktop\раб стол\апталык фото 2019\IMG_20191209_12244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3088747" cy="2257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Админ\Desktop\раб стол\апталык фото 2019\IMG_20191209_1231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643050"/>
            <a:ext cx="3025600" cy="226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Админ\Desktop\раб стол\апталык фото 2019\IMG_20191209_1237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4714" y="1643050"/>
            <a:ext cx="2449286" cy="3265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Админ\Desktop\раб стол\апталык фото 2019\IMG_20191209_12395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143380"/>
            <a:ext cx="314327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дмин\Desktop\раб стол\апталык фото 2019\IMG_20191209_1244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3429000"/>
            <a:ext cx="2394654" cy="3264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0786" y="1060694"/>
            <a:ext cx="47635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Другие техники активного обученния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0487" y="2092893"/>
            <a:ext cx="1624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050665" algn="l"/>
              </a:tabLst>
            </a:pPr>
            <a:r>
              <a:rPr lang="kk-KZ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BRAINSTORMING</a:t>
            </a:r>
            <a:endParaRPr lang="ru-RU" sz="1400" dirty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(Мозговой штурм)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9207" y="2703226"/>
            <a:ext cx="1740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МАСТЕРСКАЯ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6610" y="3828024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AQUARIUM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01918" y="4622758"/>
            <a:ext cx="1953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РОЛЕВЫЕ ИГРЫ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8831" y="3366360"/>
            <a:ext cx="12261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РЕШЕНИЕ К ИНЦИДЕНТУ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9353" y="5626284"/>
            <a:ext cx="1410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ЛАБИРИНТ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887" y="1522358"/>
            <a:ext cx="4633098" cy="46327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2808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5125" name="Номер слайда 6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247382-B529-4A09-8922-7B67CF8766A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8442" y="876532"/>
            <a:ext cx="8717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2.2 Поэтапная инструкция разработки урока. Постановка целей, задач и результатов обучения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668887"/>
            <a:ext cx="3357586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Пост-оценка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оценка того, достигнуты ли ожидаемые результаты обучения урока и насколько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Подведение итогов ключевых моментов, связь прошлого и будущего обучения, а также укрепление результатов обучения.</a:t>
            </a:r>
            <a:endParaRPr lang="ru-RU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78547" y="1739051"/>
            <a:ext cx="4780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Post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Assessment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Пост-оценка)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544" y="2478355"/>
            <a:ext cx="2439245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Пост-оценка отвечает на два вопроса:</a:t>
            </a:r>
            <a:endParaRPr lang="ru-RU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48738" y="4227949"/>
            <a:ext cx="3553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Чему студент научился?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84593" y="5214950"/>
            <a:ext cx="5559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Достигнуты ли результаты обучения ?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4102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5125" name="Номер слайда 6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247382-B529-4A09-8922-7B67CF8766A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71670" y="857232"/>
            <a:ext cx="31740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Техники </a:t>
            </a: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пост-оценки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428736"/>
            <a:ext cx="5669181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Когнитивные: низкоуровневые формы оценки </a:t>
            </a:r>
            <a:endParaRPr lang="ru-RU" sz="16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000240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Вопросы по множественному выбору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Правда/ложь (True/false)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Согласование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Matching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Короткий ответ (письменный или устный)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326" y="4000578"/>
            <a:ext cx="380257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Психомоторные формы оценки</a:t>
            </a:r>
            <a:endParaRPr lang="ru-RU" sz="14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7039" y="4486472"/>
            <a:ext cx="238050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 проверки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Checklist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Рейтинговая шкала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46065" y="1714488"/>
            <a:ext cx="4397935" cy="77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Когнитивные: </a:t>
            </a:r>
            <a:endParaRPr lang="kk-KZ" sz="20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высокоуровневые </a:t>
            </a:r>
            <a:r>
              <a:rPr lang="kk-KZ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оценки</a:t>
            </a:r>
            <a:endParaRPr lang="ru-RU" sz="16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15074" y="2428868"/>
            <a:ext cx="2345439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проблемы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Критическое эссе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4876" y="4643446"/>
            <a:ext cx="397814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Аффективные формы оценки</a:t>
            </a:r>
            <a:endParaRPr lang="ru-RU" sz="16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15008" y="5214950"/>
            <a:ext cx="230028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Ролевая игра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Рефлективный журнал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7147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5125" name="Номер слайда 6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247382-B529-4A09-8922-7B67CF8766A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07553" y="1183525"/>
            <a:ext cx="2056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Активити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07553" y="1554961"/>
            <a:ext cx="1542105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96798" y="1199939"/>
            <a:ext cx="1989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Пост-оценка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884" y="2416849"/>
            <a:ext cx="4464845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x-none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Работая </a:t>
            </a:r>
            <a:r>
              <a:rPr lang="x-none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индивидуально,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технику п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ост-оценке</a:t>
            </a: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x-none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урока по своей дисциплине</a:t>
            </a:r>
            <a:r>
              <a:rPr lang="x-none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013" y="4511757"/>
            <a:ext cx="4572001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x-none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Поделитесь </a:t>
            </a:r>
            <a:r>
              <a:rPr lang="x-none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группой и узнайте мнения других слушателей.</a:t>
            </a: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69" y="1554961"/>
            <a:ext cx="3932396" cy="41236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2038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57488" y="714356"/>
            <a:ext cx="458196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урока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214422"/>
            <a:ext cx="594541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 по модели BOPPPS может включать:</a:t>
            </a:r>
            <a:endParaRPr lang="ru-RU" sz="16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928802"/>
            <a:ext cx="792961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Обзор контента с преподавателем, отмечающим ключевые моменты;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для размышлений и обсуждения группового обучения;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дать и получить обратную связь;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укрепить важность пройденного контента, возможность его использования в реальной жизни;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Быстрый круглый стол, где каждый имеет возможность высказаться;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того, что было запланировано, и что осталось не выполненным.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83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Номер слайда 6"/>
          <p:cNvSpPr>
            <a:spLocks noGrp="1"/>
          </p:cNvSpPr>
          <p:nvPr>
            <p:ph type="sldNum" sz="quarter" idx="11"/>
          </p:nvPr>
        </p:nvSpPr>
        <p:spPr bwMode="auto">
          <a:xfrm>
            <a:off x="3028950" y="6356351"/>
            <a:ext cx="30861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/>
              <a:t>6</a:t>
            </a: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143108" y="1071546"/>
            <a:ext cx="419134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Плюсы </a:t>
            </a:r>
            <a:r>
              <a:rPr lang="kk-KZ" sz="24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минусы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(10 минут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ru-RU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403" y="1480444"/>
            <a:ext cx="2210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Активити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5403" y="1851880"/>
            <a:ext cx="1542105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96884" y="2284188"/>
            <a:ext cx="512522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  <a:tabLst>
                <a:tab pos="54038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 дайте определение модели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BOPPPS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затем отметьте преимущества и недостатки модели для вас.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  <a:tabLst>
                <a:tab pos="54038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сравните свои ответы с человеком, сидящим рядом с вами.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Обсудите: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Какие ответы у вас были общие?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Какие ответы были похожие и где вы были не согласны с партнером? Почему?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Затем поделитесь ответами с аудиторией.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50" y="2223517"/>
            <a:ext cx="3500438" cy="28485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766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«Сабақ берудегі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BOPPPS  </a:t>
            </a:r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моделін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пайдаланудың тиімділігі</a:t>
            </a: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858" y="-27384"/>
            <a:ext cx="9117142" cy="1052736"/>
          </a:xfrm>
          <a:prstGeom prst="rect">
            <a:avLst/>
          </a:prstGeom>
          <a:solidFill>
            <a:srgbClr val="8DC63F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/>
          <a:lstStyle/>
          <a:p>
            <a:pPr algn="ctr"/>
            <a:endParaRPr lang="ru-RU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58" y="5805264"/>
            <a:ext cx="9117142" cy="1052736"/>
          </a:xfrm>
          <a:prstGeom prst="rect">
            <a:avLst/>
          </a:prstGeom>
          <a:solidFill>
            <a:srgbClr val="61654E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/>
          <a:lstStyle/>
          <a:p>
            <a:pPr algn="ctr"/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2357422" y="4643446"/>
            <a:ext cx="4229831" cy="119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Админ\AppData\Local\Microsoft\Windows\Temporary Internet Files\Content.Word\IMG_20190426_104159.jpg"/>
          <p:cNvPicPr/>
          <p:nvPr/>
        </p:nvPicPr>
        <p:blipFill>
          <a:blip r:embed="rId3" cstate="print"/>
          <a:srcRect r="8860"/>
          <a:stretch>
            <a:fillRect/>
          </a:stretch>
        </p:blipFill>
        <p:spPr bwMode="auto">
          <a:xfrm>
            <a:off x="6715140" y="3571876"/>
            <a:ext cx="2428860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Критериалды бағалау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071546"/>
            <a:ext cx="4038600" cy="4525963"/>
          </a:xfrm>
        </p:spPr>
        <p:txBody>
          <a:bodyPr>
            <a:normAutofit fontScale="85000" lnSpcReduction="10000"/>
          </a:bodyPr>
          <a:lstStyle/>
          <a:p>
            <a:r>
              <a:rPr lang="kk-KZ" sz="2000" dirty="0" smtClean="0"/>
              <a:t>Критериалды бағалау артықшылықтары:</a:t>
            </a:r>
          </a:p>
          <a:p>
            <a:r>
              <a:rPr lang="kk-KZ" sz="2000" dirty="0" smtClean="0"/>
              <a:t>Студенттің жеке басы емес, тек қана жұмысы бағаланады;</a:t>
            </a:r>
          </a:p>
          <a:p>
            <a:r>
              <a:rPr lang="kk-KZ" sz="2000" dirty="0" smtClean="0"/>
              <a:t>Студенттің жұмысы дұрыс орындалған жұмыс үлгісімен (эталон) салыстырылады;</a:t>
            </a:r>
          </a:p>
          <a:p>
            <a:r>
              <a:rPr lang="kk-KZ" sz="2000" dirty="0" smtClean="0"/>
              <a:t>Үлгі (эталон) студенттерге алдын-ала белгілі;</a:t>
            </a:r>
          </a:p>
          <a:p>
            <a:r>
              <a:rPr lang="kk-KZ" sz="2000" dirty="0" smtClean="0"/>
              <a:t>Студентке бағалау алгоритмі алдын-ала белгілі;</a:t>
            </a:r>
          </a:p>
          <a:p>
            <a:r>
              <a:rPr lang="kk-KZ" sz="2000" dirty="0" smtClean="0"/>
              <a:t>Білім берудің сапасы артады;</a:t>
            </a:r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071546"/>
            <a:ext cx="4572032" cy="4525963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kk-KZ" sz="2000" dirty="0" smtClean="0"/>
              <a:t>Критериалды бағалау міндеттері:</a:t>
            </a:r>
          </a:p>
          <a:p>
            <a:pPr>
              <a:buNone/>
            </a:pPr>
            <a:r>
              <a:rPr lang="kk-KZ" sz="2000" dirty="0" smtClean="0"/>
              <a:t>Оқу үрдісінің әрбір кезеңінде студенттік дайындық деңгейін анықтау;</a:t>
            </a:r>
          </a:p>
          <a:p>
            <a:pPr>
              <a:buNone/>
            </a:pPr>
            <a:r>
              <a:rPr lang="kk-KZ" sz="2000" dirty="0" smtClean="0"/>
              <a:t>Оқу бағдарламасына сәйкес оқытудың мақсаты мен нәтижелерінің жетістіктерін студенттердің өздерінің талдауы;</a:t>
            </a:r>
          </a:p>
          <a:p>
            <a:pPr>
              <a:buNone/>
            </a:pPr>
            <a:r>
              <a:rPr lang="kk-KZ" sz="2000" dirty="0" smtClean="0"/>
              <a:t>Әрбір студенттің жеке даму траекториясын бақылау;</a:t>
            </a:r>
          </a:p>
          <a:p>
            <a:pPr>
              <a:buNone/>
            </a:pPr>
            <a:r>
              <a:rPr lang="kk-KZ" sz="2000" dirty="0" smtClean="0"/>
              <a:t>Оқу бағдарламасын меңгерудегі олқылықтарды жою үшін студенттерді ынталандыру;</a:t>
            </a:r>
          </a:p>
          <a:p>
            <a:pPr>
              <a:buNone/>
            </a:pPr>
            <a:r>
              <a:rPr lang="kk-KZ" sz="2000" dirty="0" smtClean="0"/>
              <a:t>Оқу бағдарламасының тиімділігін бақылау;</a:t>
            </a:r>
          </a:p>
          <a:p>
            <a:pPr>
              <a:buNone/>
            </a:pPr>
            <a:r>
              <a:rPr lang="kk-KZ" sz="2000" dirty="0" smtClean="0"/>
              <a:t>Оқу үрдісін ұйымдастырудың және оқу материалын меңгерудің ерекшеліктерін анықтау үшін оқытушы, студент және ата-ана арасында кері байланысты қамтамасыз ету.</a:t>
            </a:r>
          </a:p>
          <a:p>
            <a:pPr>
              <a:buNone/>
            </a:pPr>
            <a:endParaRPr lang="kk-KZ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C00000"/>
                </a:solidFill>
              </a:rPr>
              <a:t>Критериалды бағалау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k-KZ" dirty="0" smtClean="0">
                <a:solidFill>
                  <a:srgbClr val="C00000"/>
                </a:solidFill>
              </a:rPr>
              <a:t>Студентке үш сұраққа жауап береді:</a:t>
            </a:r>
          </a:p>
          <a:p>
            <a:pPr marL="514350" indent="-514350">
              <a:buAutoNum type="arabicPeriod"/>
            </a:pPr>
            <a:r>
              <a:rPr lang="kk-KZ" dirty="0" smtClean="0"/>
              <a:t>Тренингтің қандай кезеңіндемін?</a:t>
            </a:r>
          </a:p>
          <a:p>
            <a:pPr marL="514350" indent="-514350">
              <a:buAutoNum type="arabicPeriod"/>
            </a:pPr>
            <a:r>
              <a:rPr lang="kk-KZ" dirty="0" smtClean="0"/>
              <a:t>Нәтижеге қалай қол жеткіземін?</a:t>
            </a:r>
          </a:p>
          <a:p>
            <a:pPr marL="514350" indent="-514350">
              <a:buAutoNum type="arabicPeriod"/>
            </a:pPr>
            <a:r>
              <a:rPr lang="kk-KZ" dirty="0" smtClean="0"/>
              <a:t>Бос орындарын толтыру үшін не істеу керек?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k-KZ" sz="2000" b="1" dirty="0" smtClean="0">
                <a:solidFill>
                  <a:srgbClr val="C00000"/>
                </a:solidFill>
              </a:rPr>
              <a:t>Қалыптастырушы баға</a:t>
            </a:r>
          </a:p>
          <a:p>
            <a:pPr>
              <a:buNone/>
            </a:pPr>
            <a:r>
              <a:rPr lang="kk-KZ" sz="1800" dirty="0" smtClean="0"/>
              <a:t>-үздіксіз бағалау</a:t>
            </a:r>
          </a:p>
          <a:p>
            <a:pPr>
              <a:buNone/>
            </a:pPr>
            <a:r>
              <a:rPr lang="kk-KZ" sz="1800" dirty="0" smtClean="0"/>
              <a:t>-студент пен оқытушы арасындағы кері байланыс қамтамасыз етеді</a:t>
            </a:r>
          </a:p>
          <a:p>
            <a:pPr>
              <a:buNone/>
            </a:pPr>
            <a:r>
              <a:rPr lang="kk-KZ" sz="1800" dirty="0" smtClean="0"/>
              <a:t>-оқу үдерісін ұпайлар мен бағалар қоюсыз уақытылы реттеуге мүмкіндік береді</a:t>
            </a:r>
          </a:p>
          <a:p>
            <a:pPr algn="ctr">
              <a:buNone/>
            </a:pPr>
            <a:r>
              <a:rPr lang="kk-KZ" sz="1800" b="1" dirty="0" smtClean="0">
                <a:solidFill>
                  <a:srgbClr val="C00000"/>
                </a:solidFill>
              </a:rPr>
              <a:t>Қалыптастырушы бағалау қағидаттары</a:t>
            </a:r>
          </a:p>
          <a:p>
            <a:pPr>
              <a:buFont typeface="Arial" charset="0"/>
              <a:buChar char="•"/>
            </a:pPr>
            <a:r>
              <a:rPr lang="kk-KZ" sz="2000" dirty="0" smtClean="0"/>
              <a:t>Оқыту және оқыту бөлімі (“оқу үшін бағалау”)</a:t>
            </a:r>
          </a:p>
          <a:p>
            <a:pPr>
              <a:buFont typeface="Arial" charset="0"/>
              <a:buChar char="•"/>
            </a:pPr>
            <a:r>
              <a:rPr lang="kk-KZ" sz="2000" dirty="0" smtClean="0"/>
              <a:t>Барлық оқу мақсаттарын қамту (оқу мақсаттарын оқу жоспарында және әр пән бойынша оқу жоспарында көрсетілген)</a:t>
            </a:r>
          </a:p>
          <a:p>
            <a:pPr>
              <a:buFont typeface="Arial" charset="0"/>
              <a:buChar char="•"/>
            </a:pPr>
            <a:r>
              <a:rPr lang="kk-KZ" sz="2000" dirty="0" smtClean="0"/>
              <a:t>Бағалау критерийлеріне сәйкес жүзеге асырылады</a:t>
            </a:r>
          </a:p>
          <a:p>
            <a:pPr>
              <a:buFont typeface="Arial" charset="0"/>
              <a:buChar char="•"/>
            </a:pPr>
            <a:r>
              <a:rPr lang="kk-KZ" sz="2000" dirty="0" smtClean="0"/>
              <a:t>Әр студенттің жетістіктері туралы пікір білдіру</a:t>
            </a:r>
          </a:p>
          <a:p>
            <a:pPr>
              <a:buFont typeface="Arial" charset="0"/>
              <a:buChar char="•"/>
            </a:pPr>
            <a:r>
              <a:rPr lang="kk-KZ" sz="2000" dirty="0" smtClean="0"/>
              <a:t>Оқыту мен оқыту сапасын жақсарту үшін нәтижелерді пайдалану, оқу жоспарын жетілдіру</a:t>
            </a:r>
            <a:endParaRPr lang="ru-RU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 бағалау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1378194"/>
              </p:ext>
            </p:extLst>
          </p:nvPr>
        </p:nvGraphicFramePr>
        <p:xfrm>
          <a:off x="539552" y="1340768"/>
          <a:ext cx="3456384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</a:tblGrid>
              <a:tr h="1512168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Академиялық кезең</a:t>
                      </a:r>
                    </a:p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Ақталғаннан кейін</a:t>
                      </a:r>
                      <a:r>
                        <a:rPr lang="kk-K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өткізіледі</a:t>
                      </a:r>
                    </a:p>
                    <a:p>
                      <a:r>
                        <a:rPr lang="kk-K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(семестр, пәннің соңында, оқу жылы)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53443004"/>
              </p:ext>
            </p:extLst>
          </p:nvPr>
        </p:nvGraphicFramePr>
        <p:xfrm>
          <a:off x="4612714" y="1340769"/>
          <a:ext cx="3559685" cy="1519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685"/>
              </a:tblGrid>
              <a:tr h="1519272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Секцияның соңында және оқу</a:t>
                      </a:r>
                      <a:r>
                        <a:rPr lang="kk-K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жоспарының критерийлік тақырыптарымен баллдарымен және бағалармен жүзеге асырылады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3568" y="3212976"/>
            <a:ext cx="7142404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Курстың, тақырыптың немесе тақырыптың соңында 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 бағалау</a:t>
            </a: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 бақылау және тексеру жұмыстарын жүргізуді көздейді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Білімге, түсінуге және қолдануға арналған танымдық дағдыларды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тексеретін сұрақтар мен тапсырмалар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 деңгейдегі ойлау деңгейлерін тестілеу үшін сұрақтар мен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тапсырмалар: талдау, синтездеу және бағалау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2565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731" y="764704"/>
            <a:ext cx="835371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Рубрикак – Критерий – Дескриптор </a:t>
            </a:r>
          </a:p>
          <a:p>
            <a:endParaRPr lang="kk-K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Рубрикалар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оқушылар    </a:t>
            </a:r>
            <a:r>
              <a:rPr lang="kk-KZ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үшін</a:t>
            </a:r>
          </a:p>
          <a:p>
            <a:pPr algn="just"/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оқитынын көрсетеді</a:t>
            </a:r>
          </a:p>
          <a:p>
            <a:pPr algn="just"/>
            <a:r>
              <a:rPr lang="kk-KZ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оқушы   </a:t>
            </a:r>
            <a:r>
              <a:rPr lang="kk-KZ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нені 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үйрену </a:t>
            </a:r>
          </a:p>
          <a:p>
            <a:pPr algn="just"/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керектігін байқатады</a:t>
            </a:r>
          </a:p>
          <a:p>
            <a:pPr algn="just"/>
            <a:r>
              <a:rPr lang="kk-KZ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Дискрипторлар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оқушы  </a:t>
            </a:r>
            <a:r>
              <a:rPr lang="kk-KZ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жоғары </a:t>
            </a:r>
          </a:p>
          <a:p>
            <a:pPr algn="just"/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нәтижеге жете алатындығын көрсетеді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919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836712"/>
            <a:ext cx="85689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Рубрика</a:t>
            </a: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Өтілген тақырып бойынша оқушылар білімін </a:t>
            </a:r>
          </a:p>
          <a:p>
            <a:pPr algn="just"/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ағалау критерийлері жиынтығы. Ол қандай да бір</a:t>
            </a:r>
          </a:p>
          <a:p>
            <a:pPr algn="just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 зерттеу мақсаттарымен анықталады және мазмұндық жағынан сол рубриканы ашатын </a:t>
            </a:r>
          </a:p>
          <a:p>
            <a:pPr algn="just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критерийлермен толықтырылады.</a:t>
            </a:r>
            <a:endParaRPr lang="kk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3844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1369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оқыту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міндеттерімен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анықталады</a:t>
            </a:r>
          </a:p>
          <a:p>
            <a:pPr algn="just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және  оқушылардың жұмыс барысында </a:t>
            </a:r>
          </a:p>
          <a:p>
            <a:pPr algn="just"/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жасайтын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соның нәтижесінде жақсы </a:t>
            </a:r>
          </a:p>
          <a:p>
            <a:pPr algn="just"/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меңгеруге тиіс әр түрлі іс-әрекеттерінің </a:t>
            </a:r>
          </a:p>
          <a:p>
            <a:pPr algn="just"/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тізімін құрайды.</a:t>
            </a:r>
          </a:p>
          <a:p>
            <a:pPr algn="just"/>
            <a:r>
              <a:rPr lang="kk-KZ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just"/>
            <a:r>
              <a:rPr lang="kk-KZ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Дескрипторлар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оқушының әр критерий</a:t>
            </a:r>
          </a:p>
          <a:p>
            <a:pPr algn="just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бойынша (сатылы түрде) нәтижеге жету</a:t>
            </a:r>
          </a:p>
          <a:p>
            <a:pPr algn="just"/>
            <a:r>
              <a:rPr lang="kk-KZ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сипаттайды және оны белгілі бір </a:t>
            </a:r>
          </a:p>
          <a:p>
            <a:pPr algn="just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ұпайлармен бағалайды: жетістік жоғары </a:t>
            </a:r>
          </a:p>
          <a:p>
            <a:pPr algn="just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болған сайын сол критерий бойынша ұпай да </a:t>
            </a:r>
          </a:p>
          <a:p>
            <a:pPr algn="just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жоғары болады.</a:t>
            </a:r>
            <a:endParaRPr lang="kk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2109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45129454"/>
              </p:ext>
            </p:extLst>
          </p:nvPr>
        </p:nvGraphicFramePr>
        <p:xfrm>
          <a:off x="323528" y="548679"/>
          <a:ext cx="8496944" cy="590911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79240"/>
                <a:gridCol w="1219200"/>
                <a:gridCol w="3538264"/>
                <a:gridCol w="1008112"/>
                <a:gridCol w="1152128"/>
              </a:tblGrid>
              <a:tr h="360041">
                <a:tc rowSpan="2">
                  <a:txBody>
                    <a:bodyPr/>
                    <a:lstStyle/>
                    <a:p>
                      <a:r>
                        <a:rPr lang="kk-KZ" dirty="0" smtClean="0"/>
                        <a:t>Бағалау критерийі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kk-KZ" dirty="0" smtClean="0"/>
                        <a:t>Тапсырма 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Дискриптор 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kk-KZ" dirty="0" smtClean="0"/>
                        <a:t>Балл 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kk-KZ" dirty="0" smtClean="0"/>
                        <a:t>Білім</a:t>
                      </a:r>
                      <a:r>
                        <a:rPr lang="kk-KZ" baseline="0" dirty="0" smtClean="0"/>
                        <a:t> алушы жинаған балл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920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Білім алушы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51639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идеясын, сезімін нақты материалдар мен техникалар арқылы көрсетеді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Үйдің корпусының пішінін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таңдайды; иллюминаторын(дөңгелек терезесін) таңдайды; </a:t>
                      </a:r>
                    </a:p>
                    <a:p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Төбе жабынын таңдайды;</a:t>
                      </a:r>
                    </a:p>
                    <a:p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Қаптау материалын  таңдайды; </a:t>
                      </a:r>
                    </a:p>
                    <a:p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Үйді қосымша элементтермен толықтырады;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kk-KZ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kk-KZ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kk-KZ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81511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Құралдар мен материалдар арқылы эксперимент өткізеді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Суреттің контурын балауыз қарындаштармен ұқыпты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бастырып сызады;</a:t>
                      </a:r>
                    </a:p>
                    <a:p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суретті акварель бояуларымен бояйды; </a:t>
                      </a:r>
                    </a:p>
                    <a:p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эксперименттің қорытындысын дұрыс тұжырымдайды;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kk-KZ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kk-KZ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endParaRPr lang="kk-KZ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687247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69448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дмин\Desktop\раб стол\апталык фото 2019\IMG_20191209_1249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2675374" cy="3567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Users\Админ\Desktop\раб стол\апталык фото 2019\IMG_20191209_1253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0545" y="1640393"/>
            <a:ext cx="2682910" cy="3577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Админ\Desktop\раб стол\апталык фото 2019\IMG_20191209_1250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857496"/>
            <a:ext cx="2728128" cy="3637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Сыйлық сыйлау</a:t>
            </a:r>
            <a:endParaRPr lang="ru-RU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 бірінші әрекетіңіз?</a:t>
            </a:r>
          </a:p>
          <a:p>
            <a:pPr>
              <a:buFont typeface="Wingdings" panose="05000000000000000000" pitchFamily="2" charset="2"/>
              <a:buChar char="Ø"/>
            </a:pPr>
            <a:endParaRPr lang="kk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минутта сыйлық қорабын өз қолыңызбен жасап білесіз бе?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дмин\Desktop\акции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4043432"/>
            <a:ext cx="4929190" cy="2814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0475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5935783e65d2c15c78ddb3d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91072" cy="3136317"/>
          </a:xfrm>
          <a:prstGeom prst="rect">
            <a:avLst/>
          </a:prstGeom>
          <a:noFill/>
        </p:spPr>
      </p:pic>
      <p:pic>
        <p:nvPicPr>
          <p:cNvPr id="1027" name="Picture 3" descr="C:\Users\Админ\Desktop\92a50cfe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291702"/>
            <a:ext cx="5357818" cy="3566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858" y="0"/>
            <a:ext cx="9117142" cy="1052736"/>
          </a:xfrm>
          <a:prstGeom prst="rect">
            <a:avLst/>
          </a:prstGeom>
          <a:solidFill>
            <a:srgbClr val="8DC63F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/>
          <a:lstStyle/>
          <a:p>
            <a:pPr algn="ctr"/>
            <a:endParaRPr lang="ru-RU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BOPPPS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моделі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58" y="5805264"/>
            <a:ext cx="9117142" cy="1052736"/>
          </a:xfrm>
          <a:prstGeom prst="rect">
            <a:avLst/>
          </a:prstGeom>
          <a:solidFill>
            <a:srgbClr val="61654E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/>
          <a:lstStyle/>
          <a:p>
            <a:pPr algn="ctr"/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2357422" y="4643446"/>
            <a:ext cx="4229831" cy="119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0034" y="1285860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</a:t>
            </a:r>
          </a:p>
          <a:p>
            <a:pPr algn="ctr">
              <a:buFont typeface="Arial" pitchFamily="34" charset="0"/>
              <a:buChar char="•"/>
            </a:pPr>
            <a:r>
              <a:rPr lang="kk-KZ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шеберлікті дамыту;</a:t>
            </a:r>
          </a:p>
          <a:p>
            <a:pPr algn="ctr">
              <a:buFont typeface="Arial" pitchFamily="34" charset="0"/>
              <a:buChar char="•"/>
            </a:pPr>
            <a:r>
              <a:rPr lang="en-US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BOPPPS</a:t>
            </a:r>
            <a:r>
              <a:rPr lang="kk-KZ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моделінің сатылары мен кезеңдерін тәжірибе тұрғысынан түсіндіру;</a:t>
            </a:r>
          </a:p>
          <a:p>
            <a:pPr algn="ctr">
              <a:buFont typeface="Arial" pitchFamily="34" charset="0"/>
              <a:buChar char="•"/>
            </a:pPr>
            <a:r>
              <a:rPr lang="kk-KZ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кәсіби және арнайы пәндер мұғалімдеріне </a:t>
            </a:r>
            <a:r>
              <a:rPr lang="en-US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BOPPPS</a:t>
            </a:r>
            <a:r>
              <a:rPr lang="kk-KZ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моделін сабақты жоспарлау кезінде қолдануды  үйрету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Распределите в правильном порядке план урока и опишите каждый этап 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24288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16540195"/>
              </p:ext>
            </p:extLst>
          </p:nvPr>
        </p:nvGraphicFramePr>
        <p:xfrm>
          <a:off x="142844" y="1643050"/>
          <a:ext cx="8572560" cy="4214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536"/>
                <a:gridCol w="6134024"/>
              </a:tblGrid>
              <a:tr h="702474"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02474"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2474"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02474"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2474"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02474"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50665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Шеберлік сыныпқа қатысушылармен бірге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C:\Users\Админ\Desktop\раб стол\апталык фото 2019\IMG_20191209_125246.jpg"/>
          <p:cNvPicPr>
            <a:picLocks noGrp="1"/>
          </p:cNvPicPr>
          <p:nvPr>
            <p:ph idx="1"/>
          </p:nvPr>
        </p:nvPicPr>
        <p:blipFill>
          <a:blip r:embed="rId2" cstate="print"/>
          <a:srcRect b="32760"/>
          <a:stretch>
            <a:fillRect/>
          </a:stretch>
        </p:blipFill>
        <p:spPr bwMode="auto">
          <a:xfrm>
            <a:off x="2214546" y="2071678"/>
            <a:ext cx="5089011" cy="38290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Сыйлық беру арқылы тілек айту</a:t>
            </a:r>
            <a:endParaRPr lang="ru-RU" dirty="0"/>
          </a:p>
        </p:txBody>
      </p:sp>
      <p:pic>
        <p:nvPicPr>
          <p:cNvPr id="1026" name="Picture 2" descr="C:\Users\Админ\Desktop\раб стол\апталык фото 2019\IMG_20191209_1137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2945871" cy="2209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Админ\Desktop\раб стол\апталык фото 2019\IMG_20191209_1138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643050"/>
            <a:ext cx="1769556" cy="235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Админ\Desktop\раб стол\апталык фото 2019\IMG_20191209_1145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643050"/>
            <a:ext cx="2358850" cy="3145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Админ\Desktop\раб стол\апталык фото 2019\IMG_20191209_11584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000504"/>
            <a:ext cx="207170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Админ\Desktop\раб стол\апталык фото 2019\IMG_20191209_11572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3793252"/>
            <a:ext cx="2298561" cy="3064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858" y="-27384"/>
            <a:ext cx="9117142" cy="1052736"/>
          </a:xfrm>
          <a:prstGeom prst="rect">
            <a:avLst/>
          </a:prstGeom>
          <a:solidFill>
            <a:srgbClr val="8DC63F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/>
          <a:lstStyle/>
          <a:p>
            <a:pPr algn="ctr"/>
            <a:endParaRPr lang="ru-RU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58" y="5805264"/>
            <a:ext cx="9117142" cy="1052736"/>
          </a:xfrm>
          <a:prstGeom prst="rect">
            <a:avLst/>
          </a:prstGeom>
          <a:solidFill>
            <a:srgbClr val="61654E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/>
          <a:lstStyle/>
          <a:p>
            <a:pPr algn="ctr"/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142984"/>
            <a:ext cx="835824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/>
              <a:t>Сабақтың классикалық сатылары:</a:t>
            </a:r>
          </a:p>
          <a:p>
            <a:r>
              <a:rPr lang="kk-KZ" sz="2400" dirty="0" smtClean="0">
                <a:solidFill>
                  <a:schemeClr val="accent2">
                    <a:lumMod val="50000"/>
                  </a:schemeClr>
                </a:solidFill>
              </a:rPr>
              <a:t>-Кіріспе бөлім (тапсырманы анықтау, алдын-ала бағалау)</a:t>
            </a:r>
          </a:p>
          <a:p>
            <a:r>
              <a:rPr lang="kk-KZ" sz="2400" dirty="0" smtClean="0">
                <a:solidFill>
                  <a:schemeClr val="accent2">
                    <a:lumMod val="50000"/>
                  </a:schemeClr>
                </a:solidFill>
              </a:rPr>
              <a:t>-Негізгі бөлім (белсенді оқыту, негізгі іс-әрекет)</a:t>
            </a:r>
          </a:p>
          <a:p>
            <a:r>
              <a:rPr lang="kk-KZ" sz="2400" dirty="0" smtClean="0">
                <a:solidFill>
                  <a:schemeClr val="accent2">
                    <a:lumMod val="50000"/>
                  </a:schemeClr>
                </a:solidFill>
              </a:rPr>
              <a:t>-Қорытынды бөлім (қорытынды баға және қорытынды)</a:t>
            </a:r>
          </a:p>
          <a:p>
            <a:endParaRPr lang="ru-RU" b="1" cap="all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BOPPPS </a:t>
            </a:r>
            <a:r>
              <a:rPr lang="ru-RU" sz="2800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endParaRPr lang="ru-RU" sz="2800" b="1" cap="all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B-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Bridging-in</a:t>
            </a:r>
            <a:r>
              <a:rPr lang="kk-KZ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-Кіріспе бөлім-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Наведение мостов (Н)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О-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Outcome-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нәтиже-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Задача и ожидаемый результат (З)</a:t>
            </a:r>
            <a:endParaRPr lang="kk-KZ" b="1" cap="all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Р-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Pre-assessment-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Алдын-ала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бағалау-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Предварительная оценка (П) </a:t>
            </a:r>
            <a:endParaRPr lang="kk-KZ" b="1" cap="all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Р-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Participatory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Learning-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бөлім-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Активное обучение (А)</a:t>
            </a:r>
            <a:endParaRPr lang="kk-KZ" b="1" cap="all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Р-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Post-assessment-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баға-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Пост-оценка (И)</a:t>
            </a:r>
            <a:endParaRPr lang="kk-KZ" b="1" cap="all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kk-KZ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Summary-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Қорытындылау-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Подведение итогов/заключение (П)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cap="all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/>
          </a:p>
          <a:p>
            <a:endParaRPr lang="kk-KZ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584195"/>
          </a:xfrm>
        </p:spPr>
        <p:txBody>
          <a:bodyPr>
            <a:normAutofit/>
          </a:bodyPr>
          <a:lstStyle/>
          <a:p>
            <a:r>
              <a:rPr lang="ru-RU" sz="2800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BOPPPS </a:t>
            </a:r>
            <a:r>
              <a:rPr lang="ru-RU" sz="2800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sz="2800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800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9" y="1071563"/>
          <a:ext cx="8643998" cy="5565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616"/>
                <a:gridCol w="2384670"/>
                <a:gridCol w="4818712"/>
              </a:tblGrid>
              <a:tr h="1009447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Кіріспе бөлім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Оқу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циклын ашып, тыңдаушылардың назарын аударады. Мотивацияны қалыптастырады және сабақтың маңыздылығын түсіндіреді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75345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Тапсырмалар мен нәтижелер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Сабақтың мақсаттарын түсіндіреді және жазады түсіндіреді; </a:t>
                      </a:r>
                    </a:p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Тыңдаушы білуі керек</a:t>
                      </a:r>
                    </a:p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 туралы ойлану керек</a:t>
                      </a:r>
                    </a:p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Жаттығудың соңында не бағалануы керек</a:t>
                      </a:r>
                    </a:p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Қандай жағдайда және қандай дәрежеде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3548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Алдын-ала бағалау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Сұраққа жауап беру</a:t>
                      </a:r>
                    </a:p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“Сабақ тақырыбы туралы студент не біледі?”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9447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Белсенді оқыту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Бұл сабақтың негізгі кезеңі, оның барысында тыңдаушылар оқу үрдісіне белсенді қатысады. Іс әрекеттердің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немесе оқиғалардың дәйектілігін жасаңыз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3548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Қорытынды бағалау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Бұл бөлім оқытудың мақсаттары мен нәтижелеріне тікелей қатысты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6498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Қорытындылау\Қорытынды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Оқудың соңғы сатысында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студенттерге алған білімін қайталауға және қорытындылауға мүмкіндік береді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8DC63F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b">
            <a:normAutofit/>
          </a:bodyPr>
          <a:lstStyle/>
          <a:p>
            <a:r>
              <a:rPr lang="ru-RU" sz="3600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BOPPPS </a:t>
            </a:r>
            <a:r>
              <a:rPr lang="ru-RU" sz="3600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sz="3600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3600" b="1" cap="all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cap="all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endParaRPr lang="ru-RU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5125" name="Номер слайда 6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247382-B529-4A09-8922-7B67CF8766A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8442" y="876532"/>
            <a:ext cx="8717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2.2 Поэтапная инструкция разработки урока. Постановка целей, задач и результатов обучения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95283" y="1804810"/>
            <a:ext cx="4565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Bridge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</a:t>
            </a:r>
            <a:r>
              <a:rPr lang="kk-KZ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Наведение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мостов</a:t>
            </a:r>
            <a:r>
              <a:rPr lang="kk-KZ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154" y="2661994"/>
            <a:ext cx="5185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Стратегия </a:t>
            </a:r>
            <a:r>
              <a:rPr lang="ru-RU" sz="2000" b="1" cap="all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наведения </a:t>
            </a:r>
            <a:r>
              <a:rPr lang="kk-KZ" sz="2000" b="1" cap="all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моста</a:t>
            </a:r>
            <a:r>
              <a:rPr lang="ru-RU" sz="2000" b="1" cap="all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b="1" cap="all" dirty="0">
              <a:solidFill>
                <a:srgbClr val="0070C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4153" y="3344540"/>
            <a:ext cx="2694797" cy="757237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зать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историю, связанную с темой урока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31746" y="3344539"/>
            <a:ext cx="2680509" cy="757237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личную релевантную историю</a:t>
            </a:r>
            <a:r>
              <a:rPr lang="ru-RU" sz="2000" i="1" dirty="0"/>
              <a:t>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8441" y="4502922"/>
            <a:ext cx="2680509" cy="1627513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и задать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провокационный вопрос,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текущей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темой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жизнью учащихся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31746" y="4463364"/>
            <a:ext cx="2680509" cy="1627513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 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текущую тему с уже изученным материалом или чем то новым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15050" y="4463363"/>
            <a:ext cx="2680509" cy="1627513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</a:t>
            </a: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ить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внимание на что-то знакомое студентам при этом ссылаясь на предмет урока;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15050" y="3344538"/>
            <a:ext cx="2680509" cy="757237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юмор;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4102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" y="409433"/>
            <a:ext cx="9144000" cy="204743"/>
          </a:xfrm>
          <a:prstGeom prst="rect">
            <a:avLst/>
          </a:prstGeom>
          <a:solidFill>
            <a:srgbClr val="94C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5125" name="Номер слайда 6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247382-B529-4A09-8922-7B67CF8766A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dirty="0" smtClean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7" t="25652" r="1857" b="19873"/>
          <a:stretch>
            <a:fillRect/>
          </a:stretch>
        </p:blipFill>
        <p:spPr bwMode="auto">
          <a:xfrm>
            <a:off x="1" y="147076"/>
            <a:ext cx="2036927" cy="7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28950" y="876532"/>
            <a:ext cx="5308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Outcomes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Ожидаемый результат</a:t>
            </a:r>
            <a:r>
              <a:rPr lang="kk-KZ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5217" y="1600552"/>
            <a:ext cx="3243050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это ожидаемый результат урока, заданный конкретно и определенный во времени в соответствии с необходимостью и возможностью его достижения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57752" y="1785926"/>
            <a:ext cx="3714750" cy="60385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  <a:tabLst>
                <a:tab pos="4050665" algn="l"/>
              </a:tabLst>
            </a:pP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Ожидаемый результат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утверждения, определяющие, что студенты должны будут уметь выполнять после завершения урока</a:t>
            </a:r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есть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уточняет, каких результатов добьется обучаемый или какие задания он будет выполнять, чтобы продемонстрировать приобретенные знания и навыки. </a:t>
            </a:r>
            <a:endParaRPr lang="ru-RU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83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Админ\Desktop\раб стол\апталык фото 2019\IMG_20191209_12064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1928826" cy="2757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Админ\Desktop\раб стол\апталык фото 2019\IMG_20191209_1213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571612"/>
            <a:ext cx="2208125" cy="2944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Админ\Desktop\раб стол\апталык фото 2019\IMG_20191209_1200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500174"/>
            <a:ext cx="2034791" cy="2713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Админ\Desktop\раб стол\апталык фото 2019\IMG_20191209_12151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1571612"/>
            <a:ext cx="200023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Админ\Desktop\раб стол\апталык фото 2019\IMG_20191209_12241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572008"/>
            <a:ext cx="321471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Админ\Desktop\раб стол\апталык фото 2019\IMG_20191209_12243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058" y="4643446"/>
            <a:ext cx="285752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1518</Words>
  <PresentationFormat>Экран (4:3)</PresentationFormat>
  <Paragraphs>275</Paragraphs>
  <Slides>31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«арнайы пәндерді ағылшын тілінде CLIL, TBLT әдістемелері  BOPPPS  модельдерінің интеграциясы негізінде оқыту »</vt:lpstr>
      <vt:lpstr>«Сабақ берудегі BOPPPS  моделін пайдаланудың тиімділігі»</vt:lpstr>
      <vt:lpstr>BOPPPS моделі</vt:lpstr>
      <vt:lpstr>Сыйлық беру арқылы тілек айту</vt:lpstr>
      <vt:lpstr>BOPPPS жоспарлау моделі ретінде</vt:lpstr>
      <vt:lpstr>BOPPPS жоспарлау моделі ретінде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Критериалды бағалау</vt:lpstr>
      <vt:lpstr>Критериалды бағалау</vt:lpstr>
      <vt:lpstr>Жиынтық бағалау</vt:lpstr>
      <vt:lpstr>Слайд 23</vt:lpstr>
      <vt:lpstr>Слайд 24</vt:lpstr>
      <vt:lpstr>Слайд 25</vt:lpstr>
      <vt:lpstr>Слайд 26</vt:lpstr>
      <vt:lpstr>Слайд 27</vt:lpstr>
      <vt:lpstr>Сыйлық сыйлау</vt:lpstr>
      <vt:lpstr>Слайд 29</vt:lpstr>
      <vt:lpstr> Распределите в правильном порядке план урока и опишите каждый этап  </vt:lpstr>
      <vt:lpstr>Шеберлік сыныпқа қатысушылармен бірге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«арнайы пәндерді ағылшын тілінде CLIL, TBLT әдістемелері  BOPPPS  модельдерінің интеграциясы негізінде оқыту »</dc:title>
  <dc:creator>304</dc:creator>
  <cp:lastModifiedBy>Админ</cp:lastModifiedBy>
  <cp:revision>9</cp:revision>
  <dcterms:modified xsi:type="dcterms:W3CDTF">2020-02-18T19:47:27Z</dcterms:modified>
</cp:coreProperties>
</file>