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9" r:id="rId2"/>
    <p:sldId id="281" r:id="rId3"/>
    <p:sldId id="282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1F480-7C96-4270-B498-3132E51FF488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5087F-65C5-47BE-8DE9-7DCF49B8E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5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135B0-8C36-4DAB-9ECC-CD699407AE7C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4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2940C5-557B-40B8-B512-C75FA2AEC6F2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0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B26543-6D4D-4AB2-9654-2C0154D68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0F6A0C2-6701-4469-A3E1-F5DA6ADC3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23C1604-BBC0-4A0F-9A45-A95F4770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F6811CB-E980-466A-976D-8C6971826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1FE459E-FD45-44EA-BC69-A0D0F8C5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3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35FC4C-7867-41C7-801F-D6403153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8DB0C1A-2A86-4DCE-868B-F2FDCC08F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037C932-C42D-4585-AD2E-BAACBDAD5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C76B662-54F3-4BCF-97BD-19FD58079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466F931-CB3C-42AA-B394-E5C3DC25D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17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4E7EC0B2-C74D-470B-8FD9-5271F3B5A2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452066F-C35F-4094-9B42-857FB63DC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468252F-3F56-418C-8DEA-C6CA52852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7B3088F-0C26-4C18-B7EF-CF3B7ADF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25D954F-6DC2-47AB-BC99-D3061DD48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58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585" y="65089"/>
            <a:ext cx="10610849" cy="10112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373717" y="1163639"/>
            <a:ext cx="10615083" cy="5360987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437217" y="6616700"/>
            <a:ext cx="2844800" cy="2413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7785100" y="6616700"/>
            <a:ext cx="3860800" cy="2413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583767" y="6616700"/>
            <a:ext cx="882651" cy="241300"/>
          </a:xfrm>
        </p:spPr>
        <p:txBody>
          <a:bodyPr/>
          <a:lstStyle>
            <a:lvl1pPr>
              <a:defRPr/>
            </a:lvl1pPr>
          </a:lstStyle>
          <a:p>
            <a:fld id="{C6E5D4EB-DD30-449F-9E6A-8DAD137221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9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F47B38-8A56-4908-B3D0-FF54B5379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1C7741E-3768-45C8-909B-2F0D29240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C83627-0FB6-45CE-BC1D-F7803F03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2241D14-35F2-44EF-9C4A-E5582F2DE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5900E86-6183-458A-8D03-3CC4EBAEC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11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92593E-A91E-4783-86D1-C4F97E1E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EE5A1E0-01F0-40F9-BBA1-B6BCBDF1A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95FEB0F-6D4C-4F61-9308-8BDBE1575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E8FDF4E-CE89-4DCC-9425-F92F17D4D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077725B-E6FD-4673-8E81-4F337A19A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7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A6C881-0318-4435-8488-409C720D4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7BB3C8B-B1FC-4233-BDA2-549659BA8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B57ADB1-0606-4AB0-924C-BCA9FB1CDE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E7DBAED-6AE0-4E56-87AC-2F3C5DC96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C563282-CFAD-4195-9549-A31C8E08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DADD1E8-FC2E-4835-A62E-134897CCE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35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16F96A-00E6-4AEF-A3CE-B75FE0B6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73875D3-9AAF-4F65-B71A-11A2359D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176205E-E368-4E1A-8F79-92C4C1B57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5E3E8A1-8B8F-4C66-929C-14E29DA50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B2C2AE6-221C-4409-8D72-2414C0C8E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C9D90308-C2F8-4C47-B865-1C415D12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3A5D68D-C046-4F36-9CF6-9636D041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C9B41ABD-51F2-4E71-8227-3C2FD3042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3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0D2BCC-8E85-4BF4-998B-2E84D95CD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78D58E7-EB77-41F8-BD93-0430B629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2A9A625-CA87-47C7-8B41-A94905BA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4C61B8B-9B33-4586-AF4B-B59E6978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24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D6427E4-9EFA-4A4B-BE07-DB2A539D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7F9B90C-BDDA-42CE-9C40-B61F37CC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A2C4E161-5C56-4496-BA66-7B217D10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75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14D12C-4DA9-45D0-8F31-EBAB8FB5C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3522024-DD5B-4614-86AE-305DE41DF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AC6E526-F30F-415A-94A2-FC220C712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C0D675A-12DF-48CC-90D5-507D8E996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9B34E1A-F3B6-403A-9697-FC62B6A7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F32C4A5-4868-4648-9108-9CE7EAC9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6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A806CB-09E5-44C9-9830-2DFA75F9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B51999F2-C73D-4052-A7EB-06C46116CC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CB29C32-F707-44F1-8475-8D4F00BA6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0648A4A-2D5F-4C85-9C44-BA3F49FEB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7366CD7-4A43-4ECE-9528-0A9660CE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B907F87-51D4-4937-BFC5-6C9D92400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632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407B48-6FB1-49D5-892D-592D8A29E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E08C2A4-02AC-4B83-8A55-6F0E38348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7E5A215-C9CD-4F55-8A83-C8C7D02D5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22C5-2029-420D-897D-B6809BEABEDD}" type="datetimeFigureOut">
              <a:rPr lang="ru-RU" smtClean="0"/>
              <a:t>12.12.2019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1A0E02-DE58-4F53-8EA7-4017F98F7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0F8AEF3-F78A-4AC3-B3BF-2E045D686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9E1D-9701-4B44-B27D-73AF1C2099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7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&#1076;&#1080;&#1072;&#1083;&#1086;&#1075;&#1090;&#1099;&#1082;%20&#1086;&#1179;&#1099;&#1090;&#1091;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hyperlink" Target="&#1054;&#1052;&#1046;.pptx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178;&#1052;&#1046;%20&#1045;&#1056;&#1051;&#1040;&#1053;.docx" TargetMode="External"/><Relationship Id="rId2" Type="http://schemas.openxmlformats.org/officeDocument/2006/relationships/hyperlink" Target="&#1050;&#1052;&#1046;%20&#1075;&#1080;&#1087;&#1077;&#1088;&#1089;&#1089;&#1099;&#1083;&#1082;&#1072;%20&#1045;&#1088;&#1083;&#1072;&#1085;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&#1050;&#1052;&#1046;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VID-20161005-WA0018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82;&#1086;&#1085;&#1077;&#1094;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593" name="Group 25"/>
          <p:cNvGrpSpPr>
            <a:grpSpLocks/>
          </p:cNvGrpSpPr>
          <p:nvPr/>
        </p:nvGrpSpPr>
        <p:grpSpPr bwMode="auto">
          <a:xfrm>
            <a:off x="3507532" y="1833292"/>
            <a:ext cx="5415778" cy="5111321"/>
            <a:chOff x="1440" y="960"/>
            <a:chExt cx="2976" cy="3146"/>
          </a:xfrm>
        </p:grpSpPr>
        <p:grpSp>
          <p:nvGrpSpPr>
            <p:cNvPr id="493594" name="Group 26"/>
            <p:cNvGrpSpPr>
              <a:grpSpLocks/>
            </p:cNvGrpSpPr>
            <p:nvPr/>
          </p:nvGrpSpPr>
          <p:grpSpPr bwMode="auto">
            <a:xfrm>
              <a:off x="2356" y="960"/>
              <a:ext cx="1988" cy="2197"/>
              <a:chOff x="2356" y="960"/>
              <a:chExt cx="1988" cy="2197"/>
            </a:xfrm>
          </p:grpSpPr>
          <p:grpSp>
            <p:nvGrpSpPr>
              <p:cNvPr id="493595" name="Group 27"/>
              <p:cNvGrpSpPr>
                <a:grpSpLocks/>
              </p:cNvGrpSpPr>
              <p:nvPr/>
            </p:nvGrpSpPr>
            <p:grpSpPr bwMode="auto">
              <a:xfrm>
                <a:off x="2356" y="960"/>
                <a:ext cx="1192" cy="959"/>
                <a:chOff x="2057" y="862"/>
                <a:chExt cx="1549" cy="1351"/>
              </a:xfrm>
            </p:grpSpPr>
            <p:sp>
              <p:nvSpPr>
                <p:cNvPr id="493596" name="AutoShape 28"/>
                <p:cNvSpPr>
                  <a:spLocks noChangeArrowheads="1"/>
                </p:cNvSpPr>
                <p:nvPr/>
              </p:nvSpPr>
              <p:spPr bwMode="gray">
                <a:xfrm>
                  <a:off x="2070" y="885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597" name="AutoShape 29"/>
                <p:cNvSpPr>
                  <a:spLocks noChangeArrowheads="1"/>
                </p:cNvSpPr>
                <p:nvPr/>
              </p:nvSpPr>
              <p:spPr bwMode="gray">
                <a:xfrm>
                  <a:off x="2057" y="862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598" name="AutoShape 30"/>
                <p:cNvSpPr>
                  <a:spLocks noChangeArrowheads="1"/>
                </p:cNvSpPr>
                <p:nvPr/>
              </p:nvSpPr>
              <p:spPr bwMode="gray">
                <a:xfrm>
                  <a:off x="2100" y="942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7262EC"/>
                    </a:gs>
                    <a:gs pos="100000">
                      <a:srgbClr val="2614AA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sp>
            <p:nvSpPr>
              <p:cNvPr id="493599" name="Text Box 31"/>
              <p:cNvSpPr txBox="1">
                <a:spLocks noChangeArrowheads="1"/>
              </p:cNvSpPr>
              <p:nvPr/>
            </p:nvSpPr>
            <p:spPr bwMode="gray">
              <a:xfrm>
                <a:off x="3263" y="2439"/>
                <a:ext cx="1081" cy="7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</a:t>
                </a:r>
              </a:p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Оқыту мен</a:t>
                </a:r>
              </a:p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оқуда АКТ-ны</a:t>
                </a:r>
              </a:p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пайдалану</a:t>
                </a:r>
              </a:p>
            </p:txBody>
          </p:sp>
        </p:grpSp>
        <p:grpSp>
          <p:nvGrpSpPr>
            <p:cNvPr id="493600" name="Group 32"/>
            <p:cNvGrpSpPr>
              <a:grpSpLocks/>
            </p:cNvGrpSpPr>
            <p:nvPr/>
          </p:nvGrpSpPr>
          <p:grpSpPr bwMode="auto">
            <a:xfrm>
              <a:off x="1470" y="1389"/>
              <a:ext cx="1211" cy="1008"/>
              <a:chOff x="1470" y="1389"/>
              <a:chExt cx="1211" cy="1008"/>
            </a:xfrm>
          </p:grpSpPr>
          <p:grpSp>
            <p:nvGrpSpPr>
              <p:cNvPr id="493601" name="Group 33"/>
              <p:cNvGrpSpPr>
                <a:grpSpLocks/>
              </p:cNvGrpSpPr>
              <p:nvPr/>
            </p:nvGrpSpPr>
            <p:grpSpPr bwMode="auto">
              <a:xfrm>
                <a:off x="1488" y="1438"/>
                <a:ext cx="1193" cy="959"/>
                <a:chOff x="1110" y="2656"/>
                <a:chExt cx="1549" cy="1351"/>
              </a:xfrm>
            </p:grpSpPr>
            <p:sp>
              <p:nvSpPr>
                <p:cNvPr id="493602" name="AutoShape 34"/>
                <p:cNvSpPr>
                  <a:spLocks noChangeArrowheads="1"/>
                </p:cNvSpPr>
                <p:nvPr/>
              </p:nvSpPr>
              <p:spPr bwMode="gray">
                <a:xfrm>
                  <a:off x="1123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03" name="AutoShape 35"/>
                <p:cNvSpPr>
                  <a:spLocks noChangeArrowheads="1"/>
                </p:cNvSpPr>
                <p:nvPr/>
              </p:nvSpPr>
              <p:spPr bwMode="gray">
                <a:xfrm>
                  <a:off x="1110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04" name="AutoShape 36"/>
                <p:cNvSpPr>
                  <a:spLocks noChangeArrowheads="1"/>
                </p:cNvSpPr>
                <p:nvPr/>
              </p:nvSpPr>
              <p:spPr bwMode="gray">
                <a:xfrm>
                  <a:off x="1200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49ACE3">
                        <a:gamma/>
                        <a:shade val="94118"/>
                        <a:invGamma/>
                      </a:srgbClr>
                    </a:gs>
                    <a:gs pos="100000">
                      <a:srgbClr val="49ACE3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493605" name="Text Box 37"/>
              <p:cNvSpPr txBox="1">
                <a:spLocks noChangeArrowheads="1"/>
              </p:cNvSpPr>
              <p:nvPr/>
            </p:nvSpPr>
            <p:spPr bwMode="gray">
              <a:xfrm>
                <a:off x="1470" y="1389"/>
                <a:ext cx="1109" cy="7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7 Оқытуды 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басқару және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көшбасшылық </a:t>
                </a:r>
                <a:endParaRPr lang="en-US" sz="16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93606" name="Group 38"/>
            <p:cNvGrpSpPr>
              <a:grpSpLocks/>
            </p:cNvGrpSpPr>
            <p:nvPr/>
          </p:nvGrpSpPr>
          <p:grpSpPr bwMode="auto">
            <a:xfrm>
              <a:off x="2356" y="1909"/>
              <a:ext cx="1192" cy="969"/>
              <a:chOff x="2356" y="1909"/>
              <a:chExt cx="1192" cy="969"/>
            </a:xfrm>
          </p:grpSpPr>
          <p:grpSp>
            <p:nvGrpSpPr>
              <p:cNvPr id="493607" name="Group 39"/>
              <p:cNvGrpSpPr>
                <a:grpSpLocks/>
              </p:cNvGrpSpPr>
              <p:nvPr/>
            </p:nvGrpSpPr>
            <p:grpSpPr bwMode="auto">
              <a:xfrm>
                <a:off x="2356" y="1919"/>
                <a:ext cx="1192" cy="959"/>
                <a:chOff x="3174" y="2656"/>
                <a:chExt cx="1549" cy="1351"/>
              </a:xfrm>
            </p:grpSpPr>
            <p:sp>
              <p:nvSpPr>
                <p:cNvPr id="493608" name="AutoShape 40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09" name="AutoShape 41"/>
                <p:cNvSpPr>
                  <a:spLocks noChangeArrowheads="1"/>
                </p:cNvSpPr>
                <p:nvPr/>
              </p:nvSpPr>
              <p:spPr bwMode="gray">
                <a:xfrm>
                  <a:off x="3174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10" name="AutoShape 42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3366CC">
                        <a:gamma/>
                        <a:shade val="46275"/>
                        <a:invGamma/>
                      </a:srgbClr>
                    </a:gs>
                    <a:gs pos="100000">
                      <a:srgbClr val="3366CC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493611" name="Text Box 43"/>
              <p:cNvSpPr txBox="1">
                <a:spLocks noChangeArrowheads="1"/>
              </p:cNvSpPr>
              <p:nvPr/>
            </p:nvSpPr>
            <p:spPr bwMode="gray">
              <a:xfrm>
                <a:off x="2408" y="1909"/>
                <a:ext cx="1022" cy="8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1 Оқыту мен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оқытудағы                       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 жаңа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тәсілдер</a:t>
                </a:r>
              </a:p>
            </p:txBody>
          </p:sp>
        </p:grpSp>
        <p:grpSp>
          <p:nvGrpSpPr>
            <p:cNvPr id="493612" name="Group 44"/>
            <p:cNvGrpSpPr>
              <a:grpSpLocks/>
            </p:cNvGrpSpPr>
            <p:nvPr/>
          </p:nvGrpSpPr>
          <p:grpSpPr bwMode="auto">
            <a:xfrm>
              <a:off x="2348" y="1004"/>
              <a:ext cx="2068" cy="1393"/>
              <a:chOff x="2348" y="1004"/>
              <a:chExt cx="2068" cy="1393"/>
            </a:xfrm>
          </p:grpSpPr>
          <p:grpSp>
            <p:nvGrpSpPr>
              <p:cNvPr id="493613" name="Group 45"/>
              <p:cNvGrpSpPr>
                <a:grpSpLocks/>
              </p:cNvGrpSpPr>
              <p:nvPr/>
            </p:nvGrpSpPr>
            <p:grpSpPr bwMode="auto">
              <a:xfrm>
                <a:off x="3223" y="1438"/>
                <a:ext cx="1193" cy="959"/>
                <a:chOff x="2057" y="862"/>
                <a:chExt cx="1549" cy="1351"/>
              </a:xfrm>
            </p:grpSpPr>
            <p:sp>
              <p:nvSpPr>
                <p:cNvPr id="493614" name="AutoShape 46"/>
                <p:cNvSpPr>
                  <a:spLocks noChangeArrowheads="1"/>
                </p:cNvSpPr>
                <p:nvPr/>
              </p:nvSpPr>
              <p:spPr bwMode="gray">
                <a:xfrm>
                  <a:off x="2070" y="885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15" name="AutoShape 47"/>
                <p:cNvSpPr>
                  <a:spLocks noChangeArrowheads="1"/>
                </p:cNvSpPr>
                <p:nvPr/>
              </p:nvSpPr>
              <p:spPr bwMode="gray">
                <a:xfrm>
                  <a:off x="2057" y="862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16" name="AutoShape 48"/>
                <p:cNvSpPr>
                  <a:spLocks noChangeArrowheads="1"/>
                </p:cNvSpPr>
                <p:nvPr/>
              </p:nvSpPr>
              <p:spPr bwMode="gray">
                <a:xfrm>
                  <a:off x="2147" y="942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85B9C3">
                        <a:gamma/>
                        <a:shade val="46275"/>
                        <a:invGamma/>
                      </a:srgbClr>
                    </a:gs>
                    <a:gs pos="100000">
                      <a:srgbClr val="85B9C3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sp>
            <p:nvSpPr>
              <p:cNvPr id="493617" name="Text Box 49"/>
              <p:cNvSpPr txBox="1">
                <a:spLocks noChangeArrowheads="1"/>
              </p:cNvSpPr>
              <p:nvPr/>
            </p:nvSpPr>
            <p:spPr bwMode="gray">
              <a:xfrm>
                <a:off x="2348" y="1004"/>
                <a:ext cx="1102" cy="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2 Сын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тұрғысынан   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ойлауға 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</a:t>
                </a:r>
                <a:r>
                  <a:rPr lang="en-US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үйрету</a:t>
                </a:r>
              </a:p>
              <a:p>
                <a:pPr eaLnBrk="0" hangingPunct="0"/>
                <a:r>
                  <a:rPr lang="kk-KZ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1400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93618" name="Group 50"/>
            <p:cNvGrpSpPr>
              <a:grpSpLocks/>
            </p:cNvGrpSpPr>
            <p:nvPr/>
          </p:nvGrpSpPr>
          <p:grpSpPr bwMode="auto">
            <a:xfrm>
              <a:off x="3214" y="1480"/>
              <a:ext cx="1202" cy="1902"/>
              <a:chOff x="3214" y="1480"/>
              <a:chExt cx="1202" cy="1902"/>
            </a:xfrm>
          </p:grpSpPr>
          <p:grpSp>
            <p:nvGrpSpPr>
              <p:cNvPr id="493619" name="Group 51"/>
              <p:cNvGrpSpPr>
                <a:grpSpLocks/>
              </p:cNvGrpSpPr>
              <p:nvPr/>
            </p:nvGrpSpPr>
            <p:grpSpPr bwMode="auto">
              <a:xfrm>
                <a:off x="3214" y="2417"/>
                <a:ext cx="1202" cy="965"/>
                <a:chOff x="3162" y="2679"/>
                <a:chExt cx="1561" cy="1359"/>
              </a:xfrm>
            </p:grpSpPr>
            <p:sp>
              <p:nvSpPr>
                <p:cNvPr id="493620" name="AutoShape 52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21" name="AutoShape 53"/>
                <p:cNvSpPr>
                  <a:spLocks noChangeArrowheads="1"/>
                </p:cNvSpPr>
                <p:nvPr/>
              </p:nvSpPr>
              <p:spPr bwMode="gray">
                <a:xfrm>
                  <a:off x="3162" y="2710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22" name="AutoShape 54"/>
                <p:cNvSpPr>
                  <a:spLocks noChangeArrowheads="1"/>
                </p:cNvSpPr>
                <p:nvPr/>
              </p:nvSpPr>
              <p:spPr bwMode="gray">
                <a:xfrm>
                  <a:off x="3280" y="2737"/>
                  <a:ext cx="1350" cy="1150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41D592">
                        <a:gamma/>
                        <a:shade val="51373"/>
                        <a:invGamma/>
                      </a:srgbClr>
                    </a:gs>
                    <a:gs pos="100000">
                      <a:srgbClr val="41D592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kk-KZ" sz="1600" b="1" dirty="0">
                      <a:solidFill>
                        <a:schemeClr val="bg1"/>
                      </a:solidFill>
                    </a:rPr>
                    <a:t>4 Оқыту мен </a:t>
                  </a:r>
                </a:p>
                <a:p>
                  <a:r>
                    <a:rPr lang="kk-KZ" sz="1600" b="1" dirty="0">
                      <a:solidFill>
                        <a:schemeClr val="bg1"/>
                      </a:solidFill>
                    </a:rPr>
                    <a:t>Оқуда АКТ</a:t>
                  </a:r>
                </a:p>
                <a:p>
                  <a:r>
                    <a:rPr lang="kk-KZ" sz="1600" b="1" dirty="0">
                      <a:solidFill>
                        <a:schemeClr val="bg1"/>
                      </a:solidFill>
                    </a:rPr>
                    <a:t> пайдалану</a:t>
                  </a:r>
                  <a:endParaRPr lang="ru-RU" sz="1600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93623" name="Text Box 55"/>
              <p:cNvSpPr txBox="1">
                <a:spLocks noChangeArrowheads="1"/>
              </p:cNvSpPr>
              <p:nvPr/>
            </p:nvSpPr>
            <p:spPr bwMode="gray">
              <a:xfrm>
                <a:off x="3321" y="1480"/>
                <a:ext cx="1030" cy="7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</a:p>
              <a:p>
                <a:pPr eaLnBrk="0" hangingPunct="0"/>
                <a:r>
                  <a:rPr lang="kk-KZ" sz="16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3 Оқу үшін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бағалау және            </a:t>
                </a:r>
              </a:p>
              <a:p>
                <a:pPr eaLnBrk="0" hangingPunct="0"/>
                <a:r>
                  <a:rPr lang="kk-KZ" sz="16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оқуды бағалау  </a:t>
                </a:r>
                <a:endParaRPr lang="en-US" sz="16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93624" name="Group 56"/>
            <p:cNvGrpSpPr>
              <a:grpSpLocks/>
            </p:cNvGrpSpPr>
            <p:nvPr/>
          </p:nvGrpSpPr>
          <p:grpSpPr bwMode="auto">
            <a:xfrm>
              <a:off x="1440" y="2400"/>
              <a:ext cx="1232" cy="1039"/>
              <a:chOff x="1440" y="2400"/>
              <a:chExt cx="1232" cy="1039"/>
            </a:xfrm>
          </p:grpSpPr>
          <p:grpSp>
            <p:nvGrpSpPr>
              <p:cNvPr id="493625" name="Group 57"/>
              <p:cNvGrpSpPr>
                <a:grpSpLocks/>
              </p:cNvGrpSpPr>
              <p:nvPr/>
            </p:nvGrpSpPr>
            <p:grpSpPr bwMode="auto">
              <a:xfrm>
                <a:off x="1440" y="2400"/>
                <a:ext cx="1232" cy="1039"/>
                <a:chOff x="3111" y="2656"/>
                <a:chExt cx="1599" cy="1464"/>
              </a:xfrm>
            </p:grpSpPr>
            <p:sp>
              <p:nvSpPr>
                <p:cNvPr id="493626" name="AutoShape 58"/>
                <p:cNvSpPr>
                  <a:spLocks noChangeArrowheads="1"/>
                </p:cNvSpPr>
                <p:nvPr/>
              </p:nvSpPr>
              <p:spPr bwMode="gray">
                <a:xfrm>
                  <a:off x="3111" y="2792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27" name="AutoShape 59"/>
                <p:cNvSpPr>
                  <a:spLocks noChangeArrowheads="1"/>
                </p:cNvSpPr>
                <p:nvPr/>
              </p:nvSpPr>
              <p:spPr bwMode="gray">
                <a:xfrm>
                  <a:off x="3174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28" name="AutoShape 60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0099CC">
                        <a:gamma/>
                        <a:shade val="84706"/>
                        <a:invGamma/>
                      </a:srgbClr>
                    </a:gs>
                    <a:gs pos="100000">
                      <a:srgbClr val="0099CC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sp>
            <p:nvSpPr>
              <p:cNvPr id="493629" name="Text Box 61"/>
              <p:cNvSpPr txBox="1">
                <a:spLocks noChangeArrowheads="1"/>
              </p:cNvSpPr>
              <p:nvPr/>
            </p:nvSpPr>
            <p:spPr bwMode="gray">
              <a:xfrm>
                <a:off x="1481" y="2406"/>
                <a:ext cx="1173" cy="8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kk-KZ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</a:t>
                </a:r>
                <a:r>
                  <a:rPr lang="kk-KZ" sz="1400" dirty="0" smtClean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6 </a:t>
                </a:r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Оқушы-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лардың  жас     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ерекшеліктеріне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сәйкес оқыту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   және оқу</a:t>
                </a:r>
              </a:p>
            </p:txBody>
          </p:sp>
        </p:grpSp>
        <p:grpSp>
          <p:nvGrpSpPr>
            <p:cNvPr id="493630" name="Group 62"/>
            <p:cNvGrpSpPr>
              <a:grpSpLocks/>
            </p:cNvGrpSpPr>
            <p:nvPr/>
          </p:nvGrpSpPr>
          <p:grpSpPr bwMode="auto">
            <a:xfrm>
              <a:off x="2356" y="2773"/>
              <a:ext cx="1192" cy="1333"/>
              <a:chOff x="2356" y="2773"/>
              <a:chExt cx="1192" cy="1333"/>
            </a:xfrm>
          </p:grpSpPr>
          <p:grpSp>
            <p:nvGrpSpPr>
              <p:cNvPr id="493631" name="Group 63"/>
              <p:cNvGrpSpPr>
                <a:grpSpLocks/>
              </p:cNvGrpSpPr>
              <p:nvPr/>
            </p:nvGrpSpPr>
            <p:grpSpPr bwMode="auto">
              <a:xfrm>
                <a:off x="2356" y="2881"/>
                <a:ext cx="1192" cy="959"/>
                <a:chOff x="3174" y="2656"/>
                <a:chExt cx="1549" cy="1351"/>
              </a:xfrm>
            </p:grpSpPr>
            <p:sp>
              <p:nvSpPr>
                <p:cNvPr id="493632" name="AutoShape 64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33" name="AutoShape 65"/>
                <p:cNvSpPr>
                  <a:spLocks noChangeArrowheads="1"/>
                </p:cNvSpPr>
                <p:nvPr/>
              </p:nvSpPr>
              <p:spPr bwMode="gray">
                <a:xfrm>
                  <a:off x="3174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93634" name="AutoShape 66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33CCCC">
                        <a:gamma/>
                        <a:shade val="46275"/>
                        <a:invGamma/>
                      </a:srgbClr>
                    </a:gs>
                    <a:gs pos="100000">
                      <a:srgbClr val="33CCCC"/>
                    </a:gs>
                  </a:gsLst>
                  <a:lin ang="2700000" scaled="1"/>
                </a:gra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 dirty="0"/>
                </a:p>
              </p:txBody>
            </p:sp>
          </p:grpSp>
          <p:sp>
            <p:nvSpPr>
              <p:cNvPr id="493635" name="Text Box 67"/>
              <p:cNvSpPr txBox="1">
                <a:spLocks noChangeArrowheads="1"/>
              </p:cNvSpPr>
              <p:nvPr/>
            </p:nvSpPr>
            <p:spPr bwMode="gray">
              <a:xfrm>
                <a:off x="2408" y="2773"/>
                <a:ext cx="1098" cy="13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0" hangingPunct="0"/>
                <a:endParaRPr lang="kk-KZ" sz="1600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eaLnBrk="0" hangingPunct="0"/>
                <a:r>
                  <a:rPr lang="kk-KZ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</a:t>
                </a:r>
                <a:r>
                  <a:rPr lang="kk-KZ" sz="14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5 </a:t>
                </a:r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Талантты 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   және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дарынды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балаларды</a:t>
                </a:r>
              </a:p>
              <a:p>
                <a:pPr eaLnBrk="0" hangingPunct="0"/>
                <a:r>
                  <a:rPr lang="kk-KZ" sz="16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     оқыту</a:t>
                </a:r>
              </a:p>
              <a:p>
                <a:pPr eaLnBrk="0" hangingPunct="0"/>
                <a:r>
                  <a:rPr lang="kk-KZ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eaLnBrk="0" hangingPunct="0"/>
                <a:r>
                  <a:rPr lang="kk-KZ" sz="1400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rPr>
                  <a:t>     </a:t>
                </a:r>
                <a:endParaRPr lang="en-US" sz="1400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4" name="Блок-схема: альтернативный процесс 53"/>
          <p:cNvSpPr/>
          <p:nvPr/>
        </p:nvSpPr>
        <p:spPr>
          <a:xfrm>
            <a:off x="1640396" y="1810775"/>
            <a:ext cx="2039416" cy="1649843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«Фишбон»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«Ыстық орындық» «Кубизм» «Бұлтты күн»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Блок-схема: альтернативный процесс 54"/>
          <p:cNvSpPr/>
          <p:nvPr/>
        </p:nvSpPr>
        <p:spPr>
          <a:xfrm>
            <a:off x="1416780" y="5356010"/>
            <a:ext cx="2538613" cy="1473329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«Рөлдік ойындар»</a:t>
            </a:r>
          </a:p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«Өрмекшінің торы»</a:t>
            </a: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«Сұрақ ілмегі»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Блок-схема: альтернативный процесс 56"/>
          <p:cNvSpPr/>
          <p:nvPr/>
        </p:nvSpPr>
        <p:spPr>
          <a:xfrm>
            <a:off x="8770778" y="1696093"/>
            <a:ext cx="2876031" cy="103312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«Ашық микрофон»</a:t>
            </a:r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Смайликтер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Білім қоржыны»</a:t>
            </a:r>
            <a:endParaRPr lang="kk-KZ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Блок-схема: альтернативный процесс 57"/>
          <p:cNvSpPr/>
          <p:nvPr/>
        </p:nvSpPr>
        <p:spPr>
          <a:xfrm>
            <a:off x="8498007" y="5048035"/>
            <a:ext cx="2560518" cy="1781303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«Вен диаграммасы»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«Көршіңмен сырлас»</a:t>
            </a:r>
            <a:endParaRPr lang="kk-KZ" sz="1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«Мұғалімнің сыйы»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4" y="3273425"/>
            <a:ext cx="2555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Freeform 7"/>
          <p:cNvSpPr>
            <a:spLocks/>
          </p:cNvSpPr>
          <p:nvPr/>
        </p:nvSpPr>
        <p:spPr bwMode="gray">
          <a:xfrm rot="2737405">
            <a:off x="6918501" y="5588981"/>
            <a:ext cx="1157138" cy="124142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99CC"/>
              </a:gs>
              <a:gs pos="100000">
                <a:srgbClr val="0099CC">
                  <a:gamma/>
                  <a:tint val="63529"/>
                  <a:invGamma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0" name="Freeform 7"/>
          <p:cNvSpPr>
            <a:spLocks/>
          </p:cNvSpPr>
          <p:nvPr/>
        </p:nvSpPr>
        <p:spPr bwMode="gray">
          <a:xfrm rot="13638122">
            <a:off x="3923954" y="1677746"/>
            <a:ext cx="1085037" cy="1050436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99CC"/>
              </a:gs>
              <a:gs pos="100000">
                <a:srgbClr val="0099CC">
                  <a:gamma/>
                  <a:tint val="63529"/>
                  <a:invGamma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85264">
            <a:off x="3914906" y="5331895"/>
            <a:ext cx="1191746" cy="1642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32677">
            <a:off x="7637677" y="1523042"/>
            <a:ext cx="90170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921" y="3639903"/>
            <a:ext cx="2249392" cy="158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890" y="2900225"/>
            <a:ext cx="2167635" cy="1929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39690" y="3829341"/>
            <a:ext cx="18778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«Топ басшылары-</a:t>
            </a:r>
          </a:p>
          <a:p>
            <a:pPr algn="ctr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ның бағалауы»</a:t>
            </a: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30817" y="3512517"/>
            <a:ext cx="15991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«Бейне </a:t>
            </a:r>
          </a:p>
          <a:p>
            <a:pPr algn="ctr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роликтер»</a:t>
            </a:r>
            <a:endParaRPr lang="kk-KZ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7" y="31440"/>
            <a:ext cx="5597571" cy="1249788"/>
          </a:xfrm>
          <a:prstGeom prst="rect">
            <a:avLst/>
          </a:prstGeom>
        </p:spPr>
      </p:pic>
      <p:sp>
        <p:nvSpPr>
          <p:cNvPr id="62" name="Лента: наклоненная вниз 15">
            <a:hlinkClick r:id="rId6" action="ppaction://hlinkpres?slideindex=1&amp;slidetitle="/>
            <a:extLst>
              <a:ext uri="{FF2B5EF4-FFF2-40B4-BE49-F238E27FC236}">
                <a16:creationId xmlns="" xmlns:a16="http://schemas.microsoft.com/office/drawing/2014/main" id="{3CD7227B-6A22-43F1-9E10-2B39E05D1534}"/>
              </a:ext>
            </a:extLst>
          </p:cNvPr>
          <p:cNvSpPr/>
          <p:nvPr/>
        </p:nvSpPr>
        <p:spPr>
          <a:xfrm>
            <a:off x="2100263" y="202097"/>
            <a:ext cx="9008898" cy="934193"/>
          </a:xfrm>
          <a:prstGeom prst="ribbon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Тізбектелген сабақтар топтамасына жеті модульдің енгізілуін негіздеуі және 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көрсетуі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7" action="ppaction://hlinkpres?slideindex=1&amp;slidetitle="/>
          </p:cNvPr>
          <p:cNvSpPr/>
          <p:nvPr/>
        </p:nvSpPr>
        <p:spPr>
          <a:xfrm>
            <a:off x="2552401" y="1235158"/>
            <a:ext cx="9429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459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31747" y="503096"/>
            <a:ext cx="3126847" cy="146517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ҚМЖ</a:t>
            </a:r>
          </a:p>
        </p:txBody>
      </p:sp>
      <p:sp>
        <p:nvSpPr>
          <p:cNvPr id="6" name="Стрелка вправо 5">
            <a:hlinkClick r:id="rId2" action="ppaction://hlinkfile"/>
          </p:cNvPr>
          <p:cNvSpPr/>
          <p:nvPr/>
        </p:nvSpPr>
        <p:spPr>
          <a:xfrm>
            <a:off x="3521639" y="962696"/>
            <a:ext cx="1800201" cy="594066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3543300" y="1832501"/>
            <a:ext cx="1890366" cy="846427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Бағалау критерийлері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альтернативный процесс 7">
            <a:hlinkClick r:id="rId3" action="ppaction://hlinkfile"/>
          </p:cNvPr>
          <p:cNvSpPr/>
          <p:nvPr/>
        </p:nvSpPr>
        <p:spPr>
          <a:xfrm>
            <a:off x="5447930" y="584617"/>
            <a:ext cx="5112567" cy="1177211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3.2.2.1 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қасиеттерін  сипаттау.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Сабақ мақсаты: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Заттардың қасиеттерін анықтап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сипаттауды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рбір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заттың өзінің балқу және қайнау температурасын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анықтауды үйрету.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>
            <a:hlinkClick r:id="rId4" action="ppaction://hlinkpres?slideindex=1&amp;slidetitle="/>
          </p:cNvPr>
          <p:cNvSpPr txBox="1"/>
          <p:nvPr/>
        </p:nvSpPr>
        <p:spPr>
          <a:xfrm>
            <a:off x="848909" y="62177"/>
            <a:ext cx="1019175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Тізбектелген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сабақтар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топтамасының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сабағына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модульді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енгізгенін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негіздеуі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с одним скругленным углом 19"/>
          <p:cNvSpPr/>
          <p:nvPr/>
        </p:nvSpPr>
        <p:spPr>
          <a:xfrm>
            <a:off x="5428557" y="1842303"/>
            <a:ext cx="4968551" cy="778978"/>
          </a:xfrm>
          <a:prstGeom prst="round1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Бөлшектер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теориясы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тұрғысынан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заттардың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балқу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қайнау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температурасын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көрсетеді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Заттың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агрегаттық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күйінің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өзгеруіне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асатын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процестерді</a:t>
            </a:r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1115996" y="3647690"/>
            <a:ext cx="484632" cy="6369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3608152" y="3883166"/>
            <a:ext cx="484632" cy="7031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знак завершения 2"/>
          <p:cNvSpPr/>
          <p:nvPr/>
        </p:nvSpPr>
        <p:spPr>
          <a:xfrm>
            <a:off x="298398" y="2506890"/>
            <a:ext cx="2289439" cy="111185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  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Ұйымдастыру кезеңі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знак завершения 3"/>
          <p:cNvSpPr/>
          <p:nvPr/>
        </p:nvSpPr>
        <p:spPr>
          <a:xfrm>
            <a:off x="2887058" y="2840001"/>
            <a:ext cx="2138536" cy="987663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Кубизм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знак завершения 28"/>
          <p:cNvSpPr/>
          <p:nvPr/>
        </p:nvSpPr>
        <p:spPr>
          <a:xfrm>
            <a:off x="9382336" y="2678928"/>
            <a:ext cx="2662027" cy="1148736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«Сабақты қорытындылау»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«Кері байланыс картасы».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Блок-схема: знак завершения 29">
            <a:hlinkClick r:id="rId4" action="ppaction://hlinkpres?slideindex=1&amp;slidetitle="/>
          </p:cNvPr>
          <p:cNvSpPr/>
          <p:nvPr/>
        </p:nvSpPr>
        <p:spPr>
          <a:xfrm>
            <a:off x="5130999" y="2981323"/>
            <a:ext cx="2029543" cy="984823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«Кинометафора» әдісі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5708265" y="4092947"/>
            <a:ext cx="484632" cy="5520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10556027" y="3879268"/>
            <a:ext cx="484632" cy="7983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9739561" y="4682705"/>
            <a:ext cx="2335100" cy="197466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b="1" dirty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Қол жеткен нәтижелер туралы ойлану, өзіндік талдау жүргізуге дағдыландыру.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5072105" y="4750132"/>
            <a:ext cx="1905629" cy="1836406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Максаты</a:t>
            </a:r>
            <a:r>
              <a:rPr lang="kk-KZ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Бейнесюжеттен үзінді көру арқылы баланың өз ойы, ой-пікірлері </a:t>
            </a:r>
            <a:r>
              <a:rPr lang="kk-KZ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қалыптасады</a:t>
            </a:r>
            <a:r>
              <a:rPr lang="kk-KZ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Көрсетілген Бейнесюжетті сынып болып талқылайды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932747" y="4586966"/>
            <a:ext cx="1908063" cy="1999572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Осы әдіс арқылы оқушылар 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өткен тақырыптардан сұрақтар қойылады.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12441" y="4339502"/>
            <a:ext cx="2445010" cy="2247035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Оқушылармен</a:t>
            </a:r>
            <a:r>
              <a:rPr lang="ru-RU" dirty="0" smtClean="0"/>
              <a:t> </a:t>
            </a:r>
            <a:r>
              <a:rPr lang="ru-RU" dirty="0" err="1"/>
              <a:t>амандасу</a:t>
            </a:r>
            <a:r>
              <a:rPr lang="ru-RU" dirty="0"/>
              <a:t>;</a:t>
            </a:r>
          </a:p>
          <a:p>
            <a:pPr algn="ctr"/>
            <a:r>
              <a:rPr lang="ru-RU" dirty="0"/>
              <a:t>«</a:t>
            </a:r>
            <a:r>
              <a:rPr lang="ru-RU" dirty="0" err="1"/>
              <a:t>Өрмекші</a:t>
            </a:r>
            <a:r>
              <a:rPr lang="ru-RU" dirty="0"/>
              <a:t>» </a:t>
            </a:r>
            <a:r>
              <a:rPr lang="ru-RU" dirty="0" err="1"/>
              <a:t>әдісі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бүгінгі</a:t>
            </a:r>
            <a:r>
              <a:rPr lang="ru-RU" dirty="0"/>
              <a:t> </a:t>
            </a:r>
            <a:r>
              <a:rPr lang="ru-RU" dirty="0" err="1"/>
              <a:t>күнге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тілек</a:t>
            </a:r>
            <a:r>
              <a:rPr lang="ru-RU" dirty="0"/>
              <a:t> </a:t>
            </a:r>
            <a:r>
              <a:rPr lang="ru-RU" dirty="0" err="1"/>
              <a:t>тілейді</a:t>
            </a:r>
            <a:r>
              <a:rPr lang="ru-RU" dirty="0"/>
              <a:t>.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1916" y="4052966"/>
            <a:ext cx="524301" cy="573074"/>
          </a:xfrm>
          <a:prstGeom prst="rect">
            <a:avLst/>
          </a:prstGeom>
        </p:spPr>
      </p:pic>
      <p:sp>
        <p:nvSpPr>
          <p:cNvPr id="31" name="Блок-схема: знак завершения 30"/>
          <p:cNvSpPr/>
          <p:nvPr/>
        </p:nvSpPr>
        <p:spPr>
          <a:xfrm>
            <a:off x="7281919" y="3031894"/>
            <a:ext cx="2029543" cy="984823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«Ашық микрофон»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Блок-схема: альтернативный процесс 33"/>
          <p:cNvSpPr/>
          <p:nvPr/>
        </p:nvSpPr>
        <p:spPr>
          <a:xfrm>
            <a:off x="7405833" y="4682705"/>
            <a:ext cx="1905629" cy="1903832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Максаты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диалогтік оқытуды дамыту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3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529" y="2571750"/>
            <a:ext cx="3614824" cy="34814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68" y="214378"/>
            <a:ext cx="2586038" cy="3041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025" y="214378"/>
            <a:ext cx="3143162" cy="23573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444" y="2752632"/>
            <a:ext cx="3302346" cy="4105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529" y="-36779"/>
            <a:ext cx="3812915" cy="26085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05" y="3671886"/>
            <a:ext cx="3714751" cy="2786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5261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/>
          <p:nvPr/>
        </p:nvSpPr>
        <p:spPr>
          <a:xfrm>
            <a:off x="500063" y="738572"/>
            <a:ext cx="4227785" cy="5344108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Кездескен </a:t>
            </a: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қиындықтар:</a:t>
            </a:r>
          </a:p>
          <a:p>
            <a:pPr>
              <a:defRPr/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1.Уақыттың тапшылығы;</a:t>
            </a:r>
          </a:p>
          <a:p>
            <a:pPr>
              <a:defRPr/>
            </a:pPr>
            <a:r>
              <a:rPr lang="kk-KZ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2.Диалогтік оқытуды игере алмауы;</a:t>
            </a:r>
            <a:endParaRPr lang="kk-KZ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3.сөздік қорларының аздығы;</a:t>
            </a:r>
          </a:p>
          <a:p>
            <a:pPr lvl="0"/>
            <a:r>
              <a:rPr lang="kk-KZ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4.Топқа бөлінгендегі оқушылардың  келіспеушілігі;</a:t>
            </a:r>
          </a:p>
          <a:p>
            <a:pPr lvl="0"/>
            <a:r>
              <a:rPr lang="kk-KZ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5.Бір-бірін бағалауда бағалардың әділдігіне сенімсіздіктері;</a:t>
            </a: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4258181" y="980728"/>
            <a:ext cx="3880066" cy="5101952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</a:t>
            </a: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істіктер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Оқушылардың пәнге қызығушылығының артуы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Courier New" panose="02070309020205020404" pitchFamily="49" charset="0"/>
              <a:buChar char="o"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Диалогтік оқыту игерілді;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●Сабақтарда оқушылардың ынтымақтастығының артуы;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●Сұраққа толық жауап беруді үйренді;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●Топпен жұмыс істеуді үйренді;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●Берілген тапсырманы орындау барысында жан-жақты ойланып, ізденуді;</a:t>
            </a:r>
          </a:p>
          <a:p>
            <a:pPr>
              <a:defRPr/>
            </a:pP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7633891" y="1312193"/>
            <a:ext cx="4220952" cy="4984068"/>
          </a:xfrm>
          <a:prstGeom prst="vertic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Келесі қадамым:</a:t>
            </a:r>
          </a:p>
          <a:p>
            <a:pPr algn="ctr"/>
            <a:endParaRPr lang="kk-KZ" sz="2800" b="1" dirty="0">
              <a:solidFill>
                <a:srgbClr val="1B0FB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1.Келешекте жеті модульді сабақтарыма жүйелі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түрде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кіріктіру</a:t>
            </a:r>
          </a:p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Алдағы уақытта уақытты үнемдеу.</a:t>
            </a:r>
          </a:p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3.Мәліметтердің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негізгісін анықтай алуға дағдыландыру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64027" y="94274"/>
            <a:ext cx="4382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Өзгерістердің тиімділігі</a:t>
            </a:r>
            <a:endParaRPr lang="ru-RU" sz="2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349"/>
            <a:ext cx="1333485" cy="99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0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85825" y="504697"/>
            <a:ext cx="10344150" cy="1097220"/>
          </a:xfrm>
        </p:spPr>
        <p:txBody>
          <a:bodyPr>
            <a:noAutofit/>
          </a:bodyPr>
          <a:lstStyle/>
          <a:p>
            <a:pPr algn="ctr"/>
            <a:r>
              <a:rPr lang="kk-KZ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Оқыту мен оқу тәжірибесінде өзгерістерді қалай еңгіздім және оны басқардым</a:t>
            </a: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gray">
          <a:xfrm>
            <a:off x="780596" y="3971627"/>
            <a:ext cx="3652309" cy="2652527"/>
          </a:xfrm>
          <a:prstGeom prst="roundRect">
            <a:avLst>
              <a:gd name="adj" fmla="val 12699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gray">
          <a:xfrm>
            <a:off x="998449" y="4578446"/>
            <a:ext cx="2994296" cy="19223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7" dist="28398" dir="14606097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*Топтық жұмыс</a:t>
            </a:r>
          </a:p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арқылы сыныпта</a:t>
            </a:r>
          </a:p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ынтымақтастық </a:t>
            </a:r>
          </a:p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 қалыптасты;</a:t>
            </a:r>
          </a:p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*Бір-біріне көмек, </a:t>
            </a:r>
          </a:p>
          <a:p>
            <a:pPr algn="just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 көрсету үйренді;</a:t>
            </a:r>
          </a:p>
          <a:p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2" name="Text Box 9"/>
          <p:cNvSpPr txBox="1">
            <a:spLocks noChangeArrowheads="1"/>
          </p:cNvSpPr>
          <p:nvPr/>
        </p:nvSpPr>
        <p:spPr bwMode="gray">
          <a:xfrm>
            <a:off x="1360472" y="4521493"/>
            <a:ext cx="26670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kk-KZ" sz="1400" b="1" dirty="0">
              <a:solidFill>
                <a:prstClr val="black"/>
              </a:solidFill>
              <a:cs typeface="Arial" charset="0"/>
            </a:endParaRPr>
          </a:p>
          <a:p>
            <a:pPr algn="just" eaLnBrk="0" hangingPunct="0"/>
            <a:r>
              <a:rPr lang="kk-KZ" sz="1400" b="1" dirty="0">
                <a:solidFill>
                  <a:prstClr val="black"/>
                </a:solidFill>
                <a:cs typeface="Arial" charset="0"/>
              </a:rPr>
              <a:t> </a:t>
            </a:r>
            <a:endParaRPr lang="en-US" sz="1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gray">
          <a:xfrm>
            <a:off x="835957" y="1038792"/>
            <a:ext cx="3482800" cy="2708156"/>
          </a:xfrm>
          <a:prstGeom prst="roundRect">
            <a:avLst>
              <a:gd name="adj" fmla="val 12699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gray">
          <a:xfrm>
            <a:off x="1088944" y="1507291"/>
            <a:ext cx="2778125" cy="20939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7" dist="28398" dir="14606097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9465" name="Text Box 18"/>
          <p:cNvSpPr txBox="1">
            <a:spLocks noChangeArrowheads="1"/>
          </p:cNvSpPr>
          <p:nvPr/>
        </p:nvSpPr>
        <p:spPr bwMode="white">
          <a:xfrm>
            <a:off x="1227841" y="1070967"/>
            <a:ext cx="250033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 өзгеріс</a:t>
            </a:r>
            <a:endParaRPr lang="en-US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gray">
          <a:xfrm>
            <a:off x="1170044" y="1432292"/>
            <a:ext cx="2750372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kk-KZ" sz="1400" b="1" dirty="0">
                <a:solidFill>
                  <a:prstClr val="black"/>
                </a:solidFill>
                <a:cs typeface="Arial" charset="0"/>
              </a:rPr>
              <a:t>*</a:t>
            </a:r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 идеясың  білу арқылы сабаққа көзқарасым өзгерді</a:t>
            </a:r>
            <a:r>
              <a:rPr lang="en-US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*Өз  істеген ісіме талдай жасау үйрендім;</a:t>
            </a:r>
          </a:p>
          <a:p>
            <a:pPr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*Орта және қысқа мерзімдік жоспарды жаңа түрінде құрастыруды үйрендім;</a:t>
            </a:r>
          </a:p>
          <a:p>
            <a:pPr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 мамандардың қызығушылығы артты</a:t>
            </a:r>
          </a:p>
          <a:p>
            <a:pPr eaLnBrk="0" hangingPunct="0"/>
            <a:endParaRPr lang="kk-KZ" sz="1400" b="1" dirty="0">
              <a:solidFill>
                <a:prstClr val="black"/>
              </a:solidFill>
              <a:cs typeface="Arial" charset="0"/>
            </a:endParaRPr>
          </a:p>
          <a:p>
            <a:pPr eaLnBrk="0" hangingPunct="0"/>
            <a:r>
              <a:rPr lang="kk-KZ" sz="1400" b="1" dirty="0">
                <a:solidFill>
                  <a:prstClr val="black"/>
                </a:solidFill>
                <a:cs typeface="Arial" charset="0"/>
              </a:rPr>
              <a:t>      </a:t>
            </a:r>
            <a:endParaRPr lang="en-US" sz="14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gray">
          <a:xfrm>
            <a:off x="8067124" y="4042777"/>
            <a:ext cx="3162851" cy="2571768"/>
          </a:xfrm>
          <a:prstGeom prst="roundRect">
            <a:avLst>
              <a:gd name="adj" fmla="val 12699"/>
            </a:avLst>
          </a:prstGeom>
          <a:gradFill rotWithShape="1">
            <a:gsLst>
              <a:gs pos="0">
                <a:schemeClr val="hlink">
                  <a:gamma/>
                  <a:shade val="60392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gray">
          <a:xfrm>
            <a:off x="8423316" y="4397008"/>
            <a:ext cx="2573905" cy="18573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7" dist="28398" dir="14606097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just"/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19469" name="Text Box 18"/>
          <p:cNvSpPr txBox="1">
            <a:spLocks noChangeArrowheads="1"/>
          </p:cNvSpPr>
          <p:nvPr/>
        </p:nvSpPr>
        <p:spPr bwMode="white">
          <a:xfrm>
            <a:off x="1309239" y="4090578"/>
            <a:ext cx="213045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 өзгеріс</a:t>
            </a:r>
            <a:endParaRPr 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71" name="AutoShape 15"/>
          <p:cNvSpPr>
            <a:spLocks noChangeArrowheads="1"/>
          </p:cNvSpPr>
          <p:nvPr/>
        </p:nvSpPr>
        <p:spPr bwMode="gray">
          <a:xfrm>
            <a:off x="8106711" y="1080808"/>
            <a:ext cx="3071842" cy="2667016"/>
          </a:xfrm>
          <a:prstGeom prst="roundRect">
            <a:avLst>
              <a:gd name="adj" fmla="val 12699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9472" name="AutoShape 16"/>
          <p:cNvSpPr>
            <a:spLocks noChangeArrowheads="1"/>
          </p:cNvSpPr>
          <p:nvPr/>
        </p:nvSpPr>
        <p:spPr bwMode="gray">
          <a:xfrm>
            <a:off x="8121460" y="1601142"/>
            <a:ext cx="2778125" cy="207010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7" dist="28398" dir="14606097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9473" name="Text Box 18"/>
          <p:cNvSpPr txBox="1">
            <a:spLocks noChangeArrowheads="1"/>
          </p:cNvSpPr>
          <p:nvPr/>
        </p:nvSpPr>
        <p:spPr bwMode="white">
          <a:xfrm>
            <a:off x="8253033" y="1151624"/>
            <a:ext cx="257176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Оқушыдағы өзгеріс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74" name="Text Box 9"/>
          <p:cNvSpPr txBox="1">
            <a:spLocks noChangeArrowheads="1"/>
          </p:cNvSpPr>
          <p:nvPr/>
        </p:nvSpPr>
        <p:spPr bwMode="gray">
          <a:xfrm>
            <a:off x="8149604" y="1681167"/>
            <a:ext cx="2667000" cy="2462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*Жаңа әдіс-тәсілдер арқылы пәнге деген қызығушылығы артты;</a:t>
            </a:r>
          </a:p>
          <a:p>
            <a:pPr algn="just"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*Жаңа әдіс-тәсілдер арқылы өзін-өзіне сенімділік пайда болды;</a:t>
            </a:r>
          </a:p>
          <a:p>
            <a:pPr algn="just" eaLnBrk="0" hangingPunct="0"/>
            <a:r>
              <a:rPr lang="kk-KZ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*Білімді өздігінен іздеуін үйренді (шығармашыл,, еркін ойлы);</a:t>
            </a:r>
          </a:p>
          <a:p>
            <a:pPr algn="just" eaLnBrk="0" hangingPunct="0"/>
            <a:endParaRPr lang="kk-KZ" sz="1400" b="1" dirty="0">
              <a:solidFill>
                <a:prstClr val="black"/>
              </a:solidFill>
              <a:cs typeface="Arial" charset="0"/>
            </a:endParaRPr>
          </a:p>
          <a:p>
            <a:pPr algn="just" eaLnBrk="0" hangingPunct="0"/>
            <a:r>
              <a:rPr lang="kk-KZ" sz="1400" b="1" dirty="0">
                <a:solidFill>
                  <a:prstClr val="black"/>
                </a:solidFill>
                <a:cs typeface="Arial" charset="0"/>
              </a:rPr>
              <a:t>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563505" y="2014537"/>
            <a:ext cx="3261410" cy="3657601"/>
            <a:chOff x="1968" y="1488"/>
            <a:chExt cx="1776" cy="1766"/>
          </a:xfrm>
        </p:grpSpPr>
        <p:sp>
          <p:nvSpPr>
            <p:cNvPr id="19477" name="AutoShape 21"/>
            <p:cNvSpPr>
              <a:spLocks noChangeArrowheads="1"/>
            </p:cNvSpPr>
            <p:nvPr/>
          </p:nvSpPr>
          <p:spPr bwMode="gray">
            <a:xfrm rot="6774404">
              <a:off x="2004" y="1578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0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81320" dir="3080412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9478" name="AutoShape 22"/>
            <p:cNvSpPr>
              <a:spLocks noChangeArrowheads="1"/>
            </p:cNvSpPr>
            <p:nvPr/>
          </p:nvSpPr>
          <p:spPr bwMode="gray">
            <a:xfrm rot="12174404">
              <a:off x="1968" y="1567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0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81320" dir="3080412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9479" name="AutoShape 23"/>
            <p:cNvSpPr>
              <a:spLocks noChangeArrowheads="1"/>
            </p:cNvSpPr>
            <p:nvPr/>
          </p:nvSpPr>
          <p:spPr bwMode="gray">
            <a:xfrm rot="17574404">
              <a:off x="2029" y="1500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shade val="6275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81320" dir="3080412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9480" name="AutoShape 24"/>
            <p:cNvSpPr>
              <a:spLocks noChangeArrowheads="1"/>
            </p:cNvSpPr>
            <p:nvPr/>
          </p:nvSpPr>
          <p:spPr bwMode="gray">
            <a:xfrm rot="22974404">
              <a:off x="2056" y="1536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0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81320" dir="3080412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488411" y="3189273"/>
            <a:ext cx="15748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тек </a:t>
            </a:r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қана әлеументтік ортада дамиды. (Л Выготский)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40217" y="40905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709366" y="3994535"/>
            <a:ext cx="1542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316" y="4424386"/>
            <a:ext cx="2573905" cy="1802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40060" y="401249"/>
            <a:ext cx="1549725" cy="115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01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350673" y="22136"/>
            <a:ext cx="74168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Болашақтағы жоспарым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solidFill>
                <a:prstClr val="black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13375" y="3602559"/>
            <a:ext cx="6985000" cy="3068637"/>
            <a:chOff x="273" y="1215"/>
            <a:chExt cx="5282" cy="2776"/>
          </a:xfrm>
        </p:grpSpPr>
        <p:sp>
          <p:nvSpPr>
            <p:cNvPr id="8" name="Freeform 4"/>
            <p:cNvSpPr>
              <a:spLocks/>
            </p:cNvSpPr>
            <p:nvPr/>
          </p:nvSpPr>
          <p:spPr bwMode="gray">
            <a:xfrm>
              <a:off x="5129" y="1392"/>
              <a:ext cx="421" cy="630"/>
            </a:xfrm>
            <a:custGeom>
              <a:avLst/>
              <a:gdLst>
                <a:gd name="T0" fmla="*/ 308 w 308"/>
                <a:gd name="T1" fmla="*/ 120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00563F">
                    <a:gamma/>
                    <a:shade val="46275"/>
                    <a:invGamma/>
                  </a:srgbClr>
                </a:gs>
                <a:gs pos="50000">
                  <a:srgbClr val="00563F"/>
                </a:gs>
                <a:gs pos="100000">
                  <a:srgbClr val="00563F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gray">
            <a:xfrm>
              <a:off x="3113" y="1392"/>
              <a:ext cx="2442" cy="405"/>
            </a:xfrm>
            <a:custGeom>
              <a:avLst/>
              <a:gdLst>
                <a:gd name="T0" fmla="*/ 1478 w 1786"/>
                <a:gd name="T1" fmla="*/ 284 h 284"/>
                <a:gd name="T2" fmla="*/ 0 w 1786"/>
                <a:gd name="T3" fmla="*/ 284 h 284"/>
                <a:gd name="T4" fmla="*/ 446 w 1786"/>
                <a:gd name="T5" fmla="*/ 0 h 284"/>
                <a:gd name="T6" fmla="*/ 1786 w 1786"/>
                <a:gd name="T7" fmla="*/ 0 h 284"/>
                <a:gd name="T8" fmla="*/ 1478 w 1786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solidFill>
              <a:srgbClr val="00CC99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gray">
            <a:xfrm>
              <a:off x="4706" y="2016"/>
              <a:ext cx="420" cy="626"/>
            </a:xfrm>
            <a:custGeom>
              <a:avLst/>
              <a:gdLst>
                <a:gd name="T0" fmla="*/ 308 w 308"/>
                <a:gd name="T1" fmla="*/ 120 h 442"/>
                <a:gd name="T2" fmla="*/ 0 w 308"/>
                <a:gd name="T3" fmla="*/ 442 h 442"/>
                <a:gd name="T4" fmla="*/ 0 w 308"/>
                <a:gd name="T5" fmla="*/ 286 h 442"/>
                <a:gd name="T6" fmla="*/ 308 w 308"/>
                <a:gd name="T7" fmla="*/ 0 h 442"/>
                <a:gd name="T8" fmla="*/ 308 w 308"/>
                <a:gd name="T9" fmla="*/ 12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4B1092">
                    <a:gamma/>
                    <a:shade val="46275"/>
                    <a:invGamma/>
                  </a:srgbClr>
                </a:gs>
                <a:gs pos="50000">
                  <a:srgbClr val="4B1092"/>
                </a:gs>
                <a:gs pos="100000">
                  <a:srgbClr val="4B1092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gray">
            <a:xfrm>
              <a:off x="2505" y="2016"/>
              <a:ext cx="2628" cy="402"/>
            </a:xfrm>
            <a:custGeom>
              <a:avLst/>
              <a:gdLst>
                <a:gd name="T0" fmla="*/ 1612 w 1920"/>
                <a:gd name="T1" fmla="*/ 284 h 284"/>
                <a:gd name="T2" fmla="*/ 0 w 1920"/>
                <a:gd name="T3" fmla="*/ 284 h 284"/>
                <a:gd name="T4" fmla="*/ 446 w 1920"/>
                <a:gd name="T5" fmla="*/ 0 h 284"/>
                <a:gd name="T6" fmla="*/ 1920 w 1920"/>
                <a:gd name="T7" fmla="*/ 0 h 284"/>
                <a:gd name="T8" fmla="*/ 1612 w 192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rgbClr val="A77BFF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gray">
            <a:xfrm>
              <a:off x="4281" y="2635"/>
              <a:ext cx="419" cy="629"/>
            </a:xfrm>
            <a:custGeom>
              <a:avLst/>
              <a:gdLst>
                <a:gd name="T0" fmla="*/ 306 w 306"/>
                <a:gd name="T1" fmla="*/ 122 h 444"/>
                <a:gd name="T2" fmla="*/ 0 w 306"/>
                <a:gd name="T3" fmla="*/ 444 h 444"/>
                <a:gd name="T4" fmla="*/ 0 w 306"/>
                <a:gd name="T5" fmla="*/ 286 h 444"/>
                <a:gd name="T6" fmla="*/ 306 w 306"/>
                <a:gd name="T7" fmla="*/ 0 h 444"/>
                <a:gd name="T8" fmla="*/ 306 w 306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adFill rotWithShape="1">
              <a:gsLst>
                <a:gs pos="0">
                  <a:srgbClr val="90330A">
                    <a:gamma/>
                    <a:shade val="46275"/>
                    <a:invGamma/>
                  </a:srgbClr>
                </a:gs>
                <a:gs pos="50000">
                  <a:srgbClr val="90330A"/>
                </a:gs>
                <a:gs pos="100000">
                  <a:srgbClr val="90330A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gray">
            <a:xfrm>
              <a:off x="3867" y="3211"/>
              <a:ext cx="414" cy="610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rgbClr val="906B0E">
                    <a:gamma/>
                    <a:shade val="46275"/>
                    <a:invGamma/>
                  </a:srgbClr>
                </a:gs>
                <a:gs pos="50000">
                  <a:srgbClr val="906B0E"/>
                </a:gs>
                <a:gs pos="100000">
                  <a:srgbClr val="906B0E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gray">
            <a:xfrm>
              <a:off x="1299" y="3216"/>
              <a:ext cx="2982" cy="402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rgbClr val="F2E16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431" y="2640"/>
              <a:ext cx="2078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73" y="1215"/>
              <a:ext cx="3292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564" y="1392"/>
              <a:ext cx="0" cy="649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564" y="2041"/>
              <a:ext cx="0" cy="607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564" y="2648"/>
              <a:ext cx="0" cy="607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564" y="3231"/>
              <a:ext cx="0" cy="609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gray">
            <a:xfrm>
              <a:off x="1903" y="2635"/>
              <a:ext cx="2802" cy="405"/>
            </a:xfrm>
            <a:custGeom>
              <a:avLst/>
              <a:gdLst>
                <a:gd name="T0" fmla="*/ 1742 w 2048"/>
                <a:gd name="T1" fmla="*/ 286 h 286"/>
                <a:gd name="T2" fmla="*/ 0 w 2048"/>
                <a:gd name="T3" fmla="*/ 286 h 286"/>
                <a:gd name="T4" fmla="*/ 446 w 2048"/>
                <a:gd name="T5" fmla="*/ 0 h 286"/>
                <a:gd name="T6" fmla="*/ 2048 w 2048"/>
                <a:gd name="T7" fmla="*/ 0 h 286"/>
                <a:gd name="T8" fmla="*/ 1742 w 2048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rgbClr val="FF99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gray">
            <a:xfrm>
              <a:off x="1904" y="2968"/>
              <a:ext cx="2384" cy="293"/>
            </a:xfrm>
            <a:prstGeom prst="rect">
              <a:avLst/>
            </a:prstGeom>
            <a:gradFill rotWithShape="1">
              <a:gsLst>
                <a:gs pos="0">
                  <a:srgbClr val="DC7150">
                    <a:gamma/>
                    <a:shade val="72549"/>
                    <a:invGamma/>
                  </a:srgbClr>
                </a:gs>
                <a:gs pos="50000">
                  <a:srgbClr val="DC7150"/>
                </a:gs>
                <a:gs pos="100000">
                  <a:srgbClr val="DC7150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 Box 26"/>
            <p:cNvSpPr txBox="1">
              <a:spLocks noChangeArrowheads="1"/>
            </p:cNvSpPr>
            <p:nvPr/>
          </p:nvSpPr>
          <p:spPr bwMode="auto">
            <a:xfrm>
              <a:off x="576" y="1488"/>
              <a:ext cx="1106" cy="278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kern="0" dirty="0">
                  <a:solidFill>
                    <a:srgbClr val="FFFFFF"/>
                  </a:solidFill>
                  <a:latin typeface="Verdana" pitchFamily="34" charset="0"/>
                </a:rPr>
                <a:t>Add Your Text</a:t>
              </a:r>
            </a:p>
          </p:txBody>
        </p:sp>
        <p:sp>
          <p:nvSpPr>
            <p:cNvPr id="27" name="Rectangle 22"/>
            <p:cNvSpPr>
              <a:spLocks noChangeArrowheads="1"/>
            </p:cNvSpPr>
            <p:nvPr/>
          </p:nvSpPr>
          <p:spPr bwMode="gray">
            <a:xfrm>
              <a:off x="2506" y="2272"/>
              <a:ext cx="2204" cy="378"/>
            </a:xfrm>
            <a:prstGeom prst="rect">
              <a:avLst/>
            </a:prstGeom>
            <a:gradFill rotWithShape="1">
              <a:gsLst>
                <a:gs pos="0">
                  <a:srgbClr val="8041FF">
                    <a:gamma/>
                    <a:shade val="72549"/>
                    <a:invGamma/>
                  </a:srgbClr>
                </a:gs>
                <a:gs pos="50000">
                  <a:srgbClr val="8041FF"/>
                </a:gs>
                <a:gs pos="100000">
                  <a:srgbClr val="8041FF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Әріптестермен жиелі </a:t>
              </a:r>
            </a:p>
            <a:p>
              <a:pPr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қауымдастықта пікір алмасу</a:t>
              </a:r>
              <a:endParaRPr lang="ru-RU" sz="1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gray">
            <a:xfrm>
              <a:off x="1335" y="3623"/>
              <a:ext cx="2548" cy="368"/>
            </a:xfrm>
            <a:prstGeom prst="rect">
              <a:avLst/>
            </a:prstGeom>
            <a:gradFill rotWithShape="1">
              <a:gsLst>
                <a:gs pos="0">
                  <a:srgbClr val="D0A11C">
                    <a:gamma/>
                    <a:shade val="72549"/>
                    <a:invGamma/>
                  </a:srgbClr>
                </a:gs>
                <a:gs pos="50000">
                  <a:srgbClr val="D0A11C"/>
                </a:gs>
                <a:gs pos="100000">
                  <a:srgbClr val="D0A11C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Бағдарламаның 7 модулін</a:t>
              </a:r>
            </a:p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сабақтарыма кіріктіру</a:t>
              </a:r>
              <a:endParaRPr lang="ru-RU" sz="14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857789" y="1164484"/>
            <a:ext cx="5191125" cy="2652713"/>
            <a:chOff x="432" y="1346"/>
            <a:chExt cx="5123" cy="2495"/>
          </a:xfrm>
        </p:grpSpPr>
        <p:sp>
          <p:nvSpPr>
            <p:cNvPr id="30" name="Freeform 37"/>
            <p:cNvSpPr>
              <a:spLocks/>
            </p:cNvSpPr>
            <p:nvPr/>
          </p:nvSpPr>
          <p:spPr bwMode="gray">
            <a:xfrm>
              <a:off x="5129" y="1392"/>
              <a:ext cx="421" cy="630"/>
            </a:xfrm>
            <a:custGeom>
              <a:avLst/>
              <a:gdLst>
                <a:gd name="T0" fmla="*/ 308 w 308"/>
                <a:gd name="T1" fmla="*/ 120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Freeform 38"/>
            <p:cNvSpPr>
              <a:spLocks/>
            </p:cNvSpPr>
            <p:nvPr/>
          </p:nvSpPr>
          <p:spPr bwMode="gray">
            <a:xfrm>
              <a:off x="3113" y="1392"/>
              <a:ext cx="2442" cy="403"/>
            </a:xfrm>
            <a:custGeom>
              <a:avLst/>
              <a:gdLst>
                <a:gd name="T0" fmla="*/ 1478 w 1786"/>
                <a:gd name="T1" fmla="*/ 284 h 284"/>
                <a:gd name="T2" fmla="*/ 0 w 1786"/>
                <a:gd name="T3" fmla="*/ 284 h 284"/>
                <a:gd name="T4" fmla="*/ 446 w 1786"/>
                <a:gd name="T5" fmla="*/ 0 h 284"/>
                <a:gd name="T6" fmla="*/ 1786 w 1786"/>
                <a:gd name="T7" fmla="*/ 0 h 284"/>
                <a:gd name="T8" fmla="*/ 1478 w 1786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Freeform 39"/>
            <p:cNvSpPr>
              <a:spLocks/>
            </p:cNvSpPr>
            <p:nvPr/>
          </p:nvSpPr>
          <p:spPr bwMode="gray">
            <a:xfrm>
              <a:off x="4706" y="2016"/>
              <a:ext cx="420" cy="627"/>
            </a:xfrm>
            <a:custGeom>
              <a:avLst/>
              <a:gdLst>
                <a:gd name="T0" fmla="*/ 308 w 308"/>
                <a:gd name="T1" fmla="*/ 120 h 442"/>
                <a:gd name="T2" fmla="*/ 0 w 308"/>
                <a:gd name="T3" fmla="*/ 442 h 442"/>
                <a:gd name="T4" fmla="*/ 0 w 308"/>
                <a:gd name="T5" fmla="*/ 286 h 442"/>
                <a:gd name="T6" fmla="*/ 308 w 308"/>
                <a:gd name="T7" fmla="*/ 0 h 442"/>
                <a:gd name="T8" fmla="*/ 308 w 308"/>
                <a:gd name="T9" fmla="*/ 12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4B1092">
                    <a:gamma/>
                    <a:shade val="46275"/>
                    <a:invGamma/>
                  </a:srgbClr>
                </a:gs>
                <a:gs pos="50000">
                  <a:srgbClr val="4B1092"/>
                </a:gs>
                <a:gs pos="100000">
                  <a:srgbClr val="4B1092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Freeform 40"/>
            <p:cNvSpPr>
              <a:spLocks/>
            </p:cNvSpPr>
            <p:nvPr/>
          </p:nvSpPr>
          <p:spPr bwMode="gray">
            <a:xfrm>
              <a:off x="2500" y="2016"/>
              <a:ext cx="2626" cy="403"/>
            </a:xfrm>
            <a:custGeom>
              <a:avLst/>
              <a:gdLst>
                <a:gd name="T0" fmla="*/ 1612 w 1920"/>
                <a:gd name="T1" fmla="*/ 284 h 284"/>
                <a:gd name="T2" fmla="*/ 0 w 1920"/>
                <a:gd name="T3" fmla="*/ 284 h 284"/>
                <a:gd name="T4" fmla="*/ 446 w 1920"/>
                <a:gd name="T5" fmla="*/ 0 h 284"/>
                <a:gd name="T6" fmla="*/ 1920 w 1920"/>
                <a:gd name="T7" fmla="*/ 0 h 284"/>
                <a:gd name="T8" fmla="*/ 1612 w 192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rgbClr val="A77BFF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Freeform 41"/>
            <p:cNvSpPr>
              <a:spLocks/>
            </p:cNvSpPr>
            <p:nvPr/>
          </p:nvSpPr>
          <p:spPr bwMode="gray">
            <a:xfrm>
              <a:off x="4281" y="2636"/>
              <a:ext cx="418" cy="629"/>
            </a:xfrm>
            <a:custGeom>
              <a:avLst/>
              <a:gdLst>
                <a:gd name="T0" fmla="*/ 306 w 306"/>
                <a:gd name="T1" fmla="*/ 122 h 444"/>
                <a:gd name="T2" fmla="*/ 0 w 306"/>
                <a:gd name="T3" fmla="*/ 444 h 444"/>
                <a:gd name="T4" fmla="*/ 0 w 306"/>
                <a:gd name="T5" fmla="*/ 286 h 444"/>
                <a:gd name="T6" fmla="*/ 306 w 306"/>
                <a:gd name="T7" fmla="*/ 0 h 444"/>
                <a:gd name="T8" fmla="*/ 306 w 306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adFill rotWithShape="1">
              <a:gsLst>
                <a:gs pos="0">
                  <a:srgbClr val="90330A">
                    <a:gamma/>
                    <a:shade val="46275"/>
                    <a:invGamma/>
                  </a:srgbClr>
                </a:gs>
                <a:gs pos="50000">
                  <a:srgbClr val="90330A"/>
                </a:gs>
                <a:gs pos="100000">
                  <a:srgbClr val="90330A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Freeform 42"/>
            <p:cNvSpPr>
              <a:spLocks/>
            </p:cNvSpPr>
            <p:nvPr/>
          </p:nvSpPr>
          <p:spPr bwMode="gray">
            <a:xfrm>
              <a:off x="3858" y="3211"/>
              <a:ext cx="423" cy="630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rgbClr val="906B0E">
                    <a:gamma/>
                    <a:shade val="46275"/>
                    <a:invGamma/>
                  </a:srgbClr>
                </a:gs>
                <a:gs pos="50000">
                  <a:srgbClr val="906B0E"/>
                </a:gs>
                <a:gs pos="100000">
                  <a:srgbClr val="906B0E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Freeform 43"/>
            <p:cNvSpPr>
              <a:spLocks/>
            </p:cNvSpPr>
            <p:nvPr/>
          </p:nvSpPr>
          <p:spPr bwMode="gray">
            <a:xfrm>
              <a:off x="1298" y="3215"/>
              <a:ext cx="2983" cy="403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rgbClr val="F2E160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Line 44"/>
            <p:cNvSpPr>
              <a:spLocks noChangeShapeType="1"/>
            </p:cNvSpPr>
            <p:nvPr/>
          </p:nvSpPr>
          <p:spPr bwMode="auto">
            <a:xfrm flipH="1">
              <a:off x="432" y="3838"/>
              <a:ext cx="866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Line 45"/>
            <p:cNvSpPr>
              <a:spLocks noChangeShapeType="1"/>
            </p:cNvSpPr>
            <p:nvPr/>
          </p:nvSpPr>
          <p:spPr bwMode="auto">
            <a:xfrm flipH="1">
              <a:off x="432" y="3256"/>
              <a:ext cx="1473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Line 48"/>
            <p:cNvSpPr>
              <a:spLocks noChangeShapeType="1"/>
            </p:cNvSpPr>
            <p:nvPr/>
          </p:nvSpPr>
          <p:spPr bwMode="auto">
            <a:xfrm flipH="1">
              <a:off x="432" y="1395"/>
              <a:ext cx="3292" cy="0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Line 49"/>
            <p:cNvSpPr>
              <a:spLocks noChangeShapeType="1"/>
            </p:cNvSpPr>
            <p:nvPr/>
          </p:nvSpPr>
          <p:spPr bwMode="auto">
            <a:xfrm flipV="1">
              <a:off x="564" y="1346"/>
              <a:ext cx="1372" cy="46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52"/>
            <p:cNvSpPr>
              <a:spLocks noChangeShapeType="1"/>
            </p:cNvSpPr>
            <p:nvPr/>
          </p:nvSpPr>
          <p:spPr bwMode="auto">
            <a:xfrm>
              <a:off x="564" y="3232"/>
              <a:ext cx="0" cy="608"/>
            </a:xfrm>
            <a:prstGeom prst="line">
              <a:avLst/>
            </a:prstGeom>
            <a:noFill/>
            <a:ln w="9525">
              <a:solidFill>
                <a:srgbClr val="FFFFFF"/>
              </a:solidFill>
              <a:round/>
              <a:headEnd type="triangle" w="med" len="med"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Rectangle 54"/>
            <p:cNvSpPr>
              <a:spLocks noChangeArrowheads="1"/>
            </p:cNvSpPr>
            <p:nvPr/>
          </p:nvSpPr>
          <p:spPr bwMode="gray">
            <a:xfrm>
              <a:off x="3117" y="1795"/>
              <a:ext cx="2021" cy="22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 ker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Rectangle 55"/>
            <p:cNvSpPr>
              <a:spLocks noChangeArrowheads="1"/>
            </p:cNvSpPr>
            <p:nvPr/>
          </p:nvSpPr>
          <p:spPr bwMode="gray">
            <a:xfrm>
              <a:off x="2352" y="2426"/>
              <a:ext cx="2388" cy="146"/>
            </a:xfrm>
            <a:prstGeom prst="rect">
              <a:avLst/>
            </a:prstGeom>
            <a:gradFill rotWithShape="1">
              <a:gsLst>
                <a:gs pos="0">
                  <a:srgbClr val="8041FF">
                    <a:gamma/>
                    <a:shade val="72549"/>
                    <a:invGamma/>
                  </a:srgbClr>
                </a:gs>
                <a:gs pos="50000">
                  <a:srgbClr val="8041FF"/>
                </a:gs>
                <a:gs pos="100000">
                  <a:srgbClr val="8041FF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Өз іс-әрекеттеріме талдау </a:t>
              </a:r>
            </a:p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жасап отыру</a:t>
              </a:r>
              <a:endParaRPr lang="en-US" sz="1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Freeform 56"/>
            <p:cNvSpPr>
              <a:spLocks/>
            </p:cNvSpPr>
            <p:nvPr/>
          </p:nvSpPr>
          <p:spPr bwMode="gray">
            <a:xfrm>
              <a:off x="1903" y="2636"/>
              <a:ext cx="2801" cy="406"/>
            </a:xfrm>
            <a:custGeom>
              <a:avLst/>
              <a:gdLst>
                <a:gd name="T0" fmla="*/ 1742 w 2048"/>
                <a:gd name="T1" fmla="*/ 286 h 286"/>
                <a:gd name="T2" fmla="*/ 0 w 2048"/>
                <a:gd name="T3" fmla="*/ 286 h 286"/>
                <a:gd name="T4" fmla="*/ 446 w 2048"/>
                <a:gd name="T5" fmla="*/ 0 h 286"/>
                <a:gd name="T6" fmla="*/ 2048 w 2048"/>
                <a:gd name="T7" fmla="*/ 0 h 286"/>
                <a:gd name="T8" fmla="*/ 1742 w 2048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rgbClr val="FF9966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57"/>
            <p:cNvSpPr>
              <a:spLocks noChangeArrowheads="1"/>
            </p:cNvSpPr>
            <p:nvPr/>
          </p:nvSpPr>
          <p:spPr bwMode="gray">
            <a:xfrm>
              <a:off x="1890" y="3027"/>
              <a:ext cx="2386" cy="222"/>
            </a:xfrm>
            <a:prstGeom prst="rect">
              <a:avLst/>
            </a:prstGeom>
            <a:gradFill rotWithShape="1">
              <a:gsLst>
                <a:gs pos="0">
                  <a:srgbClr val="DC7150">
                    <a:gamma/>
                    <a:shade val="72549"/>
                    <a:invGamma/>
                  </a:srgbClr>
                </a:gs>
                <a:gs pos="50000">
                  <a:srgbClr val="DC7150"/>
                </a:gs>
                <a:gs pos="100000">
                  <a:srgbClr val="DC7150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Педагогикалық шеберлігімді</a:t>
              </a:r>
            </a:p>
            <a:p>
              <a:pPr algn="ctr" eaLnBrk="0" hangingPunct="0">
                <a:defRPr/>
              </a:pPr>
              <a:r>
                <a:rPr lang="kk-KZ" sz="1600" b="1" kern="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көтеру</a:t>
              </a:r>
              <a:endParaRPr lang="ru-RU" sz="1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58"/>
            <p:cNvSpPr>
              <a:spLocks noChangeArrowheads="1"/>
            </p:cNvSpPr>
            <p:nvPr/>
          </p:nvSpPr>
          <p:spPr bwMode="gray">
            <a:xfrm>
              <a:off x="1298" y="3619"/>
              <a:ext cx="2566" cy="221"/>
            </a:xfrm>
            <a:prstGeom prst="rect">
              <a:avLst/>
            </a:prstGeom>
            <a:gradFill rotWithShape="1">
              <a:gsLst>
                <a:gs pos="0">
                  <a:srgbClr val="D0A11C">
                    <a:gamma/>
                    <a:shade val="72549"/>
                    <a:invGamma/>
                  </a:srgbClr>
                </a:gs>
                <a:gs pos="50000">
                  <a:srgbClr val="D0A11C"/>
                </a:gs>
                <a:gs pos="100000">
                  <a:srgbClr val="D0A11C">
                    <a:gamma/>
                    <a:shade val="72549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 sz="16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4462300" y="5441033"/>
            <a:ext cx="3462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Жоғарғы дәрежелі сұрақтар қоюдың тиімді жоодарын үйрету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954361" y="4031834"/>
            <a:ext cx="3189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  <a:defRPr/>
            </a:pPr>
            <a:r>
              <a:rPr lang="kk-KZ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Сыни тұрғыдан ойлауға моділін кеңінен қарастыру үйрету 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443913" y="710543"/>
            <a:ext cx="3741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Ұлы істердің барлығы кішкентай нәрседен басталады. Лао </a:t>
            </a:r>
            <a:r>
              <a:rPr lang="kk-KZ" b="1" dirty="0">
                <a:solidFill>
                  <a:srgbClr val="EEECE1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  <a:hlinkClick r:id="rId3" action="ppaction://hlinkpres?slideindex=1&amp;slidetitle="/>
              </a:rPr>
              <a:t>Цзы</a:t>
            </a:r>
            <a:endParaRPr lang="ru-RU" b="1" dirty="0">
              <a:solidFill>
                <a:srgbClr val="EEECE1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Рисунок 48" descr="диал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200" y="1241844"/>
            <a:ext cx="4701251" cy="39762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9562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566</Words>
  <Application>Microsoft Office PowerPoint</Application>
  <PresentationFormat>Широкоэкранный</PresentationFormat>
  <Paragraphs>149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Оқыту мен оқу тәжірибесінде өзгерістерді қалай еңгіздім және оны басқардым 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Asus XM</cp:lastModifiedBy>
  <cp:revision>44</cp:revision>
  <dcterms:created xsi:type="dcterms:W3CDTF">2018-11-21T06:56:40Z</dcterms:created>
  <dcterms:modified xsi:type="dcterms:W3CDTF">2019-12-11T20:52:34Z</dcterms:modified>
</cp:coreProperties>
</file>