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261" r:id="rId7"/>
    <p:sldId id="262" r:id="rId8"/>
    <p:sldId id="263" r:id="rId9"/>
    <p:sldId id="269"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DED43-72D1-438C-8C4D-CE2E0E08EA3D}" type="datetimeFigureOut">
              <a:rPr lang="ru-RU" smtClean="0"/>
              <a:t>02.02.2020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88B2A-0DF1-47BF-80DF-51649F600F4D}" type="slidenum">
              <a:rPr lang="ru-RU" smtClean="0"/>
              <a:t>‹#›</a:t>
            </a:fld>
            <a:endParaRPr lang="ru-RU"/>
          </a:p>
        </p:txBody>
      </p:sp>
    </p:spTree>
    <p:extLst>
      <p:ext uri="{BB962C8B-B14F-4D97-AF65-F5344CB8AC3E}">
        <p14:creationId xmlns:p14="http://schemas.microsoft.com/office/powerpoint/2010/main" val="399002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4DDAE79-9D0D-4AF6-AFF2-16EA94CE3E04}" type="slidenum">
              <a:rPr lang="ru-RU" smtClean="0"/>
              <a:t>2</a:t>
            </a:fld>
            <a:endParaRPr lang="ru-RU"/>
          </a:p>
        </p:txBody>
      </p:sp>
    </p:spTree>
    <p:extLst>
      <p:ext uri="{BB962C8B-B14F-4D97-AF65-F5344CB8AC3E}">
        <p14:creationId xmlns:p14="http://schemas.microsoft.com/office/powerpoint/2010/main" val="1774860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7929D2C-449C-4B76-9B48-6C57DD47879A}" type="slidenum">
              <a:rPr lang="ru-RU" smtClean="0"/>
              <a:t>5</a:t>
            </a:fld>
            <a:endParaRPr lang="ru-RU" dirty="0"/>
          </a:p>
        </p:txBody>
      </p:sp>
    </p:spTree>
    <p:extLst>
      <p:ext uri="{BB962C8B-B14F-4D97-AF65-F5344CB8AC3E}">
        <p14:creationId xmlns:p14="http://schemas.microsoft.com/office/powerpoint/2010/main" val="2806081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75431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38003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52208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493194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13017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1685411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1710959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818267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33875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49AC35-9E17-407C-834D-8DD76D943460}" type="datetimeFigureOut">
              <a:rPr lang="ru-RU" smtClean="0"/>
              <a:t>02.02.2020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1184218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E49AC35-9E17-407C-834D-8DD76D943460}" type="datetimeFigureOut">
              <a:rPr lang="ru-RU" smtClean="0"/>
              <a:t>02.02.2020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56238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E49AC35-9E17-407C-834D-8DD76D943460}" type="datetimeFigureOut">
              <a:rPr lang="ru-RU" smtClean="0"/>
              <a:t>02.02.2020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3377887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E49AC35-9E17-407C-834D-8DD76D943460}" type="datetimeFigureOut">
              <a:rPr lang="ru-RU" smtClean="0"/>
              <a:t>02.02.2020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2776074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49AC35-9E17-407C-834D-8DD76D943460}" type="datetimeFigureOut">
              <a:rPr lang="ru-RU" smtClean="0"/>
              <a:t>02.02.2020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30264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49AC35-9E17-407C-834D-8DD76D943460}" type="datetimeFigureOut">
              <a:rPr lang="ru-RU" smtClean="0"/>
              <a:t>02.02.2020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1078971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49AC35-9E17-407C-834D-8DD76D943460}" type="datetimeFigureOut">
              <a:rPr lang="ru-RU" smtClean="0"/>
              <a:t>02.02.2020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04847D2-6674-46AC-96C1-AEA950AF4335}" type="slidenum">
              <a:rPr lang="ru-RU" smtClean="0"/>
              <a:t>‹#›</a:t>
            </a:fld>
            <a:endParaRPr lang="ru-RU"/>
          </a:p>
        </p:txBody>
      </p:sp>
    </p:spTree>
    <p:extLst>
      <p:ext uri="{BB962C8B-B14F-4D97-AF65-F5344CB8AC3E}">
        <p14:creationId xmlns:p14="http://schemas.microsoft.com/office/powerpoint/2010/main" val="90072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E49AC35-9E17-407C-834D-8DD76D943460}" type="datetimeFigureOut">
              <a:rPr lang="ru-RU" smtClean="0"/>
              <a:t>02.02.2020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4847D2-6674-46AC-96C1-AEA950AF4335}" type="slidenum">
              <a:rPr lang="ru-RU" smtClean="0"/>
              <a:t>‹#›</a:t>
            </a:fld>
            <a:endParaRPr lang="ru-RU"/>
          </a:p>
        </p:txBody>
      </p:sp>
    </p:spTree>
    <p:extLst>
      <p:ext uri="{BB962C8B-B14F-4D97-AF65-F5344CB8AC3E}">
        <p14:creationId xmlns:p14="http://schemas.microsoft.com/office/powerpoint/2010/main" val="21036716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1.pn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Картинки по запросу ручка фон детски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27747" y="1512336"/>
            <a:ext cx="8614611" cy="941796"/>
          </a:xfrm>
          <a:prstGeom prst="rect">
            <a:avLst/>
          </a:prstGeom>
        </p:spPr>
        <p:txBody>
          <a:bodyPr wrap="square">
            <a:spAutoFit/>
          </a:bodyPr>
          <a:lstStyle/>
          <a:p>
            <a:pPr algn="ctr">
              <a:lnSpc>
                <a:spcPct val="115000"/>
              </a:lnSpc>
            </a:pPr>
            <a:r>
              <a:rPr lang="kk-KZ" sz="4800" b="1" dirty="0" smtClean="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Тақырып: </a:t>
            </a:r>
            <a:r>
              <a:rPr lang="kk-KZ" sz="4800" b="1" dirty="0" smtClean="0">
                <a:latin typeface="Times New Roman" panose="02020603050405020304" pitchFamily="18" charset="0"/>
                <a:cs typeface="Times New Roman" panose="02020603050405020304" pitchFamily="18" charset="0"/>
              </a:rPr>
              <a:t>Адам ұжымда.</a:t>
            </a:r>
            <a:endParaRPr lang="ru-RU" sz="48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3267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ручка фон детски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4874" y="831228"/>
            <a:ext cx="9683902" cy="2554545"/>
          </a:xfrm>
          <a:prstGeom prst="rect">
            <a:avLst/>
          </a:prstGeom>
        </p:spPr>
        <p:txBody>
          <a:bodyPr wrap="square" numCol="1">
            <a:spAutoFit/>
          </a:bodyPr>
          <a:lstStyle/>
          <a:p>
            <a:r>
              <a:rPr lang="kk-KZ" sz="3200" b="1" dirty="0" smtClean="0">
                <a:latin typeface="Times New Roman" panose="02020603050405020304" pitchFamily="18" charset="0"/>
                <a:cs typeface="Times New Roman" panose="02020603050405020304" pitchFamily="18" charset="0"/>
              </a:rPr>
              <a:t>Шығармашылық жұмыс.</a:t>
            </a:r>
          </a:p>
          <a:p>
            <a:r>
              <a:rPr lang="kk-KZ" sz="3200" b="1" dirty="0" smtClean="0">
                <a:latin typeface="Times New Roman" panose="02020603050405020304" pitchFamily="18" charset="0"/>
                <a:cs typeface="Times New Roman" panose="02020603050405020304" pitchFamily="18" charset="0"/>
              </a:rPr>
              <a:t>1.Тапсырма: «Жаңында жүр жақсы адам тақырыбында эссе жазу.</a:t>
            </a:r>
          </a:p>
          <a:p>
            <a:r>
              <a:rPr lang="kk-KZ" sz="3200" b="1" dirty="0" smtClean="0">
                <a:latin typeface="Times New Roman" panose="02020603050405020304" pitchFamily="18" charset="0"/>
                <a:cs typeface="Times New Roman" panose="02020603050405020304" pitchFamily="18" charset="0"/>
              </a:rPr>
              <a:t>2. Тапсырма: «Біздің сынып» тақырыбына постер жасау.</a:t>
            </a:r>
            <a:endParaRPr lang="kk-KZ"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5918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музыкальный фо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3069" cy="86464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57870" y="600501"/>
            <a:ext cx="5124565" cy="8045962"/>
          </a:xfrm>
        </p:spPr>
        <p:txBody>
          <a:bodyPr numCol="1">
            <a:noAutofit/>
          </a:bodyPr>
          <a:lstStyle/>
          <a:p>
            <a:pPr algn="ctr">
              <a:lnSpc>
                <a:spcPct val="107000"/>
              </a:lnSpc>
              <a:spcAft>
                <a:spcPts val="0"/>
              </a:spcAft>
            </a:pPr>
            <a:r>
              <a:rPr lang="kk-KZ" sz="1600" b="1" dirty="0" smtClean="0">
                <a:latin typeface="Times New Roman" panose="02020603050405020304" pitchFamily="18" charset="0"/>
                <a:cs typeface="Times New Roman" panose="02020603050405020304" pitchFamily="18" charset="0"/>
              </a:rPr>
              <a:t>«Достар»</a:t>
            </a:r>
            <a:br>
              <a:rPr lang="kk-KZ" sz="1600" b="1" dirty="0" smtClean="0">
                <a:latin typeface="Times New Roman" panose="02020603050405020304" pitchFamily="18" charset="0"/>
                <a:cs typeface="Times New Roman" panose="02020603050405020304" pitchFamily="18" charset="0"/>
              </a:rPr>
            </a:br>
            <a:r>
              <a:rPr lang="kk-KZ" sz="1600" b="1" dirty="0" smtClean="0">
                <a:latin typeface="Times New Roman" panose="02020603050405020304" pitchFamily="18" charset="0"/>
                <a:cs typeface="Times New Roman" panose="02020603050405020304" pitchFamily="18" charset="0"/>
              </a:rPr>
              <a:t>1.</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Достықты</a:t>
            </a: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сыйлаған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достарын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қыймаған</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Қуанған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сәттерде</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достарын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жинаған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Іс</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түссе</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басына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досыңнан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Жасырма</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Адал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қалады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қол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беріп</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қасында</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Қайырмасы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Сырғып</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өмір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өтсін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орнында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турмайды</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шақ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өтеді</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бір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күн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қол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былғайды</a:t>
            </a: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
            </a:r>
            <a:br>
              <a:rPr lang="ru-RU" sz="1600" b="1" dirty="0" smtClean="0">
                <a:latin typeface="Times New Roman" panose="02020603050405020304" pitchFamily="18" charset="0"/>
                <a:ea typeface="Calibri" panose="020F0502020204030204" pitchFamily="34" charset="0"/>
                <a:cs typeface="Times New Roman" panose="02020603050405020304" pitchFamily="18" charset="0"/>
              </a:rPr>
            </a:b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Сыйластыққа</a:t>
            </a: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лайық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достар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әлемінде</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пен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ынтымақ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болсын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елінде</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Сырғып</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өмір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өтсін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орнында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турмайды</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шақ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өтеді</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бір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күн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қол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былғайды</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Сыйластыққа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лайық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достар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әлемінде</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пен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ынтымақ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болсын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бар </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елінде</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
            </a:r>
            <a:br>
              <a:rPr lang="ru-RU" sz="1600" b="1" dirty="0" smtClean="0">
                <a:latin typeface="Times New Roman" panose="02020603050405020304" pitchFamily="18" charset="0"/>
                <a:ea typeface="Calibri" panose="020F0502020204030204" pitchFamily="34" charset="0"/>
                <a:cs typeface="Times New Roman" panose="02020603050405020304" pitchFamily="18" charset="0"/>
              </a:rPr>
            </a:b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2.</a:t>
            </a: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Достықтын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ышаны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сіз</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бізден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басталад</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құшағы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сезілер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ашқаны</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Досың</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барда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қайғы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қардай</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еріген</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Әнді</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жайлы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шырқа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менімен</a:t>
            </a: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err="1"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Қайырмасы</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br>
            <a:r>
              <a:rPr lang="ru-RU" sz="1600" b="1" dirty="0" smtClean="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3.Сен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жақын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досымсын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берік</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сенген</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Тек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достар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қосылсын</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өмір</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төрінде</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Кел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досым</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жаныма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өткенді</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еске</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алайық</a:t>
            </a:r>
            <a:r>
              <a:rPr lang="ru-RU" sz="1600" b="1" dirty="0">
                <a:latin typeface="Times New Roman" panose="02020603050405020304" pitchFamily="18" charset="0"/>
                <a:ea typeface="Calibri" panose="020F0502020204030204" pitchFamily="34" charset="0"/>
                <a:cs typeface="Times New Roman" panose="02020603050405020304" pitchFamily="18" charset="0"/>
              </a:rPr>
              <a:t/>
            </a:r>
            <a:br>
              <a:rPr lang="ru-RU" sz="1600" b="1" dirty="0">
                <a:latin typeface="Times New Roman" panose="02020603050405020304" pitchFamily="18" charset="0"/>
                <a:ea typeface="Calibri" panose="020F0502020204030204" pitchFamily="34" charset="0"/>
                <a:cs typeface="Times New Roman" panose="02020603050405020304" pitchFamily="18" charset="0"/>
              </a:rPr>
            </a:b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Балалық</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шағына</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кел</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бірге</a:t>
            </a:r>
            <a:r>
              <a:rPr lang="ru-RU" sz="1600" b="1" dirty="0">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b="1" dirty="0" err="1">
                <a:solidFill>
                  <a:srgbClr val="2C3E50"/>
                </a:solidFill>
                <a:latin typeface="Times New Roman" panose="02020603050405020304" pitchFamily="18" charset="0"/>
                <a:ea typeface="Times New Roman" panose="02020603050405020304" pitchFamily="18" charset="0"/>
                <a:cs typeface="Times New Roman" panose="02020603050405020304" pitchFamily="18" charset="0"/>
              </a:rPr>
              <a:t>барайық</a:t>
            </a:r>
            <a:r>
              <a:rPr lang="ru-RU" sz="1400" dirty="0">
                <a:latin typeface="Times New Roman" panose="02020603050405020304" pitchFamily="18" charset="0"/>
                <a:ea typeface="Calibri" panose="020F0502020204030204" pitchFamily="34" charset="0"/>
                <a:cs typeface="Times New Roman" panose="02020603050405020304" pitchFamily="18" charset="0"/>
              </a:rPr>
              <a:t/>
            </a:r>
            <a:br>
              <a:rPr lang="ru-RU" sz="1400" dirty="0">
                <a:latin typeface="Times New Roman" panose="02020603050405020304" pitchFamily="18" charset="0"/>
                <a:ea typeface="Calibri" panose="020F0502020204030204" pitchFamily="34" charset="0"/>
                <a:cs typeface="Times New Roman" panose="02020603050405020304" pitchFamily="18" charset="0"/>
              </a:rPr>
            </a:br>
            <a:r>
              <a:rPr lang="ru-RU" sz="1400" dirty="0">
                <a:latin typeface="Times New Roman" panose="02020603050405020304" pitchFamily="18" charset="0"/>
                <a:ea typeface="Calibri" panose="020F0502020204030204" pitchFamily="34" charset="0"/>
                <a:cs typeface="Times New Roman" panose="02020603050405020304" pitchFamily="18" charset="0"/>
              </a:rPr>
              <a:t/>
            </a:r>
            <a:br>
              <a:rPr lang="ru-RU" sz="1400" dirty="0">
                <a:latin typeface="Times New Roman" panose="02020603050405020304" pitchFamily="18" charset="0"/>
                <a:ea typeface="Calibri" panose="020F0502020204030204" pitchFamily="34" charset="0"/>
                <a:cs typeface="Times New Roman" panose="02020603050405020304" pitchFamily="18" charset="0"/>
              </a:rPr>
            </a:br>
            <a:r>
              <a:rPr lang="ru-RU" sz="1600" dirty="0">
                <a:latin typeface="Calibri" panose="020F0502020204030204" pitchFamily="34" charset="0"/>
                <a:ea typeface="Calibri" panose="020F0502020204030204" pitchFamily="34" charset="0"/>
                <a:cs typeface="Times New Roman" panose="02020603050405020304" pitchFamily="18" charset="0"/>
              </a:rPr>
              <a:t/>
            </a:r>
            <a:br>
              <a:rPr lang="ru-RU" sz="1600" dirty="0">
                <a:latin typeface="Calibri" panose="020F0502020204030204" pitchFamily="34" charset="0"/>
                <a:ea typeface="Calibri" panose="020F0502020204030204" pitchFamily="34"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pic>
        <p:nvPicPr>
          <p:cNvPr id="3" name="Асан Пердешов - Достар">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44730" y="2864058"/>
            <a:ext cx="1542197" cy="609600"/>
          </a:xfrm>
          <a:prstGeom prst="rect">
            <a:avLst/>
          </a:prstGeom>
        </p:spPr>
      </p:pic>
    </p:spTree>
    <p:extLst>
      <p:ext uri="{BB962C8B-B14F-4D97-AF65-F5344CB8AC3E}">
        <p14:creationId xmlns:p14="http://schemas.microsoft.com/office/powerpoint/2010/main" val="24428666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944" fill="hold"/>
                                        <p:tgtEl>
                                          <p:spTgt spid="3"/>
                                        </p:tgtEl>
                                      </p:cBhvr>
                                    </p:cmd>
                                  </p:childTnLst>
                                </p:cTn>
                              </p:par>
                            </p:childTnLst>
                          </p:cTn>
                        </p:par>
                      </p:childTnLst>
                    </p:cTn>
                  </p:par>
                </p:childTnLst>
              </p:cTn>
              <p:nextCondLst>
                <p:cond evt="onClick" delay="0">
                  <p:tgtEl>
                    <p:spTgt spid="3"/>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Картинки по запросу рамка для презент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13" y="4186032"/>
            <a:ext cx="2757305" cy="243348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47560" y="1009413"/>
            <a:ext cx="7291653" cy="1877437"/>
          </a:xfrm>
          <a:prstGeom prst="rect">
            <a:avLst/>
          </a:prstGeom>
        </p:spPr>
        <p:txBody>
          <a:bodyPr wrap="square">
            <a:spAutoFit/>
          </a:bodyPr>
          <a:lstStyle/>
          <a:p>
            <a:r>
              <a:rPr lang="kk-KZ" sz="3200" b="1" dirty="0" smtClean="0">
                <a:latin typeface="Times New Roman" panose="02020603050405020304" pitchFamily="18" charset="0"/>
                <a:cs typeface="Times New Roman" panose="02020603050405020304" pitchFamily="18" charset="0"/>
              </a:rPr>
              <a:t>Үйге тапсырма.</a:t>
            </a:r>
          </a:p>
          <a:p>
            <a:r>
              <a:rPr lang="kk-KZ" sz="2800" dirty="0" smtClean="0">
                <a:latin typeface="Times New Roman" panose="02020603050405020304" pitchFamily="18" charset="0"/>
                <a:cs typeface="Times New Roman" panose="02020603050405020304" pitchFamily="18" charset="0"/>
              </a:rPr>
              <a:t>Келесі </a:t>
            </a:r>
            <a:r>
              <a:rPr lang="kk-KZ" sz="2800" dirty="0">
                <a:latin typeface="Times New Roman" panose="02020603050405020304" pitchFamily="18" charset="0"/>
                <a:cs typeface="Times New Roman" panose="02020603050405020304" pitchFamily="18" charset="0"/>
              </a:rPr>
              <a:t>сабақ. </a:t>
            </a:r>
            <a:r>
              <a:rPr lang="kk-KZ" sz="2800" dirty="0" smtClean="0">
                <a:latin typeface="Times New Roman" panose="02020603050405020304" pitchFamily="18" charset="0"/>
                <a:cs typeface="Times New Roman" panose="02020603050405020304" pitchFamily="18" charset="0"/>
              </a:rPr>
              <a:t>№21</a:t>
            </a: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Әділбай Табылдының «Сәлем» </a:t>
            </a:r>
            <a:r>
              <a:rPr lang="kk-KZ" sz="2800" dirty="0">
                <a:latin typeface="Times New Roman" panose="02020603050405020304" pitchFamily="18" charset="0"/>
                <a:cs typeface="Times New Roman" panose="02020603050405020304" pitchFamily="18" charset="0"/>
              </a:rPr>
              <a:t>мәтінін оқып келу</a:t>
            </a:r>
            <a:r>
              <a:rPr lang="kk-KZ" sz="2800" dirty="0" smtClean="0">
                <a:latin typeface="Times New Roman" panose="02020603050405020304" pitchFamily="18" charset="0"/>
                <a:cs typeface="Times New Roman" panose="02020603050405020304" pitchFamily="18" charset="0"/>
              </a:rPr>
              <a:t>. 89-91 бет.</a:t>
            </a:r>
            <a:endParaRPr lang="kk-KZ" sz="2800" b="1" dirty="0" smtClean="0">
              <a:latin typeface="Times New Roman" panose="02020603050405020304" pitchFamily="18" charset="0"/>
              <a:cs typeface="Times New Roman" panose="02020603050405020304" pitchFamily="18" charset="0"/>
            </a:endParaRPr>
          </a:p>
          <a:p>
            <a:r>
              <a:rPr lang="kk-KZ" sz="2800" dirty="0" smtClean="0"/>
              <a:t> </a:t>
            </a:r>
            <a:endParaRPr lang="ru-RU" sz="2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3637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рамка для презент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23856" y="1423066"/>
            <a:ext cx="7368431" cy="4011867"/>
          </a:xfrm>
          <a:prstGeom prst="rect">
            <a:avLst/>
          </a:prstGeom>
        </p:spPr>
        <p:txBody>
          <a:bodyPr wrap="square">
            <a:spAutoFit/>
          </a:bodyPr>
          <a:lstStyle/>
          <a:p>
            <a:pPr>
              <a:lnSpc>
                <a:spcPct val="115000"/>
              </a:lnSpc>
              <a:spcAft>
                <a:spcPts val="0"/>
              </a:spcAft>
              <a:tabLst>
                <a:tab pos="180340" algn="l"/>
              </a:tabLs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Сабақтың қорытынды сәті.</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зейін қою. </a:t>
            </a:r>
            <a:endParaRPr lang="kk-KZ"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Баяу музыка қойылады.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Мұғалім: Сіздерден аяқ-қолыңызды айқастырмай, түзу отыруыңызды өтінемін. Біз қазір тыныс алу жаттығуын жасаймыз. Тыныс алуға зейін қойған кезде, біздің ақылымыз дем алады. Ауаны ішке жұту кезінде тыныштық пен қуаныш қабылдаймыз. Демді сыртқа шығарған кезде өзіміздегі мазасыздықтарды сыртқа шығарамыз.</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Кәне, дайындалайық, балалар. Көзімізді жұмамыз..., арқамызды тіктейміз..., қолдарыңды тізеге қоюға болады...</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Д е м   а л..... ш ы ғ а р...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жаймен</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9-10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рет</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err="1" smtClean="0">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3</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kk-KZ" dirty="0" smtClean="0">
                <a:effectLst/>
                <a:latin typeface="Times New Roman" panose="02020603050405020304" pitchFamily="18" charset="0"/>
                <a:ea typeface="Calibri" panose="020F0502020204030204" pitchFamily="34" charset="0"/>
                <a:cs typeface="Times New Roman" panose="02020603050405020304" pitchFamily="18" charset="0"/>
              </a:rPr>
              <a:t>. Рахмет!</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kk-KZ" dirty="0" smtClean="0">
                <a:effectLst/>
                <a:latin typeface="Times New Roman" panose="02020603050405020304" pitchFamily="18" charset="0"/>
                <a:ea typeface="Calibri" panose="020F0502020204030204" pitchFamily="34" charset="0"/>
              </a:rPr>
              <a:t>Бүгінгі сабақтан игерген жақсы қасиеттерді есімізге түсіріп, жүрегімізге сақтайық.</a:t>
            </a:r>
            <a:endParaRPr lang="ru-RU" dirty="0"/>
          </a:p>
        </p:txBody>
      </p:sp>
      <p:sp>
        <p:nvSpPr>
          <p:cNvPr id="4" name="AutoShape 4" descr="Картинки по запросу фон школьный"/>
          <p:cNvSpPr>
            <a:spLocks noChangeAspect="1" noChangeArrowheads="1"/>
          </p:cNvSpPr>
          <p:nvPr/>
        </p:nvSpPr>
        <p:spPr bwMode="auto">
          <a:xfrm>
            <a:off x="3267485" y="5520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6" descr="Картинки по запросу фон школьный"/>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858122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Картинки по запросу рамка для презентац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87794" y="1458239"/>
            <a:ext cx="8303342" cy="1754326"/>
          </a:xfrm>
          <a:prstGeom prst="rect">
            <a:avLst/>
          </a:prstGeom>
        </p:spPr>
        <p:txBody>
          <a:bodyPr wrap="square">
            <a:spAutoFit/>
          </a:bodyPr>
          <a:lstStyle/>
          <a:p>
            <a:r>
              <a:rPr lang="kk-KZ" sz="3600" b="1" dirty="0">
                <a:latin typeface="Times New Roman" panose="02020603050405020304" pitchFamily="18" charset="0"/>
                <a:cs typeface="Times New Roman" panose="02020603050405020304" pitchFamily="18" charset="0"/>
              </a:rPr>
              <a:t>Құндылық</a:t>
            </a:r>
            <a:r>
              <a:rPr lang="kk-KZ" sz="3600" dirty="0">
                <a:latin typeface="Times New Roman" panose="02020603050405020304" pitchFamily="18" charset="0"/>
                <a:cs typeface="Times New Roman" panose="02020603050405020304" pitchFamily="18" charset="0"/>
              </a:rPr>
              <a:t>: </a:t>
            </a:r>
            <a:r>
              <a:rPr lang="kk-KZ" sz="3600" dirty="0" smtClean="0">
                <a:latin typeface="Times New Roman" panose="02020603050405020304" pitchFamily="18" charset="0"/>
                <a:cs typeface="Times New Roman" panose="02020603050405020304" pitchFamily="18" charset="0"/>
              </a:rPr>
              <a:t>Дұрыс әрекет.</a:t>
            </a:r>
            <a:r>
              <a:rPr lang="kk-KZ" sz="3600" b="1" dirty="0" smtClean="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r>
              <a:rPr lang="kk-KZ" sz="3600" b="1" dirty="0" smtClean="0">
                <a:latin typeface="Times New Roman" panose="02020603050405020304" pitchFamily="18" charset="0"/>
                <a:cs typeface="Times New Roman" panose="02020603050405020304" pitchFamily="18" charset="0"/>
              </a:rPr>
              <a:t>Қасиеттер:</a:t>
            </a:r>
          </a:p>
          <a:p>
            <a:r>
              <a:rPr lang="kk-KZ" sz="3600" dirty="0" smtClean="0">
                <a:latin typeface="Times New Roman" panose="02020603050405020304" pitchFamily="18" charset="0"/>
                <a:cs typeface="Times New Roman" panose="02020603050405020304" pitchFamily="18" charset="0"/>
              </a:rPr>
              <a:t>Сыйластық,сыпайлық,татулық.</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732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Картинки по запросу рамка для презент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57416" y="1474015"/>
            <a:ext cx="8077168" cy="4524315"/>
          </a:xfrm>
          <a:prstGeom prst="rect">
            <a:avLst/>
          </a:prstGeom>
        </p:spPr>
        <p:txBody>
          <a:bodyPr wrap="square">
            <a:spAutoFit/>
          </a:bodyPr>
          <a:lstStyle/>
          <a:p>
            <a:r>
              <a:rPr lang="kk-KZ" sz="2400" b="1" dirty="0">
                <a:latin typeface="Times New Roman" panose="02020603050405020304" pitchFamily="18" charset="0"/>
                <a:cs typeface="Times New Roman" panose="02020603050405020304" pitchFamily="18" charset="0"/>
              </a:rPr>
              <a:t>Сабақтың мақсаты: </a:t>
            </a:r>
            <a:r>
              <a:rPr lang="kk-KZ" sz="2400" dirty="0" smtClean="0">
                <a:latin typeface="Times New Roman" panose="02020603050405020304" pitchFamily="18" charset="0"/>
                <a:cs typeface="Times New Roman" panose="02020603050405020304" pitchFamily="18" charset="0"/>
              </a:rPr>
              <a:t>Оқушыларға ұжымдағы қарым-қатынастың маңызын ұғындыру арқылы дұрыс әрекет құндылығының мәнін ашу.</a:t>
            </a:r>
          </a:p>
          <a:p>
            <a:r>
              <a:rPr lang="kk-KZ" sz="2400" b="1" dirty="0" smtClean="0">
                <a:latin typeface="Times New Roman" panose="02020603050405020304" pitchFamily="18" charset="0"/>
                <a:cs typeface="Times New Roman" panose="02020603050405020304" pitchFamily="18" charset="0"/>
              </a:rPr>
              <a:t>Сабақтың міндеттері:</a:t>
            </a:r>
            <a:endParaRPr lang="ru-RU" sz="2400" b="1"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Білімділік:</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Оқушыларға ұжымдағы қарым-қатынастың мәнін түсіндіре отырып,сыйластық қасйетіне түсінік беру;</a:t>
            </a:r>
            <a:endParaRPr lang="ru-RU" sz="2400" dirty="0">
              <a:latin typeface="Times New Roman" panose="02020603050405020304" pitchFamily="18" charset="0"/>
              <a:cs typeface="Times New Roman" panose="02020603050405020304" pitchFamily="18" charset="0"/>
            </a:endParaRPr>
          </a:p>
          <a:p>
            <a:r>
              <a:rPr lang="kk-KZ" sz="2400" b="1" dirty="0" smtClean="0">
                <a:latin typeface="Times New Roman" panose="02020603050405020304" pitchFamily="18" charset="0"/>
                <a:cs typeface="Times New Roman" panose="02020603050405020304" pitchFamily="18" charset="0"/>
              </a:rPr>
              <a:t>Дамытушылық</a:t>
            </a:r>
            <a:r>
              <a:rPr lang="kk-KZ" sz="2400" dirty="0" smtClean="0">
                <a:latin typeface="Times New Roman" panose="02020603050405020304" pitchFamily="18" charset="0"/>
                <a:cs typeface="Times New Roman" panose="02020603050405020304" pitchFamily="18" charset="0"/>
              </a:rPr>
              <a:t>:Оқушыларға ұжымдағы ізгі қарым-қатынас жасау мәдениетін түсіністік қасиеттері арқылы арттыру;</a:t>
            </a:r>
            <a:endParaRPr lang="ru-RU" sz="2400" dirty="0">
              <a:latin typeface="Times New Roman" panose="02020603050405020304" pitchFamily="18" charset="0"/>
              <a:cs typeface="Times New Roman" panose="02020603050405020304" pitchFamily="18" charset="0"/>
            </a:endParaRPr>
          </a:p>
          <a:p>
            <a:r>
              <a:rPr lang="kk-KZ" sz="2400" b="1" dirty="0">
                <a:latin typeface="Times New Roman" panose="02020603050405020304" pitchFamily="18" charset="0"/>
                <a:cs typeface="Times New Roman" panose="02020603050405020304" pitchFamily="18" charset="0"/>
              </a:rPr>
              <a:t>Тәрбиелік</a:t>
            </a:r>
            <a:r>
              <a:rPr lang="kk-KZ"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Оқушыларды айнала қоршаған ортамен үндестікте,үйлесімде өмір сүруге татулық қасиеті арқылы тәрбиелеу.</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271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Картинки по запросу 5 т ережесі өзін өзі тан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470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76147" y="530942"/>
            <a:ext cx="9809512" cy="954107"/>
          </a:xfrm>
          <a:prstGeom prst="rect">
            <a:avLst/>
          </a:prstGeom>
        </p:spPr>
        <p:txBody>
          <a:bodyPr wrap="square">
            <a:spAutoFit/>
          </a:bodyPr>
          <a:lstStyle/>
          <a:p>
            <a:pPr algn="ctr"/>
            <a:r>
              <a:rPr lang="ru-RU" sz="2800" b="1" dirty="0" err="1" smtClean="0">
                <a:latin typeface="Times New Roman" panose="02020603050405020304" pitchFamily="18" charset="0"/>
                <a:cs typeface="Times New Roman" panose="02020603050405020304" pitchFamily="18" charset="0"/>
              </a:rPr>
              <a:t>Жағымды</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күйге</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келу</a:t>
            </a:r>
            <a:r>
              <a:rPr lang="ru-RU" sz="2800" b="1" dirty="0" smtClean="0">
                <a:latin typeface="Times New Roman" panose="02020603050405020304" pitchFamily="18" charset="0"/>
                <a:cs typeface="Times New Roman" panose="02020603050405020304" pitchFamily="18" charset="0"/>
              </a:rPr>
              <a:t>.</a:t>
            </a:r>
          </a:p>
          <a:p>
            <a:pPr algn="ctr"/>
            <a:r>
              <a:rPr lang="kk-KZ" sz="2800" b="1" dirty="0" smtClean="0">
                <a:latin typeface="Times New Roman" panose="02020603050405020304" pitchFamily="18" charset="0"/>
                <a:cs typeface="Times New Roman" panose="02020603050405020304" pitchFamily="18" charset="0"/>
              </a:rPr>
              <a:t>«Нұрға бөлену»</a:t>
            </a:r>
            <a:r>
              <a:rPr lang="ru-RU" sz="2800" dirty="0">
                <a:latin typeface="Times New Roman" panose="02020603050405020304" pitchFamily="18" charset="0"/>
                <a:cs typeface="Times New Roman" panose="02020603050405020304" pitchFamily="18" charset="0"/>
              </a:rPr>
              <a:t> </a:t>
            </a:r>
          </a:p>
        </p:txBody>
      </p:sp>
      <p:pic>
        <p:nvPicPr>
          <p:cNvPr id="3" name="Picture 4" descr="Картинки по запросу солнце анимаци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21" y="1352313"/>
            <a:ext cx="5493056" cy="4131546"/>
          </a:xfrm>
          <a:prstGeom prst="rect">
            <a:avLst/>
          </a:prstGeom>
          <a:noFill/>
          <a:extLst>
            <a:ext uri="{909E8E84-426E-40DD-AFC4-6F175D3DCCD1}">
              <a14:hiddenFill xmlns:a14="http://schemas.microsoft.com/office/drawing/2010/main">
                <a:solidFill>
                  <a:srgbClr val="FFFFFF"/>
                </a:solidFill>
              </a14:hiddenFill>
            </a:ext>
          </a:extLst>
        </p:spPr>
      </p:pic>
      <p:pic>
        <p:nvPicPr>
          <p:cNvPr id="4" name="videoplaybac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789659" y="1931879"/>
            <a:ext cx="6096000" cy="3105150"/>
          </a:xfrm>
          <a:prstGeom prst="rect">
            <a:avLst/>
          </a:prstGeom>
        </p:spPr>
      </p:pic>
    </p:spTree>
    <p:extLst>
      <p:ext uri="{BB962C8B-B14F-4D97-AF65-F5344CB8AC3E}">
        <p14:creationId xmlns:p14="http://schemas.microsoft.com/office/powerpoint/2010/main" val="800201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Картинки по запросу рамка для презент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30" y="-470544"/>
            <a:ext cx="124513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6540" y="4188245"/>
            <a:ext cx="1885201" cy="174174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883391" y="805218"/>
            <a:ext cx="8338782" cy="3785652"/>
          </a:xfrm>
          <a:prstGeom prst="rect">
            <a:avLst/>
          </a:prstGeom>
        </p:spPr>
        <p:txBody>
          <a:bodyPr wrap="square">
            <a:spAutoFit/>
          </a:bodyPr>
          <a:lstStyle/>
          <a:p>
            <a:pPr lvl="0" algn="just"/>
            <a:r>
              <a:rPr lang="kk-KZ" sz="2400" b="1" dirty="0" smtClean="0">
                <a:latin typeface="Times New Roman" panose="02020603050405020304" pitchFamily="18" charset="0"/>
                <a:cs typeface="Times New Roman" panose="02020603050405020304" pitchFamily="18" charset="0"/>
              </a:rPr>
              <a:t>2. Үй </a:t>
            </a:r>
            <a:r>
              <a:rPr lang="kk-KZ" sz="2400" b="1" dirty="0">
                <a:latin typeface="Times New Roman" panose="02020603050405020304" pitchFamily="18" charset="0"/>
                <a:cs typeface="Times New Roman" panose="02020603050405020304" pitchFamily="18" charset="0"/>
              </a:rPr>
              <a:t>тапсырмасын тексеру.</a:t>
            </a:r>
            <a:endParaRPr lang="ru-RU" sz="2400" dirty="0">
              <a:latin typeface="Times New Roman" panose="02020603050405020304" pitchFamily="18" charset="0"/>
              <a:cs typeface="Times New Roman" panose="02020603050405020304" pitchFamily="18" charset="0"/>
            </a:endParaRPr>
          </a:p>
          <a:p>
            <a:pPr algn="ctr">
              <a:spcAft>
                <a:spcPts val="0"/>
              </a:spcAft>
            </a:pPr>
            <a:r>
              <a:rPr lang="kk-KZ" sz="2400" b="1" dirty="0">
                <a:latin typeface="Times New Roman" panose="02020603050405020304" pitchFamily="18" charset="0"/>
                <a:ea typeface="Times New Roman" panose="02020603050405020304" pitchFamily="18" charset="0"/>
                <a:cs typeface="Times New Roman" panose="02020603050405020304" pitchFamily="18" charset="0"/>
              </a:rPr>
              <a:t>Кластың тоқтамы (Әлдихан Қалдыбаев)</a:t>
            </a:r>
            <a:endParaRPr lang="ru-RU" sz="24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400" dirty="0">
                <a:latin typeface="Times New Roman" panose="02020603050405020304" pitchFamily="18" charset="0"/>
                <a:ea typeface="Times New Roman" panose="02020603050405020304" pitchFamily="18" charset="0"/>
                <a:cs typeface="Times New Roman" panose="02020603050405020304" pitchFamily="18" charset="0"/>
              </a:rPr>
              <a:t> Рахима апай Бауыржанға не үшін риза болды?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400" dirty="0">
                <a:latin typeface="Times New Roman" panose="02020603050405020304" pitchFamily="18" charset="0"/>
                <a:ea typeface="Times New Roman" panose="02020603050405020304" pitchFamily="18" charset="0"/>
                <a:cs typeface="Times New Roman" panose="02020603050405020304" pitchFamily="18" charset="0"/>
              </a:rPr>
              <a:t> Бауыржанның өз сыныптастарын «жөнге саламыз» дегенінен нені түсінесіңдер?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400" dirty="0">
                <a:latin typeface="Times New Roman" panose="02020603050405020304" pitchFamily="18" charset="0"/>
                <a:ea typeface="Times New Roman" panose="02020603050405020304" pitchFamily="18" charset="0"/>
                <a:cs typeface="Times New Roman" panose="02020603050405020304" pitchFamily="18" charset="0"/>
              </a:rPr>
              <a:t> Сыныпта татулық болу үшін қандай іс-әрекеттер жасау керек деп ойлайсыңдар? </a:t>
            </a:r>
            <a:endParaRPr lang="kk-KZ" sz="2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kk-KZ"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ea typeface="Times New Roman" panose="02020603050405020304" pitchFamily="18" charset="0"/>
                <a:cs typeface="Times New Roman" panose="02020603050405020304" pitchFamily="18" charset="0"/>
              </a:rPr>
              <a:t> Бауыржанның іс-әрекетінен қандай үлгі алуға болады? </a:t>
            </a:r>
            <a:endParaRPr lang="ru-RU" sz="2400" dirty="0">
              <a:latin typeface="Times New Roman" panose="02020603050405020304" pitchFamily="18" charset="0"/>
              <a:ea typeface="Times New Roman" panose="02020603050405020304" pitchFamily="18" charset="0"/>
              <a:cs typeface="Times New Roman" panose="02020603050405020304" pitchFamily="18" charset="0"/>
            </a:endParaRPr>
          </a:p>
          <a:p>
            <a:r>
              <a:rPr lang="kk-KZ" sz="2400" dirty="0">
                <a:latin typeface="Times New Roman" panose="02020603050405020304" pitchFamily="18" charset="0"/>
                <a:ea typeface="Times New Roman" panose="02020603050405020304" pitchFamily="18" charset="0"/>
                <a:cs typeface="Times New Roman" panose="02020603050405020304" pitchFamily="18" charset="0"/>
              </a:rPr>
              <a:t> Өзің сыныптағы татулық үшін не істей алар едің? Айтып бер</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747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рамка для презентац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64658" y="1128956"/>
            <a:ext cx="7462684" cy="707886"/>
          </a:xfrm>
          <a:prstGeom prst="rect">
            <a:avLst/>
          </a:prstGeom>
        </p:spPr>
        <p:txBody>
          <a:bodyPr wrap="square">
            <a:spAutoFit/>
          </a:bodyPr>
          <a:lstStyle/>
          <a:p>
            <a:pPr algn="ctr"/>
            <a:r>
              <a:rPr lang="kk-KZ" sz="4000" b="1" dirty="0">
                <a:latin typeface="Times New Roman" panose="02020603050405020304" pitchFamily="18" charset="0"/>
                <a:cs typeface="Times New Roman" panose="02020603050405020304" pitchFamily="18" charset="0"/>
              </a:rPr>
              <a:t>Сабақтың дәйексөзі</a:t>
            </a:r>
            <a:r>
              <a:rPr lang="kk-KZ" sz="4000" b="1" dirty="0" smtClean="0">
                <a:latin typeface="Times New Roman" panose="02020603050405020304" pitchFamily="18" charset="0"/>
                <a:cs typeface="Times New Roman" panose="02020603050405020304" pitchFamily="18" charset="0"/>
              </a:rPr>
              <a:t>.</a:t>
            </a:r>
            <a:endParaRPr lang="kk-KZ" sz="4000" dirty="0" smtClean="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364658" y="1919358"/>
            <a:ext cx="7120536" cy="2339102"/>
          </a:xfrm>
          <a:prstGeom prst="rect">
            <a:avLst/>
          </a:prstGeom>
        </p:spPr>
        <p:txBody>
          <a:bodyPr wrap="square">
            <a:spAutoFit/>
          </a:bodyPr>
          <a:lstStyle/>
          <a:p>
            <a:endParaRPr lang="ru-RU" dirty="0"/>
          </a:p>
          <a:p>
            <a:r>
              <a:rPr lang="ru-RU" sz="3200" dirty="0" err="1" smtClean="0">
                <a:latin typeface="Times New Roman" panose="02020603050405020304" pitchFamily="18" charset="0"/>
                <a:cs typeface="Times New Roman" panose="02020603050405020304" pitchFamily="18" charset="0"/>
              </a:rPr>
              <a:t>Көпті</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сыйлағаның</a:t>
            </a:r>
            <a:r>
              <a:rPr lang="ru-RU" sz="3200" dirty="0" smtClean="0">
                <a:latin typeface="Times New Roman" panose="02020603050405020304" pitchFamily="18" charset="0"/>
                <a:cs typeface="Times New Roman" panose="02020603050405020304" pitchFamily="18" charset="0"/>
              </a:rPr>
              <a:t> - </a:t>
            </a:r>
            <a:r>
              <a:rPr lang="ru-RU" sz="3200" dirty="0" err="1">
                <a:latin typeface="Times New Roman" panose="02020603050405020304" pitchFamily="18" charset="0"/>
                <a:cs typeface="Times New Roman" panose="02020603050405020304" pitchFamily="18" charset="0"/>
              </a:rPr>
              <a:t>өзіңді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сыйлағанын</a:t>
            </a:r>
            <a:r>
              <a:rPr lang="ru-RU" sz="3200" dirty="0">
                <a:latin typeface="Times New Roman" panose="02020603050405020304" pitchFamily="18" charset="0"/>
                <a:cs typeface="Times New Roman" panose="02020603050405020304" pitchFamily="18" charset="0"/>
              </a:rPr>
              <a:t>. </a:t>
            </a:r>
          </a:p>
          <a:p>
            <a:pPr algn="r"/>
            <a:r>
              <a:rPr lang="ru-RU" sz="3200" dirty="0" err="1">
                <a:latin typeface="Times New Roman" panose="02020603050405020304" pitchFamily="18" charset="0"/>
                <a:cs typeface="Times New Roman" panose="02020603050405020304" pitchFamily="18" charset="0"/>
              </a:rPr>
              <a:t>Мақал</a:t>
            </a:r>
            <a:r>
              <a:rPr lang="ru-RU" sz="3200" dirty="0">
                <a:latin typeface="Times New Roman" panose="02020603050405020304" pitchFamily="18" charset="0"/>
                <a:cs typeface="Times New Roman" panose="02020603050405020304" pitchFamily="18" charset="0"/>
              </a:rPr>
              <a:t>.</a:t>
            </a:r>
          </a:p>
          <a:p>
            <a:r>
              <a:rPr lang="ru-RU" sz="3200" dirty="0">
                <a:latin typeface="Times New Roman" panose="02020603050405020304" pitchFamily="18" charset="0"/>
                <a:cs typeface="Times New Roman" panose="02020603050405020304" pitchFamily="18" charset="0"/>
              </a:rPr>
              <a:t>- Осы </a:t>
            </a:r>
            <a:r>
              <a:rPr lang="ru-RU" sz="3200" dirty="0" err="1">
                <a:latin typeface="Times New Roman" panose="02020603050405020304" pitchFamily="18" charset="0"/>
                <a:cs typeface="Times New Roman" panose="02020603050405020304" pitchFamily="18" charset="0"/>
              </a:rPr>
              <a:t>нақыл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сөздің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мағынасын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қалай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түсінесіңдер</a:t>
            </a:r>
            <a:r>
              <a:rPr lang="ru-RU"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53666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64395" y="417168"/>
            <a:ext cx="3763082" cy="584775"/>
          </a:xfrm>
          <a:prstGeom prst="rect">
            <a:avLst/>
          </a:prstGeom>
        </p:spPr>
        <p:txBody>
          <a:bodyPr wrap="square">
            <a:spAutoFit/>
          </a:bodyPr>
          <a:lstStyle/>
          <a:p>
            <a:pPr algn="ctr"/>
            <a:r>
              <a:rPr lang="kk-KZ"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Мұғалім сыйы</a:t>
            </a:r>
            <a:endParaRPr lang="ru-RU" sz="3200" b="1" dirty="0"/>
          </a:p>
        </p:txBody>
      </p:sp>
      <p:sp>
        <p:nvSpPr>
          <p:cNvPr id="2" name="Прямоугольник 1"/>
          <p:cNvSpPr/>
          <p:nvPr/>
        </p:nvSpPr>
        <p:spPr>
          <a:xfrm>
            <a:off x="6387153" y="2784143"/>
            <a:ext cx="3739486" cy="923330"/>
          </a:xfrm>
          <a:prstGeom prst="rect">
            <a:avLst/>
          </a:prstGeom>
        </p:spPr>
        <p:txBody>
          <a:bodyPr wrap="square">
            <a:spAutoFit/>
          </a:bodyPr>
          <a:lstStyle/>
          <a:p>
            <a:endParaRPr lang="kk-KZ" sz="1100" b="1" dirty="0" smtClean="0">
              <a:latin typeface="Times New Roman" panose="02020603050405020304" pitchFamily="18" charset="0"/>
              <a:cs typeface="Times New Roman" panose="02020603050405020304" pitchFamily="18" charset="0"/>
            </a:endParaRPr>
          </a:p>
          <a:p>
            <a:r>
              <a:rPr lang="kk-KZ" sz="3200" dirty="0" smtClean="0">
                <a:latin typeface="Times New Roman" panose="02020603050405020304" pitchFamily="18" charset="0"/>
                <a:cs typeface="Times New Roman" panose="02020603050405020304" pitchFamily="18" charset="0"/>
              </a:rPr>
              <a:t>Шегенің ізі</a:t>
            </a:r>
            <a:r>
              <a:rPr lang="kk-KZ" sz="1100" dirty="0"/>
              <a:t/>
            </a:r>
            <a:br>
              <a:rPr lang="kk-KZ" sz="1100" dirty="0"/>
            </a:br>
            <a:endParaRPr lang="ru-RU" sz="1100" dirty="0"/>
          </a:p>
        </p:txBody>
      </p:sp>
      <p:sp>
        <p:nvSpPr>
          <p:cNvPr id="4" name="AutoShape 2" descr="Картинки по запросу книг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8" name="Picture 6" descr="Картинки по запросу кни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01943"/>
            <a:ext cx="5456267" cy="5732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026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Ғибратнама _ Шегенің ізі ᴴᴰ (72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614" y="0"/>
            <a:ext cx="12355689" cy="6950075"/>
          </a:xfrm>
          <a:prstGeom prst="rect">
            <a:avLst/>
          </a:prstGeom>
        </p:spPr>
      </p:pic>
    </p:spTree>
    <p:extLst>
      <p:ext uri="{BB962C8B-B14F-4D97-AF65-F5344CB8AC3E}">
        <p14:creationId xmlns:p14="http://schemas.microsoft.com/office/powerpoint/2010/main" val="21025357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95455">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119</TotalTime>
  <Words>333</Words>
  <Application>Microsoft Office PowerPoint</Application>
  <PresentationFormat>Широкоэкранный</PresentationFormat>
  <Paragraphs>42</Paragraphs>
  <Slides>13</Slides>
  <Notes>2</Notes>
  <HiddenSlides>0</HiddenSlides>
  <MMClips>3</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«Достар» 1.Достықты сыйлаған достарын қыймаған Қуанған сәттерде достарын жинаған  Іс түссе басына досыңнан Жасырма Адал дос қалады қол беріп қасында Қайырмасы: Сырғып өмір өтсін орнында турмайды Жастық шақ өтеді, бір күн қол былғайды Сыйластыққа лайық достар әлемінде Достық пен ынтымақ болсын бар елінде Сырғып өмір өтсін орнында турмайды Жастық шақ өтеді, бір күн қол былғайды Сыйластыққа лайық достар әлемінде Достық пен ынтымақ болсын бар елінде  2.Достықтын ышаны  сіз бізден басталад Сстық дос құшағы сезілер ашқаны Досың барда қайғы қардай еріген Әнді достық жайлы шырқа менімен Қайырмасы: 3.Сен жақын досымсын берік сенген Тек достар қосылсын өмір төрінде Кел досым жаныма өткенді еске алайық Балалық шағына кел бірге барайық    </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Сарвиноз</dc:creator>
  <cp:lastModifiedBy>Admin</cp:lastModifiedBy>
  <cp:revision>12</cp:revision>
  <dcterms:created xsi:type="dcterms:W3CDTF">2017-12-16T12:14:08Z</dcterms:created>
  <dcterms:modified xsi:type="dcterms:W3CDTF">2020-02-02T13:15:18Z</dcterms:modified>
</cp:coreProperties>
</file>