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0"/>
  </p:notesMasterIdLst>
  <p:sldIdLst>
    <p:sldId id="260" r:id="rId2"/>
    <p:sldId id="271" r:id="rId3"/>
    <p:sldId id="266" r:id="rId4"/>
    <p:sldId id="269" r:id="rId5"/>
    <p:sldId id="258" r:id="rId6"/>
    <p:sldId id="261" r:id="rId7"/>
    <p:sldId id="272" r:id="rId8"/>
    <p:sldId id="273" r:id="rId9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FF00"/>
    <a:srgbClr val="6600CC"/>
    <a:srgbClr val="CC0066"/>
    <a:srgbClr val="FF0000"/>
    <a:srgbClr val="B7FFFF"/>
    <a:srgbClr val="0000FF"/>
    <a:srgbClr val="57FF57"/>
    <a:srgbClr val="ABFFEF"/>
    <a:srgbClr val="61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87814" autoAdjust="0"/>
  </p:normalViewPr>
  <p:slideViewPr>
    <p:cSldViewPr>
      <p:cViewPr varScale="1">
        <p:scale>
          <a:sx n="63" d="100"/>
          <a:sy n="63" d="100"/>
        </p:scale>
        <p:origin x="55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BB057E-5895-4903-AE4D-505C491C1029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704C12-5D02-494D-8210-81A24E8060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641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704C12-5D02-494D-8210-81A24E806044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704C12-5D02-494D-8210-81A24E806044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C1F33F-18CE-4868-A928-C7596A71881A}" type="slidenum">
              <a:rPr lang="ru-RU" smtClean="0"/>
              <a:pPr/>
              <a:t>6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35800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395536" y="3356992"/>
            <a:ext cx="842493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kk-KZ" sz="2800" dirty="0"/>
          </a:p>
          <a:p>
            <a:pPr algn="ctr">
              <a:defRPr/>
            </a:pPr>
            <a:r>
              <a:rPr lang="kk-KZ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 тақырыбы:</a:t>
            </a:r>
          </a:p>
          <a:p>
            <a:pPr algn="ctr">
              <a:defRPr/>
            </a:pPr>
            <a:r>
              <a:rPr lang="kk-KZ" sz="3600" b="1" i="1" u="sng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 көшбасшы бола алады ма? .</a:t>
            </a:r>
            <a:endParaRPr lang="ru-RU" sz="3600" b="1" i="1" u="sng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Горизонтальный свиток 40"/>
          <p:cNvSpPr/>
          <p:nvPr/>
        </p:nvSpPr>
        <p:spPr>
          <a:xfrm>
            <a:off x="323528" y="1844824"/>
            <a:ext cx="8424936" cy="1835964"/>
          </a:xfrm>
          <a:prstGeom prst="horizontalScroll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20000"/>
              </a:spcBef>
              <a:defRPr/>
            </a:pPr>
            <a:r>
              <a:rPr lang="kk-KZ" sz="1000" b="1" i="1" dirty="0" smtClean="0">
                <a:ln>
                  <a:solidFill>
                    <a:srgbClr val="349655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i="1" dirty="0" smtClean="0">
                <a:ln>
                  <a:solidFill>
                    <a:srgbClr val="349655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Шымкент қаласы.  </a:t>
            </a:r>
          </a:p>
          <a:p>
            <a:pPr algn="ctr">
              <a:spcBef>
                <a:spcPct val="20000"/>
              </a:spcBef>
              <a:defRPr/>
            </a:pPr>
            <a:r>
              <a:rPr lang="kk-KZ" sz="2400" b="1" i="1" dirty="0" smtClean="0">
                <a:ln>
                  <a:solidFill>
                    <a:srgbClr val="349655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№21  жалпы  білім беретін орта мектебі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652120" y="5357540"/>
            <a:ext cx="3312368" cy="11772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20000"/>
              </a:spcBef>
              <a:defRPr/>
            </a:pPr>
            <a:r>
              <a:rPr lang="kk-KZ" b="1" i="1" dirty="0">
                <a:ln>
                  <a:solidFill>
                    <a:srgbClr val="349655"/>
                  </a:solidFill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Тарих  пәні мұғалімі</a:t>
            </a:r>
            <a:r>
              <a:rPr lang="kk-KZ" b="1" i="1" dirty="0">
                <a:ln>
                  <a:solidFill>
                    <a:srgbClr val="349655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spcBef>
                <a:spcPct val="20000"/>
              </a:spcBef>
              <a:defRPr/>
            </a:pPr>
            <a:r>
              <a:rPr lang="kk-KZ" b="1" i="1" dirty="0">
                <a:ln>
                  <a:solidFill>
                    <a:srgbClr val="349655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Асылбеков Есбол Сенбекұлы</a:t>
            </a:r>
          </a:p>
        </p:txBody>
      </p:sp>
      <p:sp>
        <p:nvSpPr>
          <p:cNvPr id="3" name="Вертикальный свиток 2"/>
          <p:cNvSpPr/>
          <p:nvPr/>
        </p:nvSpPr>
        <p:spPr>
          <a:xfrm>
            <a:off x="6012160" y="33184"/>
            <a:ext cx="2952328" cy="1647056"/>
          </a:xfrm>
          <a:prstGeom prst="vertic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Бекітемін</a:t>
            </a:r>
          </a:p>
          <a:p>
            <a:pPr algn="ctr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  директоры:</a:t>
            </a:r>
          </a:p>
          <a:p>
            <a:pPr algn="ctr"/>
            <a:r>
              <a:rPr lang="kk-KZ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Қ.Рахымбаева</a:t>
            </a:r>
          </a:p>
          <a:p>
            <a:pPr algn="ctr"/>
            <a:r>
              <a:rPr lang="kk-KZ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 algn="ctr">
              <a:buAutoNum type="arabicPeriod"/>
            </a:pPr>
            <a:endParaRPr lang="kk-KZ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marL="457200" indent="-457200" algn="ctr">
              <a:buAutoNum type="arabicPeriod"/>
            </a:pPr>
            <a:r>
              <a:rPr lang="kk-K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Құрақ сурет құрастыру арқылы топқа бөлу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23728" y="1047632"/>
            <a:ext cx="4896544" cy="12043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1.Топ. </a:t>
            </a:r>
            <a:r>
              <a:rPr lang="kk-KZ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Шыңғысқан</a:t>
            </a:r>
          </a:p>
          <a:p>
            <a:pPr algn="ctr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2.Топ</a:t>
            </a:r>
            <a:r>
              <a:rPr lang="kk-KZ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Абылай </a:t>
            </a:r>
            <a:r>
              <a:rPr lang="kk-KZ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хан</a:t>
            </a:r>
          </a:p>
          <a:p>
            <a:pPr algn="ctr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3.топ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r>
              <a:rPr lang="kk-KZ" sz="20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Тәуке хан</a:t>
            </a:r>
            <a:endParaRPr lang="ru-RU" sz="20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467544" y="3844991"/>
            <a:ext cx="4032448" cy="2176297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Топпен жұмыс істеу ережесін құру.</a:t>
            </a:r>
          </a:p>
          <a:p>
            <a:pPr algn="ctr"/>
            <a:r>
              <a:rPr lang="kk-KZ" sz="240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«Жеті жарғы»</a:t>
            </a:r>
            <a:r>
              <a:rPr lang="kk-KZ" sz="2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заңы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Вертикальный свиток 10"/>
          <p:cNvSpPr/>
          <p:nvPr/>
        </p:nvSpPr>
        <p:spPr>
          <a:xfrm>
            <a:off x="5148064" y="2996952"/>
            <a:ext cx="3312368" cy="3096344"/>
          </a:xfrm>
          <a:prstGeom prst="vertic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Р Е Ж Е</a:t>
            </a:r>
          </a:p>
          <a:p>
            <a:pPr algn="ctr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1.Уақытты үнемдеу</a:t>
            </a:r>
          </a:p>
          <a:p>
            <a:pPr algn="ctr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2.Ұйымшылдық</a:t>
            </a:r>
          </a:p>
          <a:p>
            <a:pPr algn="ctr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3.Тәртіп сақтау</a:t>
            </a:r>
          </a:p>
          <a:p>
            <a:pPr algn="ctr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4.Бірін-бірі тыңдау</a:t>
            </a:r>
          </a:p>
          <a:p>
            <a:pPr algn="ctr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5.Белсенділік</a:t>
            </a:r>
          </a:p>
          <a:p>
            <a:pPr algn="ctr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6.Тыңдай білу</a:t>
            </a:r>
          </a:p>
          <a:p>
            <a:pPr algn="ctr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7.Тиімді ой айту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63688" y="188640"/>
            <a:ext cx="7920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19" name="Блок-схема: процесс 18"/>
          <p:cNvSpPr/>
          <p:nvPr/>
        </p:nvSpPr>
        <p:spPr>
          <a:xfrm>
            <a:off x="0" y="0"/>
            <a:ext cx="9144000" cy="764704"/>
          </a:xfrm>
          <a:prstGeom prst="flowChart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2.Бейне ролик көрсету. </a:t>
            </a:r>
          </a:p>
          <a:p>
            <a:pPr algn="ctr"/>
            <a:r>
              <a:rPr lang="kk-KZ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(бейне ролик бойынша не айтуға болады?)</a:t>
            </a:r>
            <a:endParaRPr lang="ru-RU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Блок-схема: процесс 20"/>
          <p:cNvSpPr/>
          <p:nvPr/>
        </p:nvSpPr>
        <p:spPr>
          <a:xfrm>
            <a:off x="0" y="953344"/>
            <a:ext cx="8964488" cy="5716016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b="1" i="1" dirty="0" smtClean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</a:t>
            </a:r>
            <a:endParaRPr lang="kk-KZ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utoShape 2" descr="https://apf.mail.ru/cgi-bin/readmsg?id=15823055201195548332;0;1&amp;exif=1&amp;full=1&amp;x-email=esbol7878%40mail.r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17032"/>
            <a:ext cx="8964488" cy="295232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14387"/>
            <a:ext cx="8964488" cy="275862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7408"/>
            <a:ext cx="9144000" cy="609329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kk-KZ" sz="2000" dirty="0" smtClean="0">
              <a:ln w="18415" cmpd="sng">
                <a:solidFill>
                  <a:srgbClr val="002060"/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000" b="1" i="1" dirty="0" smtClean="0"/>
          </a:p>
          <a:p>
            <a:pPr>
              <a:buNone/>
            </a:pPr>
            <a:endParaRPr lang="kk-KZ" sz="2000" b="1" i="1" dirty="0" smtClean="0"/>
          </a:p>
          <a:p>
            <a:pPr>
              <a:buNone/>
            </a:pPr>
            <a:endParaRPr lang="kk-KZ" sz="2000" b="1" i="1" dirty="0" smtClean="0"/>
          </a:p>
          <a:p>
            <a:pPr>
              <a:buNone/>
            </a:pPr>
            <a:endParaRPr lang="kk-KZ" sz="2000" b="1" i="1" dirty="0" smtClean="0"/>
          </a:p>
          <a:p>
            <a:pPr fontAlgn="t">
              <a:buNone/>
            </a:pPr>
            <a:endParaRPr lang="kk-KZ" sz="2000" dirty="0" smtClean="0"/>
          </a:p>
          <a:p>
            <a:pPr>
              <a:buNone/>
            </a:pPr>
            <a:endParaRPr lang="kk-KZ" sz="2000" b="1" i="1" dirty="0" smtClean="0"/>
          </a:p>
          <a:p>
            <a:pPr>
              <a:buNone/>
            </a:pPr>
            <a:endParaRPr lang="kk-KZ" sz="2000" b="1" i="1" dirty="0" smtClean="0"/>
          </a:p>
          <a:p>
            <a:pPr>
              <a:buNone/>
            </a:pPr>
            <a:endParaRPr lang="kk-KZ" sz="2000" b="1" i="1" dirty="0" smtClean="0"/>
          </a:p>
          <a:p>
            <a:pPr>
              <a:buNone/>
            </a:pPr>
            <a:endParaRPr lang="kk-KZ" sz="2000" b="1" i="1" dirty="0" smtClean="0"/>
          </a:p>
          <a:p>
            <a:pPr>
              <a:buNone/>
            </a:pPr>
            <a:endParaRPr lang="kk-KZ" sz="2000" b="1" i="1" dirty="0" smtClean="0"/>
          </a:p>
          <a:p>
            <a:pPr>
              <a:buNone/>
            </a:pPr>
            <a:endParaRPr lang="kk-KZ" sz="2000" b="1" i="1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kk-KZ" sz="2000" dirty="0" smtClean="0"/>
          </a:p>
          <a:p>
            <a:pPr>
              <a:buNone/>
            </a:pPr>
            <a:endParaRPr lang="kk-KZ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pPr algn="ctr">
              <a:buNone/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i="1" dirty="0" smtClean="0">
              <a:ln w="18415" cmpd="sng">
                <a:solidFill>
                  <a:srgbClr val="002060"/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kk-KZ" sz="1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Қалыптастырушы бағалау</a:t>
            </a:r>
            <a: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764704"/>
            <a:ext cx="9144000" cy="4571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9144000" cy="91710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3.Мұғалім көшбасшы болып табыла алады ма?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Вертикальный свиток 15"/>
          <p:cNvSpPr/>
          <p:nvPr/>
        </p:nvSpPr>
        <p:spPr>
          <a:xfrm>
            <a:off x="0" y="1575128"/>
            <a:ext cx="2987824" cy="4806200"/>
          </a:xfrm>
          <a:prstGeom prst="vertic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Стратегия.</a:t>
            </a:r>
          </a:p>
          <a:p>
            <a:pPr algn="ctr"/>
            <a:r>
              <a:rPr lang="kk-KZ" sz="2400" dirty="0" smtClean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551</a:t>
            </a:r>
          </a:p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топ. Мұғалім бойында көшбасшылық қабілетін дамытуға болады ма және қалай?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Вертикальный свиток 16"/>
          <p:cNvSpPr/>
          <p:nvPr/>
        </p:nvSpPr>
        <p:spPr>
          <a:xfrm>
            <a:off x="5975648" y="1529408"/>
            <a:ext cx="3060848" cy="4707904"/>
          </a:xfrm>
          <a:prstGeom prst="vertic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Стратегия.</a:t>
            </a:r>
          </a:p>
          <a:p>
            <a:pPr algn="ctr"/>
            <a:r>
              <a:rPr lang="kk-KZ" sz="2400" dirty="0" smtClean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552</a:t>
            </a:r>
          </a:p>
          <a:p>
            <a:pPr algn="ctr"/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2.топ. Мұғалімді қандай қабілетіне қарай көшбасшы деп айтуға болады?</a:t>
            </a:r>
          </a:p>
          <a:p>
            <a:pPr algn="ctr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Блок-схема: альтернативный процесс 17"/>
          <p:cNvSpPr/>
          <p:nvPr/>
        </p:nvSpPr>
        <p:spPr>
          <a:xfrm>
            <a:off x="3146608" y="1555304"/>
            <a:ext cx="2987824" cy="2644268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Стратегия.</a:t>
            </a:r>
          </a:p>
          <a:p>
            <a:pPr algn="ctr"/>
            <a:r>
              <a:rPr lang="kk-KZ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553</a:t>
            </a:r>
          </a:p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топ. Мұғалім бойында көшбасшы болуға қандай қасиеттер кедергі болады?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Тройная стрелка влево/вправо/вверх 18"/>
          <p:cNvSpPr/>
          <p:nvPr/>
        </p:nvSpPr>
        <p:spPr>
          <a:xfrm>
            <a:off x="2976952" y="4453494"/>
            <a:ext cx="3168352" cy="1495785"/>
          </a:xfrm>
          <a:prstGeom prst="leftRightUp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ПОСТЕР ҚОРҒАУ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USER\Рабочий стол\новые картинки из инета\26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7" descr="15L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7" descr="15L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-2718554" y="3051210"/>
            <a:ext cx="6264696" cy="827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7" descr="15L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0" y="6237312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7" descr="15L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5831471" y="3212815"/>
            <a:ext cx="6264696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араллелограмм 6"/>
          <p:cNvSpPr/>
          <p:nvPr/>
        </p:nvSpPr>
        <p:spPr>
          <a:xfrm>
            <a:off x="5730060" y="1743691"/>
            <a:ext cx="3234427" cy="3338455"/>
          </a:xfrm>
          <a:prstGeom prst="parallelogram">
            <a:avLst/>
          </a:prstGeom>
          <a:solidFill>
            <a:srgbClr val="00B0F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араллелограмм 7"/>
          <p:cNvSpPr/>
          <p:nvPr/>
        </p:nvSpPr>
        <p:spPr>
          <a:xfrm>
            <a:off x="3138301" y="1613119"/>
            <a:ext cx="3366706" cy="3672408"/>
          </a:xfrm>
          <a:prstGeom prst="parallelogram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араллелограмм 8"/>
          <p:cNvSpPr/>
          <p:nvPr/>
        </p:nvSpPr>
        <p:spPr>
          <a:xfrm>
            <a:off x="393321" y="1736480"/>
            <a:ext cx="3672408" cy="3385040"/>
          </a:xfrm>
          <a:prstGeom prst="parallelogram">
            <a:avLst/>
          </a:prstGeom>
          <a:solidFill>
            <a:srgbClr val="00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355976" y="548680"/>
            <a:ext cx="38884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Дескриптор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 rot="572559">
            <a:off x="6322596" y="2443781"/>
            <a:ext cx="218989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kk-KZ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топ.</a:t>
            </a:r>
          </a:p>
          <a:p>
            <a:r>
              <a:rPr kumimoji="0" lang="kk-KZ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Әр</a:t>
            </a:r>
            <a:r>
              <a:rPr kumimoji="0" lang="kk-KZ" sz="2400" b="1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топ мүшесі  өз пікірін ұсынады.</a:t>
            </a:r>
            <a:endParaRPr kumimoji="0" lang="kk-KZ" sz="240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 rot="628037">
            <a:off x="3662788" y="1915269"/>
            <a:ext cx="2476696" cy="2446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kk-KZ" sz="1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топ. </a:t>
            </a:r>
          </a:p>
          <a:p>
            <a:pPr algn="ctr"/>
            <a:r>
              <a:rPr lang="kk-K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Әр топ мүшесі сұрақтар құрастырады.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C00000"/>
              </a:solidFill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5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 rot="604300">
            <a:off x="1243596" y="2111243"/>
            <a:ext cx="2390967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топ.</a:t>
            </a:r>
          </a:p>
          <a:p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1.Әр топ мүшесі идея ұсынады.</a:t>
            </a:r>
          </a:p>
        </p:txBody>
      </p:sp>
      <p:pic>
        <p:nvPicPr>
          <p:cNvPr id="16" name="Picture 12" descr="Глобус6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5301208"/>
            <a:ext cx="1224979" cy="122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Объект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71400"/>
            <a:ext cx="9564555" cy="7173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611560" y="332656"/>
            <a:ext cx="655272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4.тапсырма «ШАЛҚАН» ертегісі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1043608" y="1628800"/>
            <a:ext cx="6120680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КРИТЕРИЙІ</a:t>
            </a:r>
            <a:endParaRPr lang="ru-RU" sz="32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Выноска со стрелкой вверх 5"/>
          <p:cNvSpPr/>
          <p:nvPr/>
        </p:nvSpPr>
        <p:spPr>
          <a:xfrm>
            <a:off x="827584" y="2828392"/>
            <a:ext cx="6984776" cy="3888432"/>
          </a:xfrm>
          <a:prstGeom prst="upArrowCallout">
            <a:avLst>
              <a:gd name="adj1" fmla="val 11720"/>
              <a:gd name="adj2" fmla="val 18014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1.Мазмұндылығы</a:t>
            </a:r>
          </a:p>
          <a:p>
            <a:pPr algn="ctr"/>
            <a:r>
              <a:rPr lang="kk-KZ" sz="28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2.Уақытты үнемдеу</a:t>
            </a:r>
          </a:p>
          <a:p>
            <a:pPr algn="ctr"/>
            <a:r>
              <a:rPr lang="kk-KZ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3.Шеберлігі</a:t>
            </a:r>
            <a:endParaRPr lang="ru-RU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знак завершения 1"/>
          <p:cNvSpPr/>
          <p:nvPr/>
        </p:nvSpPr>
        <p:spPr>
          <a:xfrm>
            <a:off x="971600" y="476672"/>
            <a:ext cx="7056784" cy="792088"/>
          </a:xfrm>
          <a:prstGeom prst="flowChartTermina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</a:t>
            </a:r>
            <a:endParaRPr lang="ru-RU" sz="32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Блок-схема: альтернативный процесс 2"/>
          <p:cNvSpPr/>
          <p:nvPr/>
        </p:nvSpPr>
        <p:spPr>
          <a:xfrm>
            <a:off x="323528" y="1844824"/>
            <a:ext cx="2376264" cy="1656184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топ.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Мелодрама» стилі </a:t>
            </a:r>
            <a:r>
              <a:rPr lang="kk-KZ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 орындайды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084168" y="1916832"/>
            <a:ext cx="2448272" cy="151216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топ.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Боевик» стилі бойынша орындайды 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03848" y="4365104"/>
            <a:ext cx="2376264" cy="172819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топ. </a:t>
            </a: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Ужас» стилі бойынша орындайды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Крест 5"/>
          <p:cNvSpPr/>
          <p:nvPr/>
        </p:nvSpPr>
        <p:spPr>
          <a:xfrm>
            <a:off x="3203848" y="1909976"/>
            <a:ext cx="2376264" cy="2095088"/>
          </a:xfrm>
          <a:prstGeom prst="pl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Шалқан ертегісі</a:t>
            </a:r>
            <a:endParaRPr lang="ru-RU" sz="2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963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kk-KZ" sz="3600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endParaRPr lang="ru-RU" sz="3600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5"/>
            <a:ext cx="8229600" cy="2160240"/>
          </a:xfr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2800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3,2,1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стратегиясы арқылы топпен жұмыс.</a:t>
            </a:r>
          </a:p>
          <a:p>
            <a:pPr marL="0" indent="0">
              <a:buNone/>
            </a:pPr>
            <a:r>
              <a:rPr lang="kk-KZ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3 - ұнаған идея</a:t>
            </a:r>
          </a:p>
          <a:p>
            <a:pPr marL="0" indent="0">
              <a:buNone/>
            </a:pPr>
            <a:r>
              <a:rPr lang="kk-KZ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2 - </a:t>
            </a:r>
            <a:r>
              <a:rPr lang="kk-KZ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сізді ойландыратын идея</a:t>
            </a:r>
          </a:p>
          <a:p>
            <a:pPr marL="0" indent="0">
              <a:buNone/>
            </a:pPr>
            <a:r>
              <a:rPr lang="kk-KZ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1 - </a:t>
            </a:r>
            <a:r>
              <a:rPr lang="kk-KZ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 қолданатын идея</a:t>
            </a:r>
            <a:endParaRPr lang="ru-RU" sz="2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с двумя скругленными соседними углами 3"/>
          <p:cNvSpPr/>
          <p:nvPr/>
        </p:nvSpPr>
        <p:spPr>
          <a:xfrm>
            <a:off x="1259632" y="3717032"/>
            <a:ext cx="6624736" cy="2160240"/>
          </a:xfrm>
          <a:prstGeom prst="round2Same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</a:p>
          <a:p>
            <a:pPr algn="ctr"/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 жұлдыз бір тілек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әдісі арқылы</a:t>
            </a: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0097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26c068695f87aacc9a337e4d59c17d22e10c"/>
</p:tagLst>
</file>

<file path=ppt/theme/theme1.xml><?xml version="1.0" encoding="utf-8"?>
<a:theme xmlns:a="http://schemas.openxmlformats.org/drawingml/2006/main" name="Тема Offic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2012</TotalTime>
  <Words>263</Words>
  <Application>Microsoft Office PowerPoint</Application>
  <PresentationFormat>Экран (4:3)</PresentationFormat>
  <Paragraphs>89</Paragraphs>
  <Slides>8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РЕФЛЕКСИЯ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777</dc:creator>
  <cp:lastModifiedBy>User</cp:lastModifiedBy>
  <cp:revision>205</cp:revision>
  <dcterms:created xsi:type="dcterms:W3CDTF">2018-05-02T08:32:13Z</dcterms:created>
  <dcterms:modified xsi:type="dcterms:W3CDTF">2020-02-21T19:46:14Z</dcterms:modified>
</cp:coreProperties>
</file>