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72" r:id="rId3"/>
    <p:sldId id="273" r:id="rId4"/>
    <p:sldId id="268" r:id="rId5"/>
    <p:sldId id="269" r:id="rId6"/>
    <p:sldId id="274" r:id="rId7"/>
    <p:sldId id="275" r:id="rId8"/>
    <p:sldId id="276" r:id="rId9"/>
    <p:sldId id="277" r:id="rId10"/>
    <p:sldId id="278" r:id="rId11"/>
    <p:sldId id="271" r:id="rId12"/>
    <p:sldId id="265" r:id="rId13"/>
    <p:sldId id="27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6" d="100"/>
          <a:sy n="76" d="100"/>
        </p:scale>
        <p:origin x="-672"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2" name="Нижний колонтитул 1"/>
          <p:cNvSpPr>
            <a:spLocks noGrp="1"/>
          </p:cNvSpPr>
          <p:nvPr>
            <p:ph type="ftr" sz="quarter" idx="11"/>
          </p:nvPr>
        </p:nvSpPr>
        <p:spPr/>
        <p:txBody>
          <a:bodyPr/>
          <a:lstStyle/>
          <a:p>
            <a:endParaRPr lang="kk-KZ"/>
          </a:p>
        </p:txBody>
      </p:sp>
      <p:sp>
        <p:nvSpPr>
          <p:cNvPr id="15" name="Номер слайда 14"/>
          <p:cNvSpPr>
            <a:spLocks noGrp="1"/>
          </p:cNvSpPr>
          <p:nvPr>
            <p:ph type="sldNum" sz="quarter" idx="12"/>
          </p:nvPr>
        </p:nvSpPr>
        <p:spPr>
          <a:xfrm>
            <a:off x="8229600" y="6473952"/>
            <a:ext cx="758952" cy="246888"/>
          </a:xfrm>
        </p:spPr>
        <p:txBody>
          <a:bodyPr/>
          <a:lstStyle/>
          <a:p>
            <a:fld id="{E803F80E-47A7-4B09-9765-2AC7B9B578A7}" type="slidenum">
              <a:rPr lang="kk-KZ" smtClean="0"/>
              <a:pPr/>
              <a:t>‹#›</a:t>
            </a:fld>
            <a:endParaRPr lang="kk-K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E803F80E-47A7-4B09-9765-2AC7B9B578A7}" type="slidenum">
              <a:rPr lang="kk-KZ" smtClean="0"/>
              <a:pPr/>
              <a:t>‹#›</a:t>
            </a:fld>
            <a:endParaRPr lang="kk-K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E803F80E-47A7-4B09-9765-2AC7B9B578A7}" type="slidenum">
              <a:rPr lang="kk-KZ" smtClean="0"/>
              <a:pPr/>
              <a:t>‹#›</a:t>
            </a:fld>
            <a:endParaRPr lang="kk-K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19" name="Нижний колонтитул 18"/>
          <p:cNvSpPr>
            <a:spLocks noGrp="1"/>
          </p:cNvSpPr>
          <p:nvPr>
            <p:ph type="ftr" sz="quarter" idx="11"/>
          </p:nvPr>
        </p:nvSpPr>
        <p:spPr>
          <a:xfrm>
            <a:off x="3581400" y="76200"/>
            <a:ext cx="2895600" cy="288925"/>
          </a:xfrm>
        </p:spPr>
        <p:txBody>
          <a:bodyPr/>
          <a:lstStyle/>
          <a:p>
            <a:endParaRPr lang="kk-KZ"/>
          </a:p>
        </p:txBody>
      </p:sp>
      <p:sp>
        <p:nvSpPr>
          <p:cNvPr id="16" name="Номер слайда 15"/>
          <p:cNvSpPr>
            <a:spLocks noGrp="1"/>
          </p:cNvSpPr>
          <p:nvPr>
            <p:ph type="sldNum" sz="quarter" idx="12"/>
          </p:nvPr>
        </p:nvSpPr>
        <p:spPr>
          <a:xfrm>
            <a:off x="8229600" y="6473952"/>
            <a:ext cx="758952" cy="246888"/>
          </a:xfrm>
        </p:spPr>
        <p:txBody>
          <a:bodyPr/>
          <a:lstStyle/>
          <a:p>
            <a:fld id="{E803F80E-47A7-4B09-9765-2AC7B9B578A7}" type="slidenum">
              <a:rPr lang="kk-KZ" smtClean="0"/>
              <a:pPr/>
              <a:t>‹#›</a:t>
            </a:fld>
            <a:endParaRPr lang="kk-K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11" name="Нижний колонтитул 10"/>
          <p:cNvSpPr>
            <a:spLocks noGrp="1"/>
          </p:cNvSpPr>
          <p:nvPr>
            <p:ph type="ftr" sz="quarter" idx="11"/>
          </p:nvPr>
        </p:nvSpPr>
        <p:spPr/>
        <p:txBody>
          <a:bodyPr/>
          <a:lstStyle/>
          <a:p>
            <a:endParaRPr lang="kk-KZ"/>
          </a:p>
        </p:txBody>
      </p:sp>
      <p:sp>
        <p:nvSpPr>
          <p:cNvPr id="16" name="Номер слайда 15"/>
          <p:cNvSpPr>
            <a:spLocks noGrp="1"/>
          </p:cNvSpPr>
          <p:nvPr>
            <p:ph type="sldNum" sz="quarter" idx="12"/>
          </p:nvPr>
        </p:nvSpPr>
        <p:spPr/>
        <p:txBody>
          <a:bodyPr/>
          <a:lstStyle/>
          <a:p>
            <a:fld id="{E803F80E-47A7-4B09-9765-2AC7B9B578A7}" type="slidenum">
              <a:rPr lang="kk-KZ" smtClean="0"/>
              <a:pPr/>
              <a:t>‹#›</a:t>
            </a:fld>
            <a:endParaRPr lang="kk-KZ"/>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10" name="Нижний колонтитул 9"/>
          <p:cNvSpPr>
            <a:spLocks noGrp="1"/>
          </p:cNvSpPr>
          <p:nvPr>
            <p:ph type="ftr" sz="quarter" idx="11"/>
          </p:nvPr>
        </p:nvSpPr>
        <p:spPr/>
        <p:txBody>
          <a:bodyPr/>
          <a:lstStyle/>
          <a:p>
            <a:endParaRPr lang="kk-KZ"/>
          </a:p>
        </p:txBody>
      </p:sp>
      <p:sp>
        <p:nvSpPr>
          <p:cNvPr id="31" name="Номер слайда 30"/>
          <p:cNvSpPr>
            <a:spLocks noGrp="1"/>
          </p:cNvSpPr>
          <p:nvPr>
            <p:ph type="sldNum" sz="quarter" idx="12"/>
          </p:nvPr>
        </p:nvSpPr>
        <p:spPr/>
        <p:txBody>
          <a:bodyPr/>
          <a:lstStyle/>
          <a:p>
            <a:fld id="{E803F80E-47A7-4B09-9765-2AC7B9B578A7}" type="slidenum">
              <a:rPr lang="kk-KZ" smtClean="0"/>
              <a:pPr/>
              <a:t>‹#›</a:t>
            </a:fld>
            <a:endParaRPr lang="kk-K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6" name="Нижний колонтитул 5"/>
          <p:cNvSpPr>
            <a:spLocks noGrp="1"/>
          </p:cNvSpPr>
          <p:nvPr>
            <p:ph type="ftr" sz="quarter" idx="11"/>
          </p:nvPr>
        </p:nvSpPr>
        <p:spPr/>
        <p:txBody>
          <a:bodyPr/>
          <a:lstStyle/>
          <a:p>
            <a:endParaRPr lang="kk-KZ"/>
          </a:p>
        </p:txBody>
      </p:sp>
      <p:sp>
        <p:nvSpPr>
          <p:cNvPr id="7" name="Номер слайда 6"/>
          <p:cNvSpPr>
            <a:spLocks noGrp="1"/>
          </p:cNvSpPr>
          <p:nvPr>
            <p:ph type="sldNum" sz="quarter" idx="12"/>
          </p:nvPr>
        </p:nvSpPr>
        <p:spPr>
          <a:xfrm>
            <a:off x="8229600" y="6477000"/>
            <a:ext cx="762000" cy="246888"/>
          </a:xfrm>
        </p:spPr>
        <p:txBody>
          <a:bodyPr/>
          <a:lstStyle/>
          <a:p>
            <a:fld id="{E803F80E-47A7-4B09-9765-2AC7B9B578A7}" type="slidenum">
              <a:rPr lang="kk-KZ" smtClean="0"/>
              <a:pPr/>
              <a:t>‹#›</a:t>
            </a:fld>
            <a:endParaRPr lang="kk-KZ"/>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21" name="Нижний колонтитул 20"/>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E803F80E-47A7-4B09-9765-2AC7B9B578A7}" type="slidenum">
              <a:rPr lang="kk-KZ" smtClean="0"/>
              <a:pPr/>
              <a:t>‹#›</a:t>
            </a:fld>
            <a:endParaRPr lang="kk-K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24" name="Нижний колонтитул 23"/>
          <p:cNvSpPr>
            <a:spLocks noGrp="1"/>
          </p:cNvSpPr>
          <p:nvPr>
            <p:ph type="ftr" sz="quarter" idx="11"/>
          </p:nvPr>
        </p:nvSpPr>
        <p:spPr/>
        <p:txBody>
          <a:bodyPr/>
          <a:lstStyle/>
          <a:p>
            <a:endParaRPr lang="kk-KZ"/>
          </a:p>
        </p:txBody>
      </p:sp>
      <p:sp>
        <p:nvSpPr>
          <p:cNvPr id="7" name="Номер слайда 6"/>
          <p:cNvSpPr>
            <a:spLocks noGrp="1"/>
          </p:cNvSpPr>
          <p:nvPr>
            <p:ph type="sldNum" sz="quarter" idx="12"/>
          </p:nvPr>
        </p:nvSpPr>
        <p:spPr/>
        <p:txBody>
          <a:bodyPr/>
          <a:lstStyle/>
          <a:p>
            <a:fld id="{E803F80E-47A7-4B09-9765-2AC7B9B578A7}" type="slidenum">
              <a:rPr lang="kk-KZ" smtClean="0"/>
              <a:pPr/>
              <a:t>‹#›</a:t>
            </a:fld>
            <a:endParaRPr lang="kk-K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29" name="Нижний колонтитул 28"/>
          <p:cNvSpPr>
            <a:spLocks noGrp="1"/>
          </p:cNvSpPr>
          <p:nvPr>
            <p:ph type="ftr" sz="quarter" idx="11"/>
          </p:nvPr>
        </p:nvSpPr>
        <p:spPr/>
        <p:txBody>
          <a:bodyPr/>
          <a:lstStyle/>
          <a:p>
            <a:endParaRPr lang="kk-KZ"/>
          </a:p>
        </p:txBody>
      </p:sp>
      <p:sp>
        <p:nvSpPr>
          <p:cNvPr id="7" name="Номер слайда 6"/>
          <p:cNvSpPr>
            <a:spLocks noGrp="1"/>
          </p:cNvSpPr>
          <p:nvPr>
            <p:ph type="sldNum" sz="quarter" idx="12"/>
          </p:nvPr>
        </p:nvSpPr>
        <p:spPr/>
        <p:txBody>
          <a:bodyPr/>
          <a:lstStyle/>
          <a:p>
            <a:fld id="{E803F80E-47A7-4B09-9765-2AC7B9B578A7}" type="slidenum">
              <a:rPr lang="kk-KZ" smtClean="0"/>
              <a:pPr/>
              <a:t>‹#›</a:t>
            </a:fld>
            <a:endParaRPr lang="kk-K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7D057974-2BEA-4D52-AEB0-4584A3373F5A}" type="datetimeFigureOut">
              <a:rPr lang="ru-RU" smtClean="0"/>
              <a:pPr/>
              <a:t>26.03.2018</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31" name="Номер слайда 30"/>
          <p:cNvSpPr>
            <a:spLocks noGrp="1"/>
          </p:cNvSpPr>
          <p:nvPr>
            <p:ph type="sldNum" sz="quarter" idx="12"/>
          </p:nvPr>
        </p:nvSpPr>
        <p:spPr/>
        <p:txBody>
          <a:bodyPr/>
          <a:lstStyle/>
          <a:p>
            <a:fld id="{E803F80E-47A7-4B09-9765-2AC7B9B578A7}" type="slidenum">
              <a:rPr lang="kk-KZ" smtClean="0"/>
              <a:pPr/>
              <a:t>‹#›</a:t>
            </a:fld>
            <a:endParaRPr lang="kk-KZ"/>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D057974-2BEA-4D52-AEB0-4584A3373F5A}" type="datetimeFigureOut">
              <a:rPr lang="ru-RU" smtClean="0"/>
              <a:pPr/>
              <a:t>26.03.2018</a:t>
            </a:fld>
            <a:endParaRPr lang="kk-KZ"/>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kk-KZ"/>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803F80E-47A7-4B09-9765-2AC7B9B578A7}" type="slidenum">
              <a:rPr lang="kk-KZ" smtClean="0"/>
              <a:pPr/>
              <a:t>‹#›</a:t>
            </a:fld>
            <a:endParaRPr lang="kk-KZ"/>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2.jpg"/>
          <p:cNvPicPr>
            <a:picLocks noChangeAspect="1"/>
          </p:cNvPicPr>
          <p:nvPr/>
        </p:nvPicPr>
        <p:blipFill>
          <a:blip r:embed="rId2" cstate="print"/>
          <a:stretch>
            <a:fillRect/>
          </a:stretch>
        </p:blipFill>
        <p:spPr>
          <a:xfrm>
            <a:off x="2357422" y="500042"/>
            <a:ext cx="3643338" cy="271464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14341" name="Text Box 5"/>
          <p:cNvSpPr txBox="1">
            <a:spLocks noChangeArrowheads="1"/>
          </p:cNvSpPr>
          <p:nvPr/>
        </p:nvSpPr>
        <p:spPr bwMode="auto">
          <a:xfrm>
            <a:off x="2124075" y="908050"/>
            <a:ext cx="1584325" cy="366713"/>
          </a:xfrm>
          <a:prstGeom prst="rect">
            <a:avLst/>
          </a:prstGeom>
          <a:noFill/>
          <a:ln w="9525">
            <a:noFill/>
            <a:miter lim="800000"/>
            <a:headEnd/>
            <a:tailEnd/>
          </a:ln>
          <a:effectLst/>
        </p:spPr>
        <p:txBody>
          <a:bodyPr>
            <a:spAutoFit/>
          </a:bodyPr>
          <a:lstStyle/>
          <a:p>
            <a:pPr>
              <a:spcBef>
                <a:spcPct val="50000"/>
              </a:spcBef>
            </a:pPr>
            <a:endParaRPr lang="ru-RU"/>
          </a:p>
        </p:txBody>
      </p:sp>
      <p:sp>
        <p:nvSpPr>
          <p:cNvPr id="14342" name="Text Box 6"/>
          <p:cNvSpPr txBox="1">
            <a:spLocks noChangeArrowheads="1"/>
          </p:cNvSpPr>
          <p:nvPr/>
        </p:nvSpPr>
        <p:spPr bwMode="auto">
          <a:xfrm>
            <a:off x="1214414" y="3441680"/>
            <a:ext cx="7143800" cy="2123658"/>
          </a:xfrm>
          <a:prstGeom prst="rect">
            <a:avLst/>
          </a:prstGeom>
          <a:noFill/>
          <a:ln w="9525">
            <a:noFill/>
            <a:miter lim="800000"/>
            <a:headEnd/>
            <a:tailEnd/>
          </a:ln>
          <a:effectLst/>
        </p:spPr>
        <p:txBody>
          <a:bodyPr wrap="square">
            <a:spAutoFit/>
          </a:bodyPr>
          <a:lstStyle/>
          <a:p>
            <a:pPr algn="ctr">
              <a:spcBef>
                <a:spcPct val="50000"/>
              </a:spcBef>
            </a:pPr>
            <a:r>
              <a:rPr lang="kk-KZ" sz="2400" b="1" dirty="0">
                <a:solidFill>
                  <a:srgbClr val="FF0000"/>
                </a:solidFill>
                <a:latin typeface="Times New Roman" pitchFamily="18" charset="0"/>
                <a:cs typeface="Times New Roman" pitchFamily="18" charset="0"/>
              </a:rPr>
              <a:t>Қостанай облысы Науырзым ауданы Жамбыл орта мектебінің қазақ тілі мен әдебиеті пәнінің мұғалімі Ташмағамбетова Гүлбану </a:t>
            </a:r>
            <a:r>
              <a:rPr lang="kk-KZ" sz="2400" b="1" dirty="0" smtClean="0">
                <a:solidFill>
                  <a:srgbClr val="FF0000"/>
                </a:solidFill>
                <a:latin typeface="Times New Roman" pitchFamily="18" charset="0"/>
                <a:cs typeface="Times New Roman" pitchFamily="18" charset="0"/>
              </a:rPr>
              <a:t>Жұмабекқызы</a:t>
            </a:r>
            <a:endParaRPr lang="en-US" sz="2400" b="1" dirty="0" smtClean="0">
              <a:solidFill>
                <a:srgbClr val="FF0000"/>
              </a:solidFill>
              <a:latin typeface="Times New Roman" pitchFamily="18" charset="0"/>
              <a:cs typeface="Times New Roman" pitchFamily="18" charset="0"/>
            </a:endParaRPr>
          </a:p>
          <a:p>
            <a:pPr algn="ctr">
              <a:spcBef>
                <a:spcPct val="50000"/>
              </a:spcBef>
            </a:pPr>
            <a:r>
              <a:rPr lang="en-US" sz="2400" b="1" dirty="0" smtClean="0">
                <a:solidFill>
                  <a:srgbClr val="FF0000"/>
                </a:solidFill>
                <a:latin typeface="Times New Roman" pitchFamily="18" charset="0"/>
                <a:cs typeface="Times New Roman" pitchFamily="18" charset="0"/>
              </a:rPr>
              <a:t>201</a:t>
            </a:r>
            <a:r>
              <a:rPr lang="ru-RU" sz="2400" b="1" dirty="0" smtClean="0">
                <a:solidFill>
                  <a:srgbClr val="FF0000"/>
                </a:solidFill>
                <a:latin typeface="Times New Roman" pitchFamily="18" charset="0"/>
                <a:cs typeface="Times New Roman" pitchFamily="18" charset="0"/>
              </a:rPr>
              <a:t>7</a:t>
            </a:r>
            <a:r>
              <a:rPr lang="en-US" sz="2400" b="1" dirty="0" smtClean="0">
                <a:solidFill>
                  <a:srgbClr val="FF0000"/>
                </a:solidFill>
                <a:latin typeface="Times New Roman" pitchFamily="18" charset="0"/>
                <a:cs typeface="Times New Roman" pitchFamily="18" charset="0"/>
              </a:rPr>
              <a:t>-201</a:t>
            </a:r>
            <a:r>
              <a:rPr lang="ru-RU" sz="2400" b="1" dirty="0" smtClean="0">
                <a:solidFill>
                  <a:srgbClr val="FF0000"/>
                </a:solidFill>
                <a:latin typeface="Times New Roman" pitchFamily="18" charset="0"/>
                <a:cs typeface="Times New Roman" pitchFamily="18" charset="0"/>
              </a:rPr>
              <a:t>8</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оқу</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жылы</a:t>
            </a:r>
            <a:endParaRPr lang="ru-RU" sz="2400" b="1" dirty="0">
              <a:solidFill>
                <a:srgbClr val="FF0000"/>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9839364" cy="838200"/>
          </a:xfrm>
        </p:spPr>
        <p:txBody>
          <a:bodyPr>
            <a:noAutofit/>
          </a:bodyPr>
          <a:lstStyle/>
          <a:p>
            <a:pPr algn="ctr"/>
            <a:r>
              <a:rPr lang="en-US" sz="4000" b="1" dirty="0" err="1" smtClean="0">
                <a:solidFill>
                  <a:srgbClr val="FF0000"/>
                </a:solidFill>
                <a:latin typeface="Times New Roman" pitchFamily="18" charset="0"/>
                <a:cs typeface="Times New Roman" pitchFamily="18" charset="0"/>
              </a:rPr>
              <a:t>Секциялар</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бір-бірін</a:t>
            </a:r>
            <a:r>
              <a:rPr lang="en-US" sz="4000" b="1" dirty="0" smtClean="0">
                <a:solidFill>
                  <a:srgbClr val="FF0000"/>
                </a:solidFill>
                <a:latin typeface="Times New Roman" pitchFamily="18" charset="0"/>
                <a:cs typeface="Times New Roman" pitchFamily="18" charset="0"/>
              </a:rPr>
              <a:t> </a:t>
            </a:r>
            <a:br>
              <a:rPr lang="en-US" sz="4000" b="1" dirty="0" smtClean="0">
                <a:solidFill>
                  <a:srgbClr val="FF0000"/>
                </a:solidFill>
                <a:latin typeface="Times New Roman" pitchFamily="18" charset="0"/>
                <a:cs typeface="Times New Roman" pitchFamily="18" charset="0"/>
              </a:rPr>
            </a:br>
            <a:r>
              <a:rPr lang="en-US" sz="4000" b="1" dirty="0" err="1" smtClean="0">
                <a:solidFill>
                  <a:srgbClr val="FF0000"/>
                </a:solidFill>
                <a:latin typeface="Times New Roman" pitchFamily="18" charset="0"/>
                <a:cs typeface="Times New Roman" pitchFamily="18" charset="0"/>
              </a:rPr>
              <a:t>бағалайды</a:t>
            </a:r>
            <a:r>
              <a:rPr lang="en-US" sz="4000" b="1" dirty="0" smtClean="0">
                <a:solidFill>
                  <a:srgbClr val="FF0000"/>
                </a:solidFill>
                <a:latin typeface="Times New Roman" pitchFamily="18" charset="0"/>
                <a:cs typeface="Times New Roman" pitchFamily="18" charset="0"/>
              </a:rPr>
              <a:t>.</a:t>
            </a:r>
            <a:endParaRPr lang="kk-KZ" sz="4000" b="1"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a:xfrm>
            <a:off x="304800" y="1428736"/>
            <a:ext cx="8686800" cy="4651389"/>
          </a:xfrm>
        </p:spPr>
        <p:txBody>
          <a:bodyPr>
            <a:normAutofit/>
          </a:bodyPr>
          <a:lstStyle/>
          <a:p>
            <a:pPr algn="ctr">
              <a:buNone/>
            </a:pPr>
            <a:endParaRPr lang="en-US" sz="4000" b="1" dirty="0" smtClean="0">
              <a:latin typeface="Times New Roman" pitchFamily="18" charset="0"/>
              <a:cs typeface="Times New Roman" pitchFamily="18" charset="0"/>
            </a:endParaRPr>
          </a:p>
          <a:p>
            <a:pPr algn="ctr">
              <a:buNone/>
            </a:pPr>
            <a:r>
              <a:rPr lang="en-US" sz="4000" b="1" dirty="0" err="1" smtClean="0">
                <a:latin typeface="Times New Roman" pitchFamily="18" charset="0"/>
                <a:cs typeface="Times New Roman" pitchFamily="18" charset="0"/>
              </a:rPr>
              <a:t>Жарайсың</a:t>
            </a:r>
            <a:r>
              <a:rPr lang="en-US" sz="4000" b="1" dirty="0" smtClean="0">
                <a:latin typeface="Times New Roman" pitchFamily="18" charset="0"/>
                <a:cs typeface="Times New Roman" pitchFamily="18" charset="0"/>
              </a:rPr>
              <a:t>-</a:t>
            </a:r>
          </a:p>
          <a:p>
            <a:endParaRPr lang="en-US" b="1" dirty="0" smtClean="0">
              <a:latin typeface="Times New Roman" pitchFamily="18" charset="0"/>
              <a:cs typeface="Times New Roman" pitchFamily="18" charset="0"/>
            </a:endParaRPr>
          </a:p>
          <a:p>
            <a:pPr>
              <a:buNone/>
            </a:pPr>
            <a:r>
              <a:rPr lang="en-US" sz="4000" b="1" dirty="0" err="1" smtClean="0">
                <a:latin typeface="Times New Roman" pitchFamily="18" charset="0"/>
                <a:cs typeface="Times New Roman" pitchFamily="18" charset="0"/>
              </a:rPr>
              <a:t>Тамаша</a:t>
            </a:r>
            <a:r>
              <a:rPr lang="en-US" sz="4000" b="1" dirty="0" smtClean="0">
                <a:latin typeface="Times New Roman" pitchFamily="18" charset="0"/>
                <a:cs typeface="Times New Roman" pitchFamily="18" charset="0"/>
              </a:rPr>
              <a:t>-</a:t>
            </a:r>
          </a:p>
          <a:p>
            <a:endParaRPr lang="en-US"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a:t>
            </a:r>
          </a:p>
          <a:p>
            <a:pPr>
              <a:buNone/>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Әттеген-ай</a:t>
            </a:r>
            <a:r>
              <a:rPr lang="en-US" b="1" dirty="0" smtClean="0">
                <a:latin typeface="Times New Roman" pitchFamily="18" charset="0"/>
                <a:cs typeface="Times New Roman" pitchFamily="18" charset="0"/>
              </a:rPr>
              <a:t>-</a:t>
            </a:r>
            <a:endParaRPr lang="kk-KZ" b="1" dirty="0">
              <a:latin typeface="Times New Roman" pitchFamily="18" charset="0"/>
              <a:cs typeface="Times New Roman" pitchFamily="18" charset="0"/>
            </a:endParaRPr>
          </a:p>
        </p:txBody>
      </p:sp>
      <p:pic>
        <p:nvPicPr>
          <p:cNvPr id="4" name="Рисунок 3" descr="C:\Users\Талдык навсегда\Desktop\images (3).jpg"/>
          <p:cNvPicPr/>
          <p:nvPr/>
        </p:nvPicPr>
        <p:blipFill>
          <a:blip r:embed="rId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6143636" y="1928802"/>
            <a:ext cx="2428892" cy="1643074"/>
          </a:xfrm>
          <a:prstGeom prst="rect">
            <a:avLst/>
          </a:prstGeom>
          <a:noFill/>
          <a:ln>
            <a:noFill/>
          </a:ln>
        </p:spPr>
      </p:pic>
      <p:pic>
        <p:nvPicPr>
          <p:cNvPr id="5" name="Рисунок 4" descr="C:\Users\Талдык навсегда\Desktop\скачанные файлы (1).jpg"/>
          <p:cNvPicPr/>
          <p:nvPr/>
        </p:nvPicPr>
        <p:blipFill>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6858016" y="4643446"/>
            <a:ext cx="1857388" cy="1785950"/>
          </a:xfrm>
          <a:prstGeom prst="rect">
            <a:avLst/>
          </a:prstGeom>
          <a:noFill/>
          <a:ln>
            <a:noFill/>
          </a:ln>
        </p:spPr>
      </p:pic>
      <p:pic>
        <p:nvPicPr>
          <p:cNvPr id="6" name="Рисунок 5" descr="C:\Users\Талдык навсегда\Desktop\скачанные файлы (2).jpg"/>
          <p:cNvPicPr/>
          <p:nvPr/>
        </p:nvPicPr>
        <p:blipFill>
          <a:blip r:embed="rId4"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2786050" y="3429000"/>
            <a:ext cx="2000264" cy="17859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14290"/>
            <a:ext cx="7239000" cy="1751003"/>
          </a:xfrm>
        </p:spPr>
        <p:txBody>
          <a:bodyPr>
            <a:normAutofit/>
          </a:bodyPr>
          <a:lstStyle/>
          <a:p>
            <a:pPr algn="ctr"/>
            <a:r>
              <a:rPr lang="en-US" sz="4000" b="1" dirty="0" err="1" smtClean="0">
                <a:solidFill>
                  <a:srgbClr val="C00000"/>
                </a:solidFill>
                <a:latin typeface="Times New Roman" pitchFamily="18" charset="0"/>
                <a:cs typeface="Times New Roman" pitchFamily="18" charset="0"/>
              </a:rPr>
              <a:t>Рефлексия</a:t>
            </a:r>
            <a:r>
              <a:rPr lang="kk-KZ" sz="4000" dirty="0" smtClean="0">
                <a:solidFill>
                  <a:srgbClr val="C00000"/>
                </a:solidFill>
                <a:latin typeface="Times New Roman" pitchFamily="18" charset="0"/>
                <a:cs typeface="Times New Roman" pitchFamily="18" charset="0"/>
              </a:rPr>
              <a:t/>
            </a:r>
            <a:br>
              <a:rPr lang="kk-KZ" sz="4000" dirty="0" smtClean="0">
                <a:solidFill>
                  <a:srgbClr val="C00000"/>
                </a:solidFill>
                <a:latin typeface="Times New Roman" pitchFamily="18" charset="0"/>
                <a:cs typeface="Times New Roman" pitchFamily="18" charset="0"/>
              </a:rPr>
            </a:br>
            <a:endParaRPr lang="kk-KZ" b="0" dirty="0"/>
          </a:p>
        </p:txBody>
      </p:sp>
      <p:sp>
        <p:nvSpPr>
          <p:cNvPr id="10" name="TextBox 9"/>
          <p:cNvSpPr txBox="1"/>
          <p:nvPr/>
        </p:nvSpPr>
        <p:spPr>
          <a:xfrm>
            <a:off x="2071670" y="1571612"/>
            <a:ext cx="6072230" cy="461665"/>
          </a:xfrm>
          <a:prstGeom prst="rect">
            <a:avLst/>
          </a:prstGeom>
          <a:noFill/>
        </p:spPr>
        <p:txBody>
          <a:bodyPr wrap="square" rtlCol="0">
            <a:spAutoFit/>
          </a:bodyPr>
          <a:lstStyle/>
          <a:p>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сабаққа</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көңілім</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толды</a:t>
            </a:r>
            <a:endParaRPr lang="kk-KZ" sz="2400" b="1" dirty="0">
              <a:solidFill>
                <a:srgbClr val="C00000"/>
              </a:solidFill>
              <a:latin typeface="Times New Roman" pitchFamily="18" charset="0"/>
              <a:cs typeface="Times New Roman" pitchFamily="18" charset="0"/>
            </a:endParaRPr>
          </a:p>
        </p:txBody>
      </p:sp>
      <p:sp>
        <p:nvSpPr>
          <p:cNvPr id="11" name="TextBox 10"/>
          <p:cNvSpPr txBox="1"/>
          <p:nvPr/>
        </p:nvSpPr>
        <p:spPr>
          <a:xfrm>
            <a:off x="0" y="3000372"/>
            <a:ext cx="9501222" cy="1200329"/>
          </a:xfrm>
          <a:prstGeom prst="rect">
            <a:avLst/>
          </a:prstGeom>
          <a:noFill/>
        </p:spPr>
        <p:txBody>
          <a:bodyPr wrap="square" rtlCol="0">
            <a:spAutoFit/>
          </a:bodyPr>
          <a:lstStyle/>
          <a:p>
            <a:r>
              <a:rPr lang="en-US" sz="2400" b="1" dirty="0" smtClean="0">
                <a:solidFill>
                  <a:srgbClr val="C00000"/>
                </a:solidFill>
                <a:latin typeface="Times New Roman" pitchFamily="18" charset="0"/>
                <a:cs typeface="Times New Roman" pitchFamily="18" charset="0"/>
              </a:rPr>
              <a:t>       </a:t>
            </a:r>
          </a:p>
          <a:p>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Сабақ</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барысындағы</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көңілім</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айтарлықтай</a:t>
            </a:r>
            <a:r>
              <a:rPr lang="en-US" sz="2400" b="1" dirty="0" smtClean="0">
                <a:solidFill>
                  <a:srgbClr val="C00000"/>
                </a:solidFill>
                <a:latin typeface="Times New Roman" pitchFamily="18" charset="0"/>
                <a:cs typeface="Times New Roman" pitchFamily="18" charset="0"/>
              </a:rPr>
              <a:t> </a:t>
            </a:r>
          </a:p>
          <a:p>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мәз</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емес</a:t>
            </a:r>
            <a:r>
              <a:rPr lang="en-US" sz="2400" b="1" dirty="0" smtClean="0">
                <a:solidFill>
                  <a:srgbClr val="C00000"/>
                </a:solidFill>
                <a:latin typeface="Times New Roman" pitchFamily="18" charset="0"/>
                <a:cs typeface="Times New Roman" pitchFamily="18" charset="0"/>
              </a:rPr>
              <a:t>            </a:t>
            </a:r>
            <a:endParaRPr lang="kk-KZ" sz="2400" b="1" dirty="0">
              <a:solidFill>
                <a:srgbClr val="C00000"/>
              </a:solidFill>
              <a:latin typeface="Times New Roman" pitchFamily="18" charset="0"/>
              <a:cs typeface="Times New Roman" pitchFamily="18" charset="0"/>
            </a:endParaRPr>
          </a:p>
        </p:txBody>
      </p:sp>
      <p:sp>
        <p:nvSpPr>
          <p:cNvPr id="12" name="TextBox 11"/>
          <p:cNvSpPr txBox="1"/>
          <p:nvPr/>
        </p:nvSpPr>
        <p:spPr>
          <a:xfrm>
            <a:off x="2357422" y="5214950"/>
            <a:ext cx="5227713" cy="830997"/>
          </a:xfrm>
          <a:prstGeom prst="rect">
            <a:avLst/>
          </a:prstGeom>
          <a:noFill/>
        </p:spPr>
        <p:txBody>
          <a:bodyPr wrap="none" rtlCol="0">
            <a:spAutoFit/>
          </a:bodyPr>
          <a:lstStyle/>
          <a:p>
            <a:r>
              <a:rPr lang="en-US" sz="2400" b="1" dirty="0" smtClean="0">
                <a:solidFill>
                  <a:srgbClr val="C00000"/>
                </a:solidFill>
                <a:latin typeface="Times New Roman" pitchFamily="18" charset="0"/>
                <a:cs typeface="Times New Roman" pitchFamily="18" charset="0"/>
              </a:rPr>
              <a:t>            </a:t>
            </a:r>
          </a:p>
          <a:p>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сабаққа</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көңілім</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толмады</a:t>
            </a:r>
            <a:endParaRPr lang="kk-KZ" sz="2400" b="1" dirty="0">
              <a:solidFill>
                <a:srgbClr val="C00000"/>
              </a:solidFill>
              <a:latin typeface="Times New Roman" pitchFamily="18" charset="0"/>
              <a:cs typeface="Times New Roman" pitchFamily="18" charset="0"/>
            </a:endParaRPr>
          </a:p>
        </p:txBody>
      </p:sp>
      <p:pic>
        <p:nvPicPr>
          <p:cNvPr id="9" name="Рисунок 8" descr="http://crr-ds177.ucoz.ru/211246_html_m7a1519c4.png"/>
          <p:cNvPicPr/>
          <p:nvPr/>
        </p:nvPicPr>
        <p:blipFill>
          <a:blip r:embed="rId2" cstate="print"/>
          <a:srcRect/>
          <a:stretch>
            <a:fillRect/>
          </a:stretch>
        </p:blipFill>
        <p:spPr bwMode="auto">
          <a:xfrm>
            <a:off x="1000100" y="1142984"/>
            <a:ext cx="2071702" cy="1697483"/>
          </a:xfrm>
          <a:prstGeom prst="rect">
            <a:avLst/>
          </a:prstGeom>
          <a:noFill/>
          <a:ln w="9525">
            <a:noFill/>
            <a:miter lim="800000"/>
            <a:headEnd/>
            <a:tailEnd/>
          </a:ln>
        </p:spPr>
      </p:pic>
      <p:pic>
        <p:nvPicPr>
          <p:cNvPr id="13" name="Рисунок 12" descr="http://microstocker.com.ua/upload/image/fotos/big/3092.jpg"/>
          <p:cNvPicPr/>
          <p:nvPr/>
        </p:nvPicPr>
        <p:blipFill>
          <a:blip r:embed="rId3" cstate="print"/>
          <a:srcRect/>
          <a:stretch>
            <a:fillRect/>
          </a:stretch>
        </p:blipFill>
        <p:spPr bwMode="auto">
          <a:xfrm>
            <a:off x="6429388" y="2786058"/>
            <a:ext cx="2071702" cy="1643074"/>
          </a:xfrm>
          <a:prstGeom prst="rect">
            <a:avLst/>
          </a:prstGeom>
          <a:noFill/>
          <a:ln w="9525">
            <a:noFill/>
            <a:miter lim="800000"/>
            <a:headEnd/>
            <a:tailEnd/>
          </a:ln>
        </p:spPr>
      </p:pic>
      <p:pic>
        <p:nvPicPr>
          <p:cNvPr id="14" name="Рисунок 13" descr="http://pulsportal.ru/wp-content/uploads/2014/02/mokryjj-sneg.jpg"/>
          <p:cNvPicPr/>
          <p:nvPr/>
        </p:nvPicPr>
        <p:blipFill>
          <a:blip r:embed="rId4" cstate="print"/>
          <a:srcRect/>
          <a:stretch>
            <a:fillRect/>
          </a:stretch>
        </p:blipFill>
        <p:spPr bwMode="auto">
          <a:xfrm>
            <a:off x="785786" y="4786322"/>
            <a:ext cx="2571768" cy="171451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4614874"/>
          </a:xfrm>
        </p:spPr>
        <p:txBody>
          <a:bodyPr>
            <a:normAutofit/>
          </a:bodyPr>
          <a:lstStyle/>
          <a:p>
            <a:pPr algn="ctr"/>
            <a:r>
              <a:rPr lang="en-US" b="1" dirty="0" err="1" smtClean="0">
                <a:solidFill>
                  <a:srgbClr val="FF0000"/>
                </a:solidFill>
                <a:latin typeface="Times New Roman" pitchFamily="18" charset="0"/>
                <a:cs typeface="Times New Roman" pitchFamily="18" charset="0"/>
              </a:rPr>
              <a:t>Үй</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тапсырмасы</a:t>
            </a:r>
            <a:r>
              <a:rPr lang="en-US" b="1" dirty="0" smtClean="0">
                <a:solidFill>
                  <a:srgbClr val="FF0000"/>
                </a:solidFill>
                <a:latin typeface="Times New Roman" pitchFamily="18" charset="0"/>
                <a:cs typeface="Times New Roman" pitchFamily="18" charset="0"/>
              </a:rPr>
              <a:t>:</a:t>
            </a:r>
            <a:br>
              <a:rPr lang="en-US" b="1" dirty="0" smtClean="0">
                <a:solidFill>
                  <a:srgbClr val="FF0000"/>
                </a:solidFill>
                <a:latin typeface="Times New Roman" pitchFamily="18" charset="0"/>
                <a:cs typeface="Times New Roman" pitchFamily="18" charset="0"/>
              </a:rPr>
            </a:br>
            <a:r>
              <a:rPr lang="ru-RU" dirty="0" smtClean="0"/>
              <a:t/>
            </a:r>
            <a:br>
              <a:rPr lang="ru-RU" dirty="0" smtClean="0"/>
            </a:br>
            <a:r>
              <a:rPr lang="en-US" b="1" dirty="0" err="1" smtClean="0">
                <a:solidFill>
                  <a:schemeClr val="bg2">
                    <a:lumMod val="25000"/>
                  </a:schemeClr>
                </a:solidFill>
                <a:latin typeface="Times New Roman" pitchFamily="18" charset="0"/>
                <a:cs typeface="Times New Roman" pitchFamily="18" charset="0"/>
              </a:rPr>
              <a:t>Абай</a:t>
            </a:r>
            <a:r>
              <a:rPr lang="en-US" b="1" dirty="0" smtClean="0">
                <a:solidFill>
                  <a:schemeClr val="bg2">
                    <a:lumMod val="25000"/>
                  </a:schemeClr>
                </a:solidFill>
                <a:latin typeface="Times New Roman" pitchFamily="18" charset="0"/>
                <a:cs typeface="Times New Roman" pitchFamily="18" charset="0"/>
              </a:rPr>
              <a:t> </a:t>
            </a:r>
            <a:r>
              <a:rPr lang="en-US" b="1" dirty="0" err="1" smtClean="0">
                <a:solidFill>
                  <a:schemeClr val="bg2">
                    <a:lumMod val="25000"/>
                  </a:schemeClr>
                </a:solidFill>
                <a:latin typeface="Times New Roman" pitchFamily="18" charset="0"/>
                <a:cs typeface="Times New Roman" pitchFamily="18" charset="0"/>
              </a:rPr>
              <a:t>өмірі</a:t>
            </a:r>
            <a:r>
              <a:rPr lang="en-US" b="1" dirty="0" smtClean="0">
                <a:solidFill>
                  <a:schemeClr val="bg2">
                    <a:lumMod val="25000"/>
                  </a:schemeClr>
                </a:solidFill>
                <a:latin typeface="Times New Roman" pitchFamily="18" charset="0"/>
                <a:cs typeface="Times New Roman" pitchFamily="18" charset="0"/>
              </a:rPr>
              <a:t> </a:t>
            </a:r>
            <a:r>
              <a:rPr lang="en-US" b="1" dirty="0" err="1" smtClean="0">
                <a:solidFill>
                  <a:schemeClr val="bg2">
                    <a:lumMod val="25000"/>
                  </a:schemeClr>
                </a:solidFill>
                <a:latin typeface="Times New Roman" pitchFamily="18" charset="0"/>
                <a:cs typeface="Times New Roman" pitchFamily="18" charset="0"/>
              </a:rPr>
              <a:t>мен</a:t>
            </a:r>
            <a:r>
              <a:rPr lang="en-US" b="1" dirty="0" smtClean="0">
                <a:solidFill>
                  <a:schemeClr val="bg2">
                    <a:lumMod val="25000"/>
                  </a:schemeClr>
                </a:solidFill>
                <a:latin typeface="Times New Roman" pitchFamily="18" charset="0"/>
                <a:cs typeface="Times New Roman" pitchFamily="18" charset="0"/>
              </a:rPr>
              <a:t> </a:t>
            </a:r>
            <a:r>
              <a:rPr lang="en-US" b="1" dirty="0" err="1" smtClean="0">
                <a:solidFill>
                  <a:schemeClr val="bg2">
                    <a:lumMod val="25000"/>
                  </a:schemeClr>
                </a:solidFill>
                <a:latin typeface="Times New Roman" pitchFamily="18" charset="0"/>
                <a:cs typeface="Times New Roman" pitchFamily="18" charset="0"/>
              </a:rPr>
              <a:t>шығармашылығы</a:t>
            </a:r>
            <a:r>
              <a:rPr lang="ru-RU" b="1" dirty="0" smtClean="0">
                <a:solidFill>
                  <a:schemeClr val="bg2">
                    <a:lumMod val="25000"/>
                  </a:schemeClr>
                </a:solidFill>
                <a:latin typeface="Times New Roman" pitchFamily="18" charset="0"/>
                <a:cs typeface="Times New Roman" pitchFamily="18" charset="0"/>
              </a:rPr>
              <a:t/>
            </a:r>
            <a:br>
              <a:rPr lang="ru-RU" b="1" dirty="0" smtClean="0">
                <a:solidFill>
                  <a:schemeClr val="bg2">
                    <a:lumMod val="25000"/>
                  </a:schemeClr>
                </a:solidFill>
                <a:latin typeface="Times New Roman" pitchFamily="18" charset="0"/>
                <a:cs typeface="Times New Roman" pitchFamily="18" charset="0"/>
              </a:rPr>
            </a:br>
            <a:r>
              <a:rPr lang="en-US" dirty="0" smtClean="0">
                <a:solidFill>
                  <a:schemeClr val="bg2">
                    <a:lumMod val="25000"/>
                  </a:schemeClr>
                </a:solidFill>
                <a:latin typeface="Times New Roman" pitchFamily="18" charset="0"/>
                <a:cs typeface="Times New Roman" pitchFamily="18" charset="0"/>
              </a:rPr>
              <a:t> </a:t>
            </a:r>
            <a:r>
              <a:rPr lang="ru-RU" dirty="0" smtClean="0">
                <a:solidFill>
                  <a:schemeClr val="bg2">
                    <a:lumMod val="25000"/>
                  </a:schemeClr>
                </a:solidFill>
                <a:latin typeface="Times New Roman" pitchFamily="18" charset="0"/>
                <a:cs typeface="Times New Roman" pitchFamily="18" charset="0"/>
              </a:rPr>
              <a:t/>
            </a:r>
            <a:br>
              <a:rPr lang="ru-RU" dirty="0" smtClean="0">
                <a:solidFill>
                  <a:schemeClr val="bg2">
                    <a:lumMod val="25000"/>
                  </a:schemeClr>
                </a:solidFill>
                <a:latin typeface="Times New Roman" pitchFamily="18" charset="0"/>
                <a:cs typeface="Times New Roman" pitchFamily="18" charset="0"/>
              </a:rPr>
            </a:br>
            <a:endParaRPr lang="kk-KZ" dirty="0">
              <a:solidFill>
                <a:schemeClr val="bg2">
                  <a:lumMod val="25000"/>
                </a:schemeClr>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500042"/>
            <a:ext cx="8686800" cy="5580083"/>
          </a:xfrm>
        </p:spPr>
        <p:txBody>
          <a:bodyPr>
            <a:normAutofit/>
          </a:bodyPr>
          <a:lstStyle/>
          <a:p>
            <a:pPr algn="ctr">
              <a:buNone/>
            </a:pPr>
            <a:r>
              <a:rPr lang="en-US" sz="4000" b="1" dirty="0" err="1" smtClean="0">
                <a:solidFill>
                  <a:srgbClr val="FF0000"/>
                </a:solidFill>
                <a:latin typeface="Times New Roman" pitchFamily="18" charset="0"/>
                <a:cs typeface="Times New Roman" pitchFamily="18" charset="0"/>
              </a:rPr>
              <a:t>Назарларыңызға</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рахмет</a:t>
            </a:r>
            <a:r>
              <a:rPr lang="en-US" sz="4000" b="1" dirty="0" smtClean="0">
                <a:solidFill>
                  <a:srgbClr val="FF0000"/>
                </a:solidFill>
                <a:latin typeface="Times New Roman" pitchFamily="18" charset="0"/>
                <a:cs typeface="Times New Roman" pitchFamily="18" charset="0"/>
              </a:rPr>
              <a:t>.</a:t>
            </a:r>
          </a:p>
          <a:p>
            <a:pPr algn="ctr">
              <a:buNone/>
            </a:pPr>
            <a:r>
              <a:rPr lang="en-US" sz="4000" b="1" dirty="0" err="1" smtClean="0">
                <a:solidFill>
                  <a:srgbClr val="FF0000"/>
                </a:solidFill>
                <a:latin typeface="Times New Roman" pitchFamily="18" charset="0"/>
                <a:cs typeface="Times New Roman" pitchFamily="18" charset="0"/>
              </a:rPr>
              <a:t>Сау</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болыңыздар</a:t>
            </a:r>
            <a:r>
              <a:rPr lang="en-US" sz="4000" b="1" dirty="0" smtClean="0">
                <a:solidFill>
                  <a:srgbClr val="FF0000"/>
                </a:solidFill>
                <a:latin typeface="Times New Roman" pitchFamily="18" charset="0"/>
                <a:cs typeface="Times New Roman" pitchFamily="18" charset="0"/>
              </a:rPr>
              <a:t>.</a:t>
            </a:r>
          </a:p>
          <a:p>
            <a:pPr algn="ctr">
              <a:buNone/>
            </a:pPr>
            <a:r>
              <a:rPr lang="en-US" sz="4000" b="1" dirty="0" err="1" smtClean="0">
                <a:solidFill>
                  <a:srgbClr val="FF0000"/>
                </a:solidFill>
                <a:latin typeface="Times New Roman" pitchFamily="18" charset="0"/>
                <a:cs typeface="Times New Roman" pitchFamily="18" charset="0"/>
              </a:rPr>
              <a:t>Сабақ</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аяқталды</a:t>
            </a:r>
            <a:r>
              <a:rPr lang="en-US" sz="4000" b="1" dirty="0" smtClean="0">
                <a:solidFill>
                  <a:srgbClr val="FF0000"/>
                </a:solidFill>
                <a:latin typeface="Times New Roman" pitchFamily="18" charset="0"/>
                <a:cs typeface="Times New Roman" pitchFamily="18" charset="0"/>
              </a:rPr>
              <a:t>.</a:t>
            </a:r>
          </a:p>
          <a:p>
            <a:pPr algn="ctr">
              <a:buNone/>
            </a:pPr>
            <a:endParaRPr lang="kk-KZ" sz="4000" b="1" dirty="0">
              <a:solidFill>
                <a:srgbClr val="FF0000"/>
              </a:solidFill>
              <a:latin typeface="Times New Roman" pitchFamily="18" charset="0"/>
              <a:cs typeface="Times New Roman" pitchFamily="18" charset="0"/>
            </a:endParaRPr>
          </a:p>
        </p:txBody>
      </p:sp>
      <p:pic>
        <p:nvPicPr>
          <p:cNvPr id="5" name="Рисунок 4" descr="C:\Users\Талдык навсегда\Desktop\smile.gif"/>
          <p:cNvPicPr/>
          <p:nvPr/>
        </p:nvPicPr>
        <p:blipFill>
          <a:blip r:embed="rId2">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1357290" y="3214686"/>
            <a:ext cx="6643734" cy="312420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err="1" smtClean="0">
                <a:solidFill>
                  <a:srgbClr val="FF0000"/>
                </a:solidFill>
                <a:latin typeface="Times New Roman" pitchFamily="18" charset="0"/>
                <a:cs typeface="Times New Roman" pitchFamily="18" charset="0"/>
              </a:rPr>
              <a:t>Өткенді</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пысықтау</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Ой</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шақыру</a:t>
            </a:r>
            <a:r>
              <a:rPr lang="en-US" b="1" dirty="0" smtClean="0">
                <a:solidFill>
                  <a:srgbClr val="FF0000"/>
                </a:solidFill>
                <a:latin typeface="Times New Roman" pitchFamily="18" charset="0"/>
                <a:cs typeface="Times New Roman" pitchFamily="18" charset="0"/>
              </a:rPr>
              <a:t>”.</a:t>
            </a:r>
            <a:endParaRPr lang="kk-KZ" b="1"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None/>
            </a:pPr>
            <a:r>
              <a:rPr lang="en-US" b="1" dirty="0" smtClean="0">
                <a:solidFill>
                  <a:srgbClr val="002060"/>
                </a:solidFill>
                <a:latin typeface="Times New Roman" pitchFamily="18" charset="0"/>
                <a:cs typeface="Times New Roman" pitchFamily="18" charset="0"/>
              </a:rPr>
              <a:t>“</a:t>
            </a:r>
            <a:r>
              <a:rPr lang="en-US" b="1" dirty="0" err="1" smtClean="0">
                <a:solidFill>
                  <a:srgbClr val="002060"/>
                </a:solidFill>
                <a:latin typeface="Times New Roman" pitchFamily="18" charset="0"/>
                <a:cs typeface="Times New Roman" pitchFamily="18" charset="0"/>
              </a:rPr>
              <a:t>Оны</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таныту</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арқылы</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біз</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Қазақстанды</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әлемге</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танытамыз,қазақ</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халқын</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танытамыз.Ол</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әрқашан</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біздің</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ұлттық</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ұранымыз</a:t>
            </a:r>
            <a:r>
              <a:rPr lang="en-US" b="1" dirty="0" smtClean="0">
                <a:solidFill>
                  <a:srgbClr val="002060"/>
                </a:solidFill>
                <a:latin typeface="Times New Roman" pitchFamily="18" charset="0"/>
                <a:cs typeface="Times New Roman" pitchFamily="18" charset="0"/>
              </a:rPr>
              <a:t>”</a:t>
            </a:r>
          </a:p>
          <a:p>
            <a:pPr>
              <a:buNone/>
            </a:pPr>
            <a:r>
              <a:rPr lang="en-US" b="1" dirty="0" smtClean="0">
                <a:solidFill>
                  <a:srgbClr val="002060"/>
                </a:solidFill>
                <a:latin typeface="Times New Roman" pitchFamily="18" charset="0"/>
                <a:cs typeface="Times New Roman" pitchFamily="18" charset="0"/>
              </a:rPr>
              <a:t>                                            Н. Ә. </a:t>
            </a:r>
            <a:r>
              <a:rPr lang="en-US" b="1" dirty="0" err="1" smtClean="0">
                <a:solidFill>
                  <a:srgbClr val="002060"/>
                </a:solidFill>
                <a:latin typeface="Times New Roman" pitchFamily="18" charset="0"/>
                <a:cs typeface="Times New Roman" pitchFamily="18" charset="0"/>
              </a:rPr>
              <a:t>Назарбаев</a:t>
            </a:r>
            <a:r>
              <a:rPr lang="en-US" b="1" dirty="0" smtClean="0">
                <a:solidFill>
                  <a:srgbClr val="002060"/>
                </a:solidFill>
                <a:latin typeface="Times New Roman" pitchFamily="18" charset="0"/>
                <a:cs typeface="Times New Roman" pitchFamily="18" charset="0"/>
              </a:rPr>
              <a:t>.</a:t>
            </a:r>
          </a:p>
          <a:p>
            <a:pPr>
              <a:buNone/>
            </a:pPr>
            <a:r>
              <a:rPr lang="en-US" b="1" dirty="0" smtClean="0">
                <a:solidFill>
                  <a:srgbClr val="002060"/>
                </a:solidFill>
                <a:latin typeface="Times New Roman" pitchFamily="18" charset="0"/>
                <a:cs typeface="Times New Roman" pitchFamily="18" charset="0"/>
              </a:rPr>
              <a:t>“</a:t>
            </a:r>
            <a:r>
              <a:rPr lang="en-US" b="1" dirty="0" err="1" smtClean="0">
                <a:solidFill>
                  <a:srgbClr val="002060"/>
                </a:solidFill>
                <a:latin typeface="Times New Roman" pitchFamily="18" charset="0"/>
                <a:cs typeface="Times New Roman" pitchFamily="18" charset="0"/>
              </a:rPr>
              <a:t>Оның</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лебі</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оның</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үні</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оның</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тынысы-заман</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тынысы</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халық</a:t>
            </a:r>
            <a:r>
              <a:rPr lang="en-US" b="1" dirty="0" smtClean="0">
                <a:solidFill>
                  <a:srgbClr val="002060"/>
                </a:solidFill>
                <a:latin typeface="Times New Roman" pitchFamily="18" charset="0"/>
                <a:cs typeface="Times New Roman" pitchFamily="18" charset="0"/>
              </a:rPr>
              <a:t> </a:t>
            </a:r>
            <a:r>
              <a:rPr lang="en-US" b="1" dirty="0" err="1" smtClean="0">
                <a:solidFill>
                  <a:srgbClr val="002060"/>
                </a:solidFill>
                <a:latin typeface="Times New Roman" pitchFamily="18" charset="0"/>
                <a:cs typeface="Times New Roman" pitchFamily="18" charset="0"/>
              </a:rPr>
              <a:t>үні</a:t>
            </a:r>
            <a:r>
              <a:rPr lang="en-US" b="1" dirty="0" smtClean="0">
                <a:solidFill>
                  <a:srgbClr val="002060"/>
                </a:solidFill>
                <a:latin typeface="Times New Roman" pitchFamily="18" charset="0"/>
                <a:cs typeface="Times New Roman" pitchFamily="18" charset="0"/>
              </a:rPr>
              <a:t>”.</a:t>
            </a:r>
          </a:p>
          <a:p>
            <a:pPr>
              <a:buNone/>
            </a:pPr>
            <a:r>
              <a:rPr lang="en-US" b="1" dirty="0" smtClean="0">
                <a:solidFill>
                  <a:srgbClr val="002060"/>
                </a:solidFill>
                <a:latin typeface="Times New Roman" pitchFamily="18" charset="0"/>
                <a:cs typeface="Times New Roman" pitchFamily="18" charset="0"/>
              </a:rPr>
              <a:t>                                                М.О. </a:t>
            </a:r>
            <a:r>
              <a:rPr lang="en-US" b="1" dirty="0" err="1" smtClean="0">
                <a:solidFill>
                  <a:srgbClr val="002060"/>
                </a:solidFill>
                <a:latin typeface="Times New Roman" pitchFamily="18" charset="0"/>
                <a:cs typeface="Times New Roman" pitchFamily="18" charset="0"/>
              </a:rPr>
              <a:t>Әуезов</a:t>
            </a:r>
            <a:endParaRPr lang="kk-KZ" b="1" dirty="0">
              <a:solidFill>
                <a:srgbClr val="00206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dirty="0" err="1" smtClean="0">
                <a:solidFill>
                  <a:schemeClr val="bg2">
                    <a:lumMod val="25000"/>
                  </a:schemeClr>
                </a:solidFill>
                <a:latin typeface="Times New Roman" pitchFamily="18" charset="0"/>
                <a:cs typeface="Times New Roman" pitchFamily="18" charset="0"/>
              </a:rPr>
              <a:t>Сабақтың</a:t>
            </a:r>
            <a:r>
              <a:rPr lang="en-US" b="1" dirty="0" smtClean="0">
                <a:solidFill>
                  <a:schemeClr val="bg2">
                    <a:lumMod val="25000"/>
                  </a:schemeClr>
                </a:solidFill>
                <a:latin typeface="Times New Roman" pitchFamily="18" charset="0"/>
                <a:cs typeface="Times New Roman" pitchFamily="18" charset="0"/>
              </a:rPr>
              <a:t> </a:t>
            </a:r>
            <a:r>
              <a:rPr lang="en-US" b="1" dirty="0" err="1" smtClean="0">
                <a:solidFill>
                  <a:schemeClr val="bg2">
                    <a:lumMod val="25000"/>
                  </a:schemeClr>
                </a:solidFill>
                <a:latin typeface="Times New Roman" pitchFamily="18" charset="0"/>
                <a:cs typeface="Times New Roman" pitchFamily="18" charset="0"/>
              </a:rPr>
              <a:t>тақырыбы</a:t>
            </a:r>
            <a:r>
              <a:rPr lang="en-US" b="1" dirty="0" smtClean="0">
                <a:solidFill>
                  <a:schemeClr val="bg2">
                    <a:lumMod val="25000"/>
                  </a:schemeClr>
                </a:solidFill>
                <a:latin typeface="Times New Roman" pitchFamily="18" charset="0"/>
                <a:cs typeface="Times New Roman" pitchFamily="18" charset="0"/>
              </a:rPr>
              <a:t>:</a:t>
            </a:r>
            <a:r>
              <a:rPr lang="en-US" b="1" dirty="0" smtClean="0">
                <a:solidFill>
                  <a:srgbClr val="FF0000"/>
                </a:solidFill>
                <a:latin typeface="Times New Roman" pitchFamily="18" charset="0"/>
                <a:cs typeface="Times New Roman" pitchFamily="18" charset="0"/>
              </a:rPr>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a:t>
            </a:r>
            <a:r>
              <a:rPr lang="en-US" b="1" dirty="0" err="1" smtClean="0">
                <a:solidFill>
                  <a:srgbClr val="FF0000"/>
                </a:solidFill>
                <a:latin typeface="Times New Roman" pitchFamily="18" charset="0"/>
                <a:cs typeface="Times New Roman" pitchFamily="18" charset="0"/>
              </a:rPr>
              <a:t>Абай-дара</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Абай-дана</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қазақта</a:t>
            </a:r>
            <a:r>
              <a:rPr lang="en-US" b="1" dirty="0" smtClean="0">
                <a:solidFill>
                  <a:srgbClr val="FF0000"/>
                </a:solidFill>
                <a:latin typeface="Times New Roman" pitchFamily="18" charset="0"/>
                <a:cs typeface="Times New Roman" pitchFamily="18" charset="0"/>
              </a:rPr>
              <a:t>”</a:t>
            </a:r>
            <a:endParaRPr lang="kk-KZ" b="1" dirty="0">
              <a:solidFill>
                <a:srgbClr val="FF0000"/>
              </a:solidFill>
              <a:latin typeface="Times New Roman" pitchFamily="18" charset="0"/>
              <a:cs typeface="Times New Roman" pitchFamily="18" charset="0"/>
            </a:endParaRPr>
          </a:p>
        </p:txBody>
      </p:sp>
      <p:pic>
        <p:nvPicPr>
          <p:cNvPr id="5" name="Picture 2" descr="C:\Documents and Settings\User\Мои документы\Мои рисунки\jb\48.jpeg"/>
          <p:cNvPicPr>
            <a:picLocks noGrp="1" noChangeAspect="1" noChangeArrowheads="1"/>
          </p:cNvPicPr>
          <p:nvPr>
            <p:ph idx="1"/>
          </p:nvPr>
        </p:nvPicPr>
        <p:blipFill>
          <a:blip r:embed="rId2"/>
          <a:srcRect/>
          <a:stretch>
            <a:fillRect/>
          </a:stretch>
        </p:blipFill>
        <p:spPr bwMode="auto">
          <a:xfrm>
            <a:off x="1142976" y="1785926"/>
            <a:ext cx="7215237" cy="464347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472386" cy="6252232"/>
          </a:xfrm>
        </p:spPr>
        <p:txBody>
          <a:bodyPr>
            <a:normAutofit fontScale="90000"/>
          </a:bodyPr>
          <a:lstStyle/>
          <a:p>
            <a:r>
              <a:rPr lang="kk-KZ" sz="3100" b="1" dirty="0" smtClean="0">
                <a:solidFill>
                  <a:srgbClr val="C00000"/>
                </a:solidFill>
                <a:latin typeface="Times New Roman" pitchFamily="18" charset="0"/>
                <a:cs typeface="Times New Roman" pitchFamily="18" charset="0"/>
              </a:rPr>
              <a:t>Мақсаты:</a:t>
            </a:r>
            <a:r>
              <a:rPr lang="en-US" sz="2800" b="1" dirty="0" smtClean="0">
                <a:solidFill>
                  <a:srgbClr val="C00000"/>
                </a:solidFill>
                <a:latin typeface="Times New Roman" pitchFamily="18" charset="0"/>
                <a:cs typeface="Times New Roman" pitchFamily="18" charset="0"/>
              </a:rPr>
              <a:t/>
            </a:r>
            <a:br>
              <a:rPr lang="en-US" sz="2800" b="1" dirty="0" smtClean="0">
                <a:solidFill>
                  <a:srgbClr val="C00000"/>
                </a:solidFill>
                <a:latin typeface="Times New Roman" pitchFamily="18" charset="0"/>
                <a:cs typeface="Times New Roman" pitchFamily="18" charset="0"/>
              </a:rPr>
            </a:br>
            <a:r>
              <a:rPr lang="en-US" sz="2800" b="1" dirty="0" smtClean="0">
                <a:solidFill>
                  <a:srgbClr val="C00000"/>
                </a:solidFill>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Қазақтың</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дара</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тұлғасы</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Абайдың</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тыныс-тіршілігі,шығармаларының</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маңыздылығын,берер</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тәлім-тәрбиесін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түсінуге</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бағдар</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беру</a:t>
            </a:r>
            <a:r>
              <a:rPr lang="en-US" sz="2800" b="1" i="1" dirty="0" smtClean="0">
                <a:latin typeface="Times New Roman" pitchFamily="18" charset="0"/>
                <a:cs typeface="Times New Roman" pitchFamily="18" charset="0"/>
              </a:rPr>
              <a:t>.</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en-US" sz="2800" b="1" i="1" dirty="0" err="1" smtClean="0">
                <a:latin typeface="Times New Roman" pitchFamily="18" charset="0"/>
                <a:cs typeface="Times New Roman" pitchFamily="18" charset="0"/>
              </a:rPr>
              <a:t>Өткен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материалды</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пысықтау</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негізінде</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Абай</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өмірі</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мен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шығармалаының</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түбіне</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терең</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үңіліп</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өзінше</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ізденетін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және</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сыныпқа</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жаңа</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идея</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ұсынып,өз</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ойын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дәлелдей</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алатын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тұлға</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қалыптастыру</a:t>
            </a:r>
            <a:r>
              <a:rPr lang="en-US" sz="2800" b="1" i="1" dirty="0" smtClean="0">
                <a:latin typeface="Times New Roman" pitchFamily="18" charset="0"/>
                <a:cs typeface="Times New Roman" pitchFamily="18" charset="0"/>
              </a:rPr>
              <a:t>.</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r>
              <a:rPr lang="en-US" sz="2800" b="1" i="1" dirty="0" err="1" smtClean="0">
                <a:latin typeface="Times New Roman" pitchFamily="18" charset="0"/>
                <a:cs typeface="Times New Roman" pitchFamily="18" charset="0"/>
              </a:rPr>
              <a:t>Мұғалім</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берген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білім</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бағытын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өз</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бетімен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дамыта</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алатын</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білімді,ізденімпаз</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тұлға</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тәрбиелеу</a:t>
            </a:r>
            <a:r>
              <a:rPr lang="en-US" sz="2800" b="1" i="1" dirty="0" smtClean="0">
                <a:latin typeface="Times New Roman" pitchFamily="18" charset="0"/>
                <a:cs typeface="Times New Roman" pitchFamily="18" charset="0"/>
              </a:rPr>
              <a:t>.</a:t>
            </a:r>
            <a:r>
              <a:rPr lang="kk-KZ" sz="2800" b="1" dirty="0" smtClean="0">
                <a:latin typeface="Times New Roman" pitchFamily="18" charset="0"/>
                <a:cs typeface="Times New Roman" pitchFamily="18" charset="0"/>
              </a:rPr>
              <a:t/>
            </a:r>
            <a:br>
              <a:rPr lang="kk-KZ" sz="2800" b="1"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7239000" cy="6286544"/>
          </a:xfrm>
        </p:spPr>
        <p:txBody>
          <a:bodyPr>
            <a:normAutofit fontScale="90000"/>
          </a:bodyPr>
          <a:lstStyle/>
          <a:p>
            <a:r>
              <a:rPr lang="kk-KZ" sz="2700" dirty="0" smtClean="0">
                <a:ln>
                  <a:solidFill>
                    <a:srgbClr val="FF0000"/>
                  </a:solidFill>
                </a:ln>
              </a:rPr>
              <a:t/>
            </a:r>
            <a:br>
              <a:rPr lang="kk-KZ" sz="2700" dirty="0" smtClean="0">
                <a:ln>
                  <a:solidFill>
                    <a:srgbClr val="FF0000"/>
                  </a:solidFill>
                </a:ln>
              </a:rPr>
            </a:br>
            <a:r>
              <a:rPr lang="kk-KZ" sz="2700" dirty="0" smtClean="0">
                <a:ln>
                  <a:solidFill>
                    <a:srgbClr val="FF0000"/>
                  </a:solidFill>
                </a:ln>
                <a:solidFill>
                  <a:srgbClr val="C00000"/>
                </a:solidFill>
                <a:latin typeface="Times New Roman" pitchFamily="18" charset="0"/>
                <a:cs typeface="Times New Roman" pitchFamily="18" charset="0"/>
              </a:rPr>
              <a:t>Сабақтың әдісі:</a:t>
            </a:r>
            <a:r>
              <a:rPr lang="en-US" sz="2700" dirty="0" smtClean="0">
                <a:ln>
                  <a:solidFill>
                    <a:srgbClr val="FF0000"/>
                  </a:solidFill>
                </a:ln>
                <a:solidFill>
                  <a:srgbClr val="C00000"/>
                </a:solidFill>
                <a:latin typeface="Times New Roman" pitchFamily="18" charset="0"/>
                <a:cs typeface="Times New Roman" pitchFamily="18" charset="0"/>
              </a:rPr>
              <a:t> </a:t>
            </a:r>
            <a:r>
              <a:rPr lang="kk-KZ" sz="2200" dirty="0" smtClean="0">
                <a:ln>
                  <a:solidFill>
                    <a:srgbClr val="FF0000"/>
                  </a:solidFill>
                </a:ln>
                <a:solidFill>
                  <a:schemeClr val="bg2">
                    <a:lumMod val="25000"/>
                  </a:schemeClr>
                </a:solidFill>
                <a:latin typeface="Times New Roman" pitchFamily="18" charset="0"/>
                <a:cs typeface="Times New Roman" pitchFamily="18" charset="0"/>
              </a:rPr>
              <a:t>СТО,диалогты оқыту,</a:t>
            </a:r>
            <a:r>
              <a:rPr lang="en-US" sz="2200" dirty="0" smtClean="0">
                <a:ln>
                  <a:solidFill>
                    <a:srgbClr val="FF0000"/>
                  </a:solidFill>
                </a:ln>
                <a:solidFill>
                  <a:schemeClr val="bg2">
                    <a:lumMod val="25000"/>
                  </a:schemeClr>
                </a:solidFill>
                <a:latin typeface="Times New Roman" pitchFamily="18" charset="0"/>
                <a:cs typeface="Times New Roman" pitchFamily="18" charset="0"/>
              </a:rPr>
              <a:t> </a:t>
            </a:r>
            <a:r>
              <a:rPr lang="kk-KZ" sz="2200" dirty="0" smtClean="0">
                <a:ln>
                  <a:solidFill>
                    <a:srgbClr val="FF0000"/>
                  </a:solidFill>
                </a:ln>
                <a:solidFill>
                  <a:schemeClr val="bg2">
                    <a:lumMod val="25000"/>
                  </a:schemeClr>
                </a:solidFill>
                <a:latin typeface="Times New Roman" pitchFamily="18" charset="0"/>
                <a:cs typeface="Times New Roman" pitchFamily="18" charset="0"/>
              </a:rPr>
              <a:t>оқу үшін және оқытуды бағалау</a:t>
            </a:r>
            <a:r>
              <a:rPr lang="kk-KZ" sz="2200" dirty="0" smtClean="0">
                <a:solidFill>
                  <a:schemeClr val="bg2">
                    <a:lumMod val="25000"/>
                  </a:schemeClr>
                </a:solidFill>
                <a:latin typeface="Times New Roman" pitchFamily="18" charset="0"/>
                <a:cs typeface="Times New Roman" pitchFamily="18" charset="0"/>
              </a:rPr>
              <a:t/>
            </a:r>
            <a:br>
              <a:rPr lang="kk-KZ" sz="2200" dirty="0" smtClean="0">
                <a:solidFill>
                  <a:schemeClr val="bg2">
                    <a:lumMod val="25000"/>
                  </a:schemeClr>
                </a:solidFill>
                <a:latin typeface="Times New Roman" pitchFamily="18" charset="0"/>
                <a:cs typeface="Times New Roman" pitchFamily="18" charset="0"/>
              </a:rPr>
            </a:br>
            <a:r>
              <a:rPr lang="en-US" sz="2700" dirty="0" smtClean="0">
                <a:latin typeface="Times New Roman" pitchFamily="18" charset="0"/>
                <a:cs typeface="Times New Roman" pitchFamily="18" charset="0"/>
              </a:rPr>
              <a:t/>
            </a:r>
            <a:br>
              <a:rPr lang="en-US" sz="2700" dirty="0" smtClean="0">
                <a:latin typeface="Times New Roman" pitchFamily="18" charset="0"/>
                <a:cs typeface="Times New Roman" pitchFamily="18" charset="0"/>
              </a:rPr>
            </a:br>
            <a:r>
              <a:rPr lang="kk-KZ" sz="2200" dirty="0" smtClean="0">
                <a:ln>
                  <a:solidFill>
                    <a:srgbClr val="FF0000"/>
                  </a:solidFill>
                </a:ln>
                <a:solidFill>
                  <a:srgbClr val="C00000"/>
                </a:solidFill>
                <a:latin typeface="Times New Roman" pitchFamily="18" charset="0"/>
                <a:cs typeface="Times New Roman" pitchFamily="18" charset="0"/>
              </a:rPr>
              <a:t>Сабақ түрі:</a:t>
            </a:r>
            <a:r>
              <a:rPr lang="en-US" sz="2200" dirty="0" smtClean="0">
                <a:ln>
                  <a:solidFill>
                    <a:srgbClr val="FF0000"/>
                  </a:solidFill>
                </a:ln>
                <a:solidFill>
                  <a:schemeClr val="bg1"/>
                </a:solidFill>
                <a:latin typeface="Times New Roman" pitchFamily="18" charset="0"/>
                <a:cs typeface="Times New Roman" pitchFamily="18" charset="0"/>
              </a:rPr>
              <a:t> </a:t>
            </a:r>
            <a:r>
              <a:rPr lang="en-US" sz="2200" dirty="0" err="1" smtClean="0">
                <a:ln>
                  <a:solidFill>
                    <a:srgbClr val="FF0000"/>
                  </a:solidFill>
                </a:ln>
                <a:solidFill>
                  <a:schemeClr val="bg2">
                    <a:lumMod val="25000"/>
                  </a:schemeClr>
                </a:solidFill>
                <a:latin typeface="Times New Roman" pitchFamily="18" charset="0"/>
                <a:cs typeface="Times New Roman" pitchFamily="18" charset="0"/>
              </a:rPr>
              <a:t>өткен</a:t>
            </a:r>
            <a:r>
              <a:rPr lang="en-US" sz="2200" dirty="0" smtClean="0">
                <a:ln>
                  <a:solidFill>
                    <a:srgbClr val="FF0000"/>
                  </a:solidFill>
                </a:ln>
                <a:solidFill>
                  <a:schemeClr val="bg2">
                    <a:lumMod val="25000"/>
                  </a:schemeClr>
                </a:solidFill>
                <a:latin typeface="Times New Roman" pitchFamily="18" charset="0"/>
                <a:cs typeface="Times New Roman" pitchFamily="18" charset="0"/>
              </a:rPr>
              <a:t> </a:t>
            </a:r>
            <a:r>
              <a:rPr lang="en-US" sz="2200" dirty="0" err="1" smtClean="0">
                <a:ln>
                  <a:solidFill>
                    <a:srgbClr val="FF0000"/>
                  </a:solidFill>
                </a:ln>
                <a:solidFill>
                  <a:schemeClr val="bg2">
                    <a:lumMod val="25000"/>
                  </a:schemeClr>
                </a:solidFill>
                <a:latin typeface="Times New Roman" pitchFamily="18" charset="0"/>
                <a:cs typeface="Times New Roman" pitchFamily="18" charset="0"/>
              </a:rPr>
              <a:t>сабақты</a:t>
            </a:r>
            <a:r>
              <a:rPr lang="en-US" sz="2200" dirty="0" smtClean="0">
                <a:ln>
                  <a:solidFill>
                    <a:srgbClr val="FF0000"/>
                  </a:solidFill>
                </a:ln>
                <a:solidFill>
                  <a:schemeClr val="bg2">
                    <a:lumMod val="25000"/>
                  </a:schemeClr>
                </a:solidFill>
                <a:latin typeface="Times New Roman" pitchFamily="18" charset="0"/>
                <a:cs typeface="Times New Roman" pitchFamily="18" charset="0"/>
              </a:rPr>
              <a:t> </a:t>
            </a:r>
            <a:r>
              <a:rPr lang="en-US" sz="2200" dirty="0" err="1" smtClean="0">
                <a:ln>
                  <a:solidFill>
                    <a:srgbClr val="FF0000"/>
                  </a:solidFill>
                </a:ln>
                <a:solidFill>
                  <a:schemeClr val="bg2">
                    <a:lumMod val="25000"/>
                  </a:schemeClr>
                </a:solidFill>
                <a:latin typeface="Times New Roman" pitchFamily="18" charset="0"/>
                <a:cs typeface="Times New Roman" pitchFamily="18" charset="0"/>
              </a:rPr>
              <a:t>пысықтау</a:t>
            </a:r>
            <a:r>
              <a:rPr lang="kk-KZ" sz="2200" dirty="0" smtClean="0">
                <a:ln>
                  <a:solidFill>
                    <a:srgbClr val="FF0000"/>
                  </a:solidFill>
                </a:ln>
                <a:latin typeface="Times New Roman" pitchFamily="18" charset="0"/>
                <a:cs typeface="Times New Roman" pitchFamily="18" charset="0"/>
              </a:rPr>
              <a:t/>
            </a:r>
            <a:br>
              <a:rPr lang="kk-KZ" sz="2200" dirty="0" smtClean="0">
                <a:ln>
                  <a:solidFill>
                    <a:srgbClr val="FF0000"/>
                  </a:solidFill>
                </a:ln>
                <a:latin typeface="Times New Roman" pitchFamily="18" charset="0"/>
                <a:cs typeface="Times New Roman" pitchFamily="18" charset="0"/>
              </a:rPr>
            </a:br>
            <a:r>
              <a:rPr lang="en-US" sz="2200" dirty="0" smtClean="0">
                <a:ln>
                  <a:solidFill>
                    <a:srgbClr val="FF0000"/>
                  </a:solidFill>
                </a:ln>
                <a:latin typeface="Times New Roman" pitchFamily="18" charset="0"/>
                <a:cs typeface="Times New Roman" pitchFamily="18" charset="0"/>
              </a:rPr>
              <a:t/>
            </a:r>
            <a:br>
              <a:rPr lang="en-US" sz="2200" dirty="0" smtClean="0">
                <a:ln>
                  <a:solidFill>
                    <a:srgbClr val="FF0000"/>
                  </a:solidFill>
                </a:ln>
                <a:latin typeface="Times New Roman" pitchFamily="18" charset="0"/>
                <a:cs typeface="Times New Roman" pitchFamily="18" charset="0"/>
              </a:rPr>
            </a:br>
            <a:r>
              <a:rPr lang="kk-KZ" sz="2200" dirty="0" smtClean="0">
                <a:ln>
                  <a:solidFill>
                    <a:srgbClr val="FF0000"/>
                  </a:solidFill>
                </a:ln>
                <a:solidFill>
                  <a:srgbClr val="C00000"/>
                </a:solidFill>
                <a:latin typeface="Times New Roman" pitchFamily="18" charset="0"/>
                <a:cs typeface="Times New Roman" pitchFamily="18" charset="0"/>
              </a:rPr>
              <a:t>Көрнекілігі:</a:t>
            </a:r>
            <a:r>
              <a:rPr lang="en-US" sz="2200" dirty="0" err="1" smtClean="0">
                <a:ln>
                  <a:solidFill>
                    <a:srgbClr val="FF0000"/>
                  </a:solidFill>
                </a:ln>
                <a:solidFill>
                  <a:schemeClr val="bg2">
                    <a:lumMod val="25000"/>
                  </a:schemeClr>
                </a:solidFill>
                <a:latin typeface="Times New Roman" pitchFamily="18" charset="0"/>
                <a:cs typeface="Times New Roman" pitchFamily="18" charset="0"/>
              </a:rPr>
              <a:t>кесте,тренинг,презентация,постер</a:t>
            </a:r>
            <a:r>
              <a:rPr lang="kk-KZ" sz="2200" dirty="0" smtClean="0">
                <a:ln>
                  <a:solidFill>
                    <a:srgbClr val="FF0000"/>
                  </a:solidFill>
                </a:ln>
                <a:solidFill>
                  <a:schemeClr val="bg2">
                    <a:lumMod val="25000"/>
                  </a:schemeClr>
                </a:solidFill>
                <a:latin typeface="Times New Roman" pitchFamily="18" charset="0"/>
                <a:cs typeface="Times New Roman" pitchFamily="18" charset="0"/>
              </a:rPr>
              <a:t/>
            </a:r>
            <a:br>
              <a:rPr lang="kk-KZ" sz="2200" dirty="0" smtClean="0">
                <a:ln>
                  <a:solidFill>
                    <a:srgbClr val="FF0000"/>
                  </a:solidFill>
                </a:ln>
                <a:solidFill>
                  <a:schemeClr val="bg2">
                    <a:lumMod val="25000"/>
                  </a:schemeClr>
                </a:solidFill>
                <a:latin typeface="Times New Roman" pitchFamily="18" charset="0"/>
                <a:cs typeface="Times New Roman" pitchFamily="18" charset="0"/>
              </a:rPr>
            </a:br>
            <a:r>
              <a:rPr lang="kk-KZ" sz="2200" dirty="0" smtClean="0">
                <a:ln>
                  <a:solidFill>
                    <a:srgbClr val="FF0000"/>
                  </a:solidFill>
                </a:ln>
                <a:latin typeface="Times New Roman" pitchFamily="18" charset="0"/>
                <a:cs typeface="Times New Roman" pitchFamily="18" charset="0"/>
              </a:rPr>
              <a:t/>
            </a:r>
            <a:br>
              <a:rPr lang="kk-KZ" sz="2200" dirty="0" smtClean="0">
                <a:ln>
                  <a:solidFill>
                    <a:srgbClr val="FF0000"/>
                  </a:solidFill>
                </a:ln>
                <a:latin typeface="Times New Roman" pitchFamily="18" charset="0"/>
                <a:cs typeface="Times New Roman" pitchFamily="18" charset="0"/>
              </a:rPr>
            </a:br>
            <a:r>
              <a:rPr lang="kk-KZ" sz="2200" dirty="0" smtClean="0">
                <a:ln>
                  <a:solidFill>
                    <a:srgbClr val="FF0000"/>
                  </a:solidFill>
                </a:ln>
                <a:solidFill>
                  <a:srgbClr val="C00000"/>
                </a:solidFill>
                <a:latin typeface="Times New Roman" pitchFamily="18" charset="0"/>
                <a:cs typeface="Times New Roman" pitchFamily="18" charset="0"/>
              </a:rPr>
              <a:t>Пәнаралық байланыс:</a:t>
            </a:r>
            <a:r>
              <a:rPr lang="en-US" sz="2200" dirty="0" smtClean="0">
                <a:ln>
                  <a:solidFill>
                    <a:srgbClr val="FF0000"/>
                  </a:solidFill>
                </a:ln>
                <a:solidFill>
                  <a:srgbClr val="C00000"/>
                </a:solidFill>
                <a:latin typeface="Times New Roman" pitchFamily="18" charset="0"/>
                <a:cs typeface="Times New Roman" pitchFamily="18" charset="0"/>
              </a:rPr>
              <a:t> </a:t>
            </a:r>
            <a:r>
              <a:rPr lang="kk-KZ" sz="2200" dirty="0" smtClean="0">
                <a:ln>
                  <a:solidFill>
                    <a:srgbClr val="FF0000"/>
                  </a:solidFill>
                </a:ln>
                <a:latin typeface="Times New Roman" pitchFamily="18" charset="0"/>
                <a:cs typeface="Times New Roman" pitchFamily="18" charset="0"/>
              </a:rPr>
              <a:t>тарих</a:t>
            </a:r>
            <a:r>
              <a:rPr lang="en-US" sz="2200" dirty="0" smtClean="0">
                <a:ln>
                  <a:solidFill>
                    <a:srgbClr val="FF0000"/>
                  </a:solidFill>
                </a:ln>
                <a:latin typeface="Times New Roman" pitchFamily="18" charset="0"/>
                <a:cs typeface="Times New Roman" pitchFamily="18" charset="0"/>
              </a:rPr>
              <a:t>, </a:t>
            </a:r>
            <a:r>
              <a:rPr lang="en-US" sz="2200" dirty="0" err="1" smtClean="0">
                <a:ln>
                  <a:solidFill>
                    <a:srgbClr val="FF0000"/>
                  </a:solidFill>
                </a:ln>
                <a:latin typeface="Times New Roman" pitchFamily="18" charset="0"/>
                <a:cs typeface="Times New Roman" pitchFamily="18" charset="0"/>
              </a:rPr>
              <a:t>әдебиет</a:t>
            </a:r>
            <a:r>
              <a:rPr lang="en-US" sz="2200" dirty="0" smtClean="0">
                <a:ln>
                  <a:solidFill>
                    <a:srgbClr val="FF0000"/>
                  </a:solidFill>
                </a:ln>
                <a:latin typeface="Times New Roman" pitchFamily="18" charset="0"/>
                <a:cs typeface="Times New Roman" pitchFamily="18" charset="0"/>
              </a:rPr>
              <a:t>, </a:t>
            </a:r>
            <a:r>
              <a:rPr lang="en-US" sz="2200" dirty="0" err="1" smtClean="0">
                <a:ln>
                  <a:solidFill>
                    <a:srgbClr val="FF0000"/>
                  </a:solidFill>
                </a:ln>
                <a:latin typeface="Times New Roman" pitchFamily="18" charset="0"/>
                <a:cs typeface="Times New Roman" pitchFamily="18" charset="0"/>
              </a:rPr>
              <a:t>музыка</a:t>
            </a:r>
            <a:r>
              <a:rPr lang="en-US" sz="2200" dirty="0" smtClean="0">
                <a:ln>
                  <a:solidFill>
                    <a:srgbClr val="FF0000"/>
                  </a:solidFill>
                </a:ln>
                <a:latin typeface="Times New Roman" pitchFamily="18" charset="0"/>
                <a:cs typeface="Times New Roman" pitchFamily="18" charset="0"/>
              </a:rPr>
              <a:t/>
            </a:r>
            <a:br>
              <a:rPr lang="en-US" sz="2200" dirty="0" smtClean="0">
                <a:ln>
                  <a:solidFill>
                    <a:srgbClr val="FF0000"/>
                  </a:solidFill>
                </a:ln>
                <a:latin typeface="Times New Roman" pitchFamily="18" charset="0"/>
                <a:cs typeface="Times New Roman" pitchFamily="18" charset="0"/>
              </a:rPr>
            </a:br>
            <a:r>
              <a:rPr lang="en-US" sz="2200" dirty="0" smtClean="0">
                <a:ln>
                  <a:solidFill>
                    <a:srgbClr val="FF0000"/>
                  </a:solidFill>
                </a:ln>
                <a:latin typeface="Times New Roman" pitchFamily="18" charset="0"/>
                <a:cs typeface="Times New Roman" pitchFamily="18" charset="0"/>
              </a:rPr>
              <a:t/>
            </a:r>
            <a:br>
              <a:rPr lang="en-US" sz="2200" dirty="0" smtClean="0">
                <a:ln>
                  <a:solidFill>
                    <a:srgbClr val="FF0000"/>
                  </a:solidFill>
                </a:ln>
                <a:latin typeface="Times New Roman" pitchFamily="18" charset="0"/>
                <a:cs typeface="Times New Roman" pitchFamily="18" charset="0"/>
              </a:rPr>
            </a:br>
            <a:r>
              <a:rPr lang="kk-KZ" sz="2200" dirty="0" smtClean="0">
                <a:ln>
                  <a:solidFill>
                    <a:srgbClr val="FF0000"/>
                  </a:solidFill>
                </a:ln>
                <a:solidFill>
                  <a:srgbClr val="C00000"/>
                </a:solidFill>
                <a:latin typeface="Times New Roman" pitchFamily="18" charset="0"/>
                <a:cs typeface="Times New Roman" pitchFamily="18" charset="0"/>
              </a:rPr>
              <a:t>Күтілетін нәтиже:</a:t>
            </a:r>
            <a:r>
              <a:rPr lang="ru-RU" sz="2200" i="1" dirty="0" smtClean="0">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Тілдік</a:t>
            </a:r>
            <a:r>
              <a:rPr lang="ru-RU"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қоры </a:t>
            </a:r>
            <a:r>
              <a:rPr lang="ru-RU" sz="2200" b="1" i="1" dirty="0" smtClean="0">
                <a:solidFill>
                  <a:srgbClr val="FF0000"/>
                </a:solidFill>
                <a:latin typeface="Times New Roman" pitchFamily="18" charset="0"/>
                <a:cs typeface="Times New Roman" pitchFamily="18" charset="0"/>
              </a:rPr>
              <a:t>мол</a:t>
            </a:r>
            <a:r>
              <a:rPr lang="en-US"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халықтың</a:t>
            </a:r>
            <a:r>
              <a:rPr lang="ru-RU" sz="2200" b="1" i="1" dirty="0" smtClean="0">
                <a:solidFill>
                  <a:srgbClr val="FF0000"/>
                </a:solidFill>
                <a:latin typeface="Times New Roman" pitchFamily="18" charset="0"/>
                <a:cs typeface="Times New Roman" pitchFamily="18" charset="0"/>
              </a:rPr>
              <a:t> </a:t>
            </a:r>
            <a:r>
              <a:rPr lang="en-US" sz="2200" b="1" i="1" dirty="0" smtClean="0">
                <a:solidFill>
                  <a:srgbClr val="FF0000"/>
                </a:solidFill>
                <a:latin typeface="Times New Roman" pitchFamily="18" charset="0"/>
                <a:cs typeface="Times New Roman" pitchFamily="18" charset="0"/>
              </a:rPr>
              <a:t> </a:t>
            </a:r>
            <a:r>
              <a:rPr lang="en-US" sz="2200" b="1" i="1" dirty="0" err="1" smtClean="0">
                <a:solidFill>
                  <a:srgbClr val="FF0000"/>
                </a:solidFill>
                <a:latin typeface="Times New Roman" pitchFamily="18" charset="0"/>
                <a:cs typeface="Times New Roman" pitchFamily="18" charset="0"/>
              </a:rPr>
              <a:t>ұлы</a:t>
            </a:r>
            <a:r>
              <a:rPr lang="en-US" sz="2200" b="1" i="1" dirty="0" smtClean="0">
                <a:solidFill>
                  <a:srgbClr val="FF0000"/>
                </a:solidFill>
                <a:latin typeface="Times New Roman" pitchFamily="18" charset="0"/>
                <a:cs typeface="Times New Roman" pitchFamily="18" charset="0"/>
              </a:rPr>
              <a:t> </a:t>
            </a:r>
            <a:r>
              <a:rPr lang="en-US" sz="2200" b="1" i="1" dirty="0" err="1" smtClean="0">
                <a:solidFill>
                  <a:srgbClr val="FF0000"/>
                </a:solidFill>
                <a:latin typeface="Times New Roman" pitchFamily="18" charset="0"/>
                <a:cs typeface="Times New Roman" pitchFamily="18" charset="0"/>
              </a:rPr>
              <a:t>тұлғаларының</a:t>
            </a:r>
            <a:r>
              <a:rPr lang="en-US"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рухани</a:t>
            </a:r>
            <a:r>
              <a:rPr lang="ru-RU"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байлықтарын қазына тұтатын</a:t>
            </a:r>
            <a:r>
              <a:rPr lang="en-US" sz="2200" b="1" i="1" dirty="0" smtClean="0">
                <a:solidFill>
                  <a:srgbClr val="FF0000"/>
                </a:solidFill>
                <a:latin typeface="Times New Roman" pitchFamily="18" charset="0"/>
                <a:cs typeface="Times New Roman" pitchFamily="18" charset="0"/>
              </a:rPr>
              <a:t>,</a:t>
            </a:r>
            <a:r>
              <a:rPr lang="ru-RU" sz="2200" b="1" i="1" dirty="0" err="1" smtClean="0">
                <a:solidFill>
                  <a:srgbClr val="FF0000"/>
                </a:solidFill>
                <a:latin typeface="Times New Roman" pitchFamily="18" charset="0"/>
                <a:cs typeface="Times New Roman" pitchFamily="18" charset="0"/>
              </a:rPr>
              <a:t>сөздің мән</a:t>
            </a:r>
            <a:r>
              <a:rPr lang="en-US" sz="2200" b="1" i="1" dirty="0" smtClean="0">
                <a:solidFill>
                  <a:srgbClr val="FF0000"/>
                </a:solidFill>
                <a:latin typeface="Times New Roman" pitchFamily="18" charset="0"/>
                <a:cs typeface="Times New Roman" pitchFamily="18" charset="0"/>
              </a:rPr>
              <a:t>-</a:t>
            </a:r>
            <a:r>
              <a:rPr lang="ru-RU" sz="2200" b="1" i="1" dirty="0" err="1" smtClean="0">
                <a:solidFill>
                  <a:srgbClr val="FF0000"/>
                </a:solidFill>
                <a:latin typeface="Times New Roman" pitchFamily="18" charset="0"/>
                <a:cs typeface="Times New Roman" pitchFamily="18" charset="0"/>
              </a:rPr>
              <a:t>мағынасын терең ұғынатын</a:t>
            </a:r>
            <a:r>
              <a:rPr lang="en-US"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өз жауабын</a:t>
            </a:r>
            <a:r>
              <a:rPr lang="ru-RU"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талқылауға қабілетті</a:t>
            </a:r>
            <a:r>
              <a:rPr lang="en-US" sz="2200" b="1" i="1" dirty="0" smtClean="0">
                <a:solidFill>
                  <a:srgbClr val="FF0000"/>
                </a:solidFill>
                <a:latin typeface="Times New Roman" pitchFamily="18" charset="0"/>
                <a:cs typeface="Times New Roman" pitchFamily="18" charset="0"/>
              </a:rPr>
              <a:t>  </a:t>
            </a:r>
            <a:r>
              <a:rPr lang="ru-RU" sz="2200" b="1" i="1" dirty="0" smtClean="0">
                <a:solidFill>
                  <a:srgbClr val="FF0000"/>
                </a:solidFill>
                <a:latin typeface="Times New Roman" pitchFamily="18" charset="0"/>
                <a:cs typeface="Times New Roman" pitchFamily="18" charset="0"/>
              </a:rPr>
              <a:t>де </a:t>
            </a:r>
            <a:r>
              <a:rPr lang="ru-RU" sz="2200" b="1" i="1" dirty="0" err="1" smtClean="0">
                <a:solidFill>
                  <a:srgbClr val="FF0000"/>
                </a:solidFill>
                <a:latin typeface="Times New Roman" pitchFamily="18" charset="0"/>
                <a:cs typeface="Times New Roman" pitchFamily="18" charset="0"/>
              </a:rPr>
              <a:t>ынталы</a:t>
            </a:r>
            <a:r>
              <a:rPr lang="en-US" sz="2200" b="1" i="1" dirty="0" smtClean="0">
                <a:solidFill>
                  <a:srgbClr val="FF0000"/>
                </a:solidFill>
                <a:latin typeface="Times New Roman" pitchFamily="18" charset="0"/>
                <a:cs typeface="Times New Roman" pitchFamily="18" charset="0"/>
              </a:rPr>
              <a:t> , </a:t>
            </a:r>
            <a:r>
              <a:rPr lang="ru-RU" sz="2200" b="1" i="1" dirty="0" err="1" smtClean="0">
                <a:solidFill>
                  <a:srgbClr val="FF0000"/>
                </a:solidFill>
                <a:latin typeface="Times New Roman" pitchFamily="18" charset="0"/>
                <a:cs typeface="Times New Roman" pitchFamily="18" charset="0"/>
              </a:rPr>
              <a:t>дұрыс шешім</a:t>
            </a:r>
            <a:r>
              <a:rPr lang="ru-RU"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таба</a:t>
            </a:r>
            <a:r>
              <a:rPr lang="ru-RU"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алатын</a:t>
            </a:r>
            <a:r>
              <a:rPr lang="en-US"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тапсырмаларды</a:t>
            </a:r>
            <a:r>
              <a:rPr lang="ru-RU"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орындауда</a:t>
            </a:r>
            <a:r>
              <a:rPr lang="ru-RU" sz="2200" b="1" i="1" dirty="0" smtClean="0">
                <a:solidFill>
                  <a:srgbClr val="FF0000"/>
                </a:solidFill>
                <a:latin typeface="Times New Roman" pitchFamily="18" charset="0"/>
                <a:cs typeface="Times New Roman" pitchFamily="18" charset="0"/>
              </a:rPr>
              <a:t> </a:t>
            </a:r>
            <a:r>
              <a:rPr lang="ru-RU" sz="2200" b="1" i="1" dirty="0" err="1" smtClean="0">
                <a:solidFill>
                  <a:srgbClr val="FF0000"/>
                </a:solidFill>
                <a:latin typeface="Times New Roman" pitchFamily="18" charset="0"/>
                <a:cs typeface="Times New Roman" pitchFamily="18" charset="0"/>
              </a:rPr>
              <a:t>дұрыс бағыт ұстанатын оқушылар</a:t>
            </a:r>
            <a:r>
              <a:rPr lang="en-US" sz="2200" b="1" i="1" dirty="0" smtClean="0">
                <a:solidFill>
                  <a:srgbClr val="FF0000"/>
                </a:solidFill>
                <a:latin typeface="Times New Roman" pitchFamily="18" charset="0"/>
                <a:cs typeface="Times New Roman" pitchFamily="18" charset="0"/>
              </a:rPr>
              <a:t>.  </a:t>
            </a:r>
            <a:r>
              <a:rPr lang="ru-RU" sz="2200" b="1" dirty="0" smtClean="0">
                <a:solidFill>
                  <a:srgbClr val="FF0000"/>
                </a:solidFill>
                <a:latin typeface="Times New Roman" pitchFamily="18" charset="0"/>
                <a:cs typeface="Times New Roman" pitchFamily="18" charset="0"/>
              </a:rPr>
              <a:t/>
            </a:r>
            <a:br>
              <a:rPr lang="ru-RU" sz="2200" b="1" dirty="0" smtClean="0">
                <a:solidFill>
                  <a:srgbClr val="FF0000"/>
                </a:solidFill>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700" dirty="0">
              <a:solidFill>
                <a:srgbClr val="C0000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en-US" sz="4000" b="1" dirty="0" err="1" smtClean="0">
                <a:solidFill>
                  <a:srgbClr val="FF0000"/>
                </a:solidFill>
                <a:latin typeface="Times New Roman" pitchFamily="18" charset="0"/>
                <a:cs typeface="Times New Roman" pitchFamily="18" charset="0"/>
              </a:rPr>
              <a:t>Сынып</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ахуалын</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қалыптастыру</a:t>
            </a:r>
            <a:endParaRPr lang="kk-KZ" sz="4000" b="1"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en-US" sz="3600" b="1" dirty="0" smtClean="0">
                <a:latin typeface="Times New Roman" pitchFamily="18" charset="0"/>
                <a:cs typeface="Times New Roman" pitchFamily="18" charset="0"/>
              </a:rPr>
              <a:t>“</a:t>
            </a:r>
            <a:r>
              <a:rPr lang="en-US" sz="3600" b="1" dirty="0" err="1" smtClean="0">
                <a:latin typeface="Times New Roman" pitchFamily="18" charset="0"/>
                <a:cs typeface="Times New Roman" pitchFamily="18" charset="0"/>
              </a:rPr>
              <a:t>Арқадағы</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сурет”тренингі</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арқылы</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сынып</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ахуалын</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арттыру</a:t>
            </a:r>
            <a:endParaRPr lang="en-US" sz="3600" b="1" dirty="0" smtClean="0">
              <a:latin typeface="Times New Roman" pitchFamily="18" charset="0"/>
              <a:cs typeface="Times New Roman" pitchFamily="18" charset="0"/>
            </a:endParaRPr>
          </a:p>
          <a:p>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Ақын</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өлеңінің</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негізінде</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топқа</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бөлу</a:t>
            </a:r>
            <a:endParaRPr lang="en-US" sz="3600" b="1" dirty="0" smtClean="0">
              <a:latin typeface="Times New Roman" pitchFamily="18" charset="0"/>
              <a:cs typeface="Times New Roman" pitchFamily="18" charset="0"/>
            </a:endParaRPr>
          </a:p>
          <a:p>
            <a:r>
              <a:rPr lang="en-US" sz="3600" b="1" dirty="0" smtClean="0">
                <a:latin typeface="Times New Roman" pitchFamily="18" charset="0"/>
                <a:cs typeface="Times New Roman" pitchFamily="18" charset="0"/>
              </a:rPr>
              <a:t>І. </a:t>
            </a:r>
            <a:r>
              <a:rPr lang="en-US" sz="3600" b="1" dirty="0" err="1" smtClean="0">
                <a:latin typeface="Times New Roman" pitchFamily="18" charset="0"/>
                <a:cs typeface="Times New Roman" pitchFamily="18" charset="0"/>
              </a:rPr>
              <a:t>Нұрлы</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ақыл</a:t>
            </a:r>
            <a:endParaRPr lang="en-US" sz="3600" b="1" dirty="0" smtClean="0">
              <a:latin typeface="Times New Roman" pitchFamily="18" charset="0"/>
              <a:cs typeface="Times New Roman" pitchFamily="18" charset="0"/>
            </a:endParaRPr>
          </a:p>
          <a:p>
            <a:r>
              <a:rPr lang="en-US" sz="3600" b="1" dirty="0" err="1" smtClean="0">
                <a:latin typeface="Times New Roman" pitchFamily="18" charset="0"/>
                <a:cs typeface="Times New Roman" pitchFamily="18" charset="0"/>
              </a:rPr>
              <a:t>ІІ.Жылы</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жүрек</a:t>
            </a:r>
            <a:endParaRPr lang="en-US" sz="3600" b="1" dirty="0" smtClean="0">
              <a:latin typeface="Times New Roman" pitchFamily="18" charset="0"/>
              <a:cs typeface="Times New Roman" pitchFamily="18" charset="0"/>
            </a:endParaRPr>
          </a:p>
          <a:p>
            <a:r>
              <a:rPr lang="en-US" sz="3600" b="1" dirty="0" err="1" smtClean="0">
                <a:latin typeface="Times New Roman" pitchFamily="18" charset="0"/>
                <a:cs typeface="Times New Roman" pitchFamily="18" charset="0"/>
              </a:rPr>
              <a:t>ІІІ.Ыстық</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қайрат</a:t>
            </a:r>
            <a:endParaRPr lang="kk-KZ" sz="3600"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357166"/>
            <a:ext cx="8686800" cy="6500834"/>
          </a:xfrm>
        </p:spPr>
        <p:txBody>
          <a:bodyPr>
            <a:normAutofit fontScale="90000"/>
          </a:bodyPr>
          <a:lstStyle/>
          <a:p>
            <a:pPr algn="ctr"/>
            <a:r>
              <a:rPr lang="en-US" b="1" dirty="0" err="1" smtClean="0">
                <a:solidFill>
                  <a:srgbClr val="FF0000"/>
                </a:solidFill>
                <a:latin typeface="Times New Roman" pitchFamily="18" charset="0"/>
                <a:cs typeface="Times New Roman" pitchFamily="18" charset="0"/>
              </a:rPr>
              <a:t>Конференция</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тақырыбы</a:t>
            </a:r>
            <a:r>
              <a:rPr lang="en-US" b="1" dirty="0" smtClean="0">
                <a:solidFill>
                  <a:srgbClr val="FF0000"/>
                </a:solidFill>
                <a:latin typeface="Times New Roman" pitchFamily="18" charset="0"/>
                <a:cs typeface="Times New Roman" pitchFamily="18" charset="0"/>
              </a:rPr>
              <a:t>: </a:t>
            </a:r>
            <a:br>
              <a:rPr lang="en-US" b="1" dirty="0" smtClean="0">
                <a:solidFill>
                  <a:srgbClr val="FF0000"/>
                </a:solidFill>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a:t>
            </a:r>
            <a:r>
              <a:rPr lang="en-US" b="1" dirty="0" err="1" smtClean="0">
                <a:solidFill>
                  <a:srgbClr val="FF0000"/>
                </a:solidFill>
                <a:latin typeface="Times New Roman" pitchFamily="18" charset="0"/>
                <a:cs typeface="Times New Roman" pitchFamily="18" charset="0"/>
              </a:rPr>
              <a:t>Абай-дара</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Абай-дана</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қазақта</a:t>
            </a:r>
            <a:r>
              <a:rPr lang="en-US" b="1" dirty="0" smtClean="0">
                <a:solidFill>
                  <a:srgbClr val="FF0000"/>
                </a:solidFill>
                <a:latin typeface="Times New Roman" pitchFamily="18" charset="0"/>
                <a:cs typeface="Times New Roman" pitchFamily="18" charset="0"/>
              </a:rPr>
              <a:t>” </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solidFill>
                  <a:srgbClr val="FF0000"/>
                </a:solidFill>
                <a:latin typeface="Times New Roman" pitchFamily="18" charset="0"/>
                <a:cs typeface="Times New Roman" pitchFamily="18" charset="0"/>
              </a:rPr>
              <a:t>І. </a:t>
            </a:r>
            <a:r>
              <a:rPr lang="en-US" b="1" dirty="0" err="1" smtClean="0">
                <a:solidFill>
                  <a:srgbClr val="FF0000"/>
                </a:solidFill>
                <a:latin typeface="Times New Roman" pitchFamily="18" charset="0"/>
                <a:cs typeface="Times New Roman" pitchFamily="18" charset="0"/>
              </a:rPr>
              <a:t>Даярлық</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бөлімі</a:t>
            </a:r>
            <a:r>
              <a:rPr lang="en-US" b="1" dirty="0" smtClean="0">
                <a:solidFill>
                  <a:srgbClr val="FF0000"/>
                </a:solidFill>
                <a:latin typeface="Times New Roman" pitchFamily="18" charset="0"/>
                <a:cs typeface="Times New Roman" pitchFamily="18" charset="0"/>
              </a:rPr>
              <a:t>.</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err="1" smtClean="0">
                <a:latin typeface="Times New Roman" pitchFamily="18" charset="0"/>
                <a:cs typeface="Times New Roman" pitchFamily="18" charset="0"/>
              </a:rPr>
              <a:t>Конференция</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ұйымдастырушы-Гүлбану</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Жұмабекқызы</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err="1" smtClean="0">
                <a:latin typeface="Times New Roman" pitchFamily="18" charset="0"/>
                <a:cs typeface="Times New Roman" pitchFamily="18" charset="0"/>
              </a:rPr>
              <a:t>Жұмыс</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тәртібі</a:t>
            </a:r>
            <a:r>
              <a:rPr lang="en-US" b="1" dirty="0" smtClean="0">
                <a:latin typeface="Times New Roman" pitchFamily="18" charset="0"/>
                <a:cs typeface="Times New Roman" pitchFamily="18" charset="0"/>
              </a:rPr>
              <a:t>:</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1.  </a:t>
            </a:r>
            <a:r>
              <a:rPr lang="en-US" b="1" dirty="0" err="1" smtClean="0">
                <a:latin typeface="Times New Roman" pitchFamily="18" charset="0"/>
                <a:cs typeface="Times New Roman" pitchFamily="18" charset="0"/>
              </a:rPr>
              <a:t>Бірнеше</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секция</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жұмыс</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істейді</a:t>
            </a:r>
            <a:r>
              <a:rPr lang="en-US" b="1" dirty="0" smtClean="0">
                <a:latin typeface="Times New Roman" pitchFamily="18" charset="0"/>
                <a:cs typeface="Times New Roman" pitchFamily="18" charset="0"/>
              </a:rPr>
              <a:t>;</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2.Секциядан </a:t>
            </a:r>
            <a:r>
              <a:rPr lang="en-US" b="1" dirty="0" err="1" smtClean="0">
                <a:latin typeface="Times New Roman" pitchFamily="18" charset="0"/>
                <a:cs typeface="Times New Roman" pitchFamily="18" charset="0"/>
              </a:rPr>
              <a:t>бір</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адам</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баяндама</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оқиды</a:t>
            </a:r>
            <a:r>
              <a:rPr lang="en-US" b="1" dirty="0" smtClean="0">
                <a:latin typeface="Times New Roman" pitchFamily="18" charset="0"/>
                <a:cs typeface="Times New Roman" pitchFamily="18" charset="0"/>
              </a:rPr>
              <a:t>;</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3. </a:t>
            </a:r>
            <a:r>
              <a:rPr lang="en-US" b="1" dirty="0" err="1" smtClean="0">
                <a:latin typeface="Times New Roman" pitchFamily="18" charset="0"/>
                <a:cs typeface="Times New Roman" pitchFamily="18" charset="0"/>
              </a:rPr>
              <a:t>Секция</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мүшелері</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тақырыптар</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бойынша</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зерттеулер</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жүргізеді</a:t>
            </a:r>
            <a:r>
              <a:rPr lang="en-US" b="1" dirty="0" smtClean="0">
                <a:latin typeface="Times New Roman" pitchFamily="18" charset="0"/>
                <a:cs typeface="Times New Roman" pitchFamily="18" charset="0"/>
              </a:rPr>
              <a:t>  </a:t>
            </a:r>
            <a:endParaRPr lang="kk-KZ"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85728"/>
            <a:ext cx="8848756" cy="5794397"/>
          </a:xfrm>
        </p:spPr>
        <p:txBody>
          <a:bodyPr>
            <a:normAutofit fontScale="85000" lnSpcReduction="20000"/>
          </a:bodyPr>
          <a:lstStyle/>
          <a:p>
            <a:pPr algn="ctr">
              <a:buNone/>
            </a:pPr>
            <a:r>
              <a:rPr lang="en-US" sz="4000" b="1" dirty="0" err="1" smtClean="0">
                <a:solidFill>
                  <a:srgbClr val="FF0000"/>
                </a:solidFill>
                <a:latin typeface="Times New Roman" pitchFamily="18" charset="0"/>
                <a:cs typeface="Times New Roman" pitchFamily="18" charset="0"/>
              </a:rPr>
              <a:t>Секция</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жұмыстары</a:t>
            </a:r>
            <a:r>
              <a:rPr lang="en-US" sz="4000" b="1" dirty="0" smtClean="0">
                <a:solidFill>
                  <a:srgbClr val="FF0000"/>
                </a:solidFill>
                <a:latin typeface="Times New Roman" pitchFamily="18" charset="0"/>
                <a:cs typeface="Times New Roman" pitchFamily="18" charset="0"/>
              </a:rPr>
              <a:t>:</a:t>
            </a:r>
          </a:p>
          <a:p>
            <a:pPr>
              <a:buNone/>
            </a:pPr>
            <a:r>
              <a:rPr lang="en-US" b="1" dirty="0" smtClean="0">
                <a:solidFill>
                  <a:srgbClr val="FF0000"/>
                </a:solidFill>
                <a:latin typeface="Times New Roman" pitchFamily="18" charset="0"/>
                <a:cs typeface="Times New Roman" pitchFamily="18" charset="0"/>
              </a:rPr>
              <a:t>І </a:t>
            </a:r>
            <a:r>
              <a:rPr lang="en-US" b="1" dirty="0" err="1" smtClean="0">
                <a:solidFill>
                  <a:srgbClr val="FF0000"/>
                </a:solidFill>
                <a:latin typeface="Times New Roman" pitchFamily="18" charset="0"/>
                <a:cs typeface="Times New Roman" pitchFamily="18" charset="0"/>
              </a:rPr>
              <a:t>секция</a:t>
            </a:r>
            <a:r>
              <a:rPr lang="en-US" b="1" dirty="0" smtClean="0">
                <a:solidFill>
                  <a:srgbClr val="FF0000"/>
                </a:solidFill>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а)</a:t>
            </a:r>
            <a:r>
              <a:rPr lang="en-US" b="1" dirty="0" err="1" smtClean="0">
                <a:latin typeface="Times New Roman" pitchFamily="18" charset="0"/>
                <a:cs typeface="Times New Roman" pitchFamily="18" charset="0"/>
              </a:rPr>
              <a:t>Баяндама</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Қазақтың</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бас</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ақыны</a:t>
            </a:r>
            <a:r>
              <a:rPr lang="en-US" b="1" dirty="0" smtClean="0">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ә) </a:t>
            </a:r>
            <a:r>
              <a:rPr lang="en-US" b="1" dirty="0" err="1" smtClean="0">
                <a:latin typeface="Times New Roman" pitchFamily="18" charset="0"/>
                <a:cs typeface="Times New Roman" pitchFamily="18" charset="0"/>
              </a:rPr>
              <a:t>Ақын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өмірі</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мен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отбасы</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жайлы</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зерттеулер</a:t>
            </a:r>
            <a:endParaRPr lang="en-US" b="1" dirty="0" smtClean="0">
              <a:latin typeface="Times New Roman" pitchFamily="18" charset="0"/>
              <a:cs typeface="Times New Roman" pitchFamily="18" charset="0"/>
            </a:endParaRPr>
          </a:p>
          <a:p>
            <a:pPr>
              <a:buNone/>
            </a:pPr>
            <a:r>
              <a:rPr lang="en-US" b="1" dirty="0" smtClean="0">
                <a:solidFill>
                  <a:srgbClr val="FF0000"/>
                </a:solidFill>
                <a:latin typeface="Times New Roman" pitchFamily="18" charset="0"/>
                <a:cs typeface="Times New Roman" pitchFamily="18" charset="0"/>
              </a:rPr>
              <a:t>ІІ </a:t>
            </a:r>
            <a:r>
              <a:rPr lang="en-US" b="1" dirty="0" err="1" smtClean="0">
                <a:solidFill>
                  <a:srgbClr val="FF0000"/>
                </a:solidFill>
                <a:latin typeface="Times New Roman" pitchFamily="18" charset="0"/>
                <a:cs typeface="Times New Roman" pitchFamily="18" charset="0"/>
              </a:rPr>
              <a:t>секция</a:t>
            </a:r>
            <a:r>
              <a:rPr lang="en-US" b="1" dirty="0" smtClean="0">
                <a:solidFill>
                  <a:srgbClr val="FF0000"/>
                </a:solidFill>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а)</a:t>
            </a:r>
            <a:r>
              <a:rPr lang="en-US" b="1" dirty="0" err="1" smtClean="0">
                <a:latin typeface="Times New Roman" pitchFamily="18" charset="0"/>
                <a:cs typeface="Times New Roman" pitchFamily="18" charset="0"/>
              </a:rPr>
              <a:t>Баяндама</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Мен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жазбаймын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өлеңді</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ермек</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үшін</a:t>
            </a:r>
            <a:r>
              <a:rPr lang="en-US" b="1" dirty="0" smtClean="0">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ә)</a:t>
            </a:r>
            <a:r>
              <a:rPr lang="en-US" b="1" dirty="0" err="1" smtClean="0">
                <a:latin typeface="Times New Roman" pitchFamily="18" charset="0"/>
                <a:cs typeface="Times New Roman" pitchFamily="18" charset="0"/>
              </a:rPr>
              <a:t>Махаббат</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және</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табиғат</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лирикасы</a:t>
            </a:r>
            <a:r>
              <a:rPr lang="en-US" b="1" dirty="0" smtClean="0">
                <a:latin typeface="Times New Roman" pitchFamily="18" charset="0"/>
                <a:cs typeface="Times New Roman" pitchFamily="18" charset="0"/>
              </a:rPr>
              <a:t>.</a:t>
            </a:r>
          </a:p>
          <a:p>
            <a:pPr>
              <a:buNone/>
            </a:pPr>
            <a:r>
              <a:rPr lang="en-US" b="1" dirty="0" smtClean="0">
                <a:solidFill>
                  <a:srgbClr val="FF0000"/>
                </a:solidFill>
                <a:latin typeface="Times New Roman" pitchFamily="18" charset="0"/>
                <a:cs typeface="Times New Roman" pitchFamily="18" charset="0"/>
              </a:rPr>
              <a:t>ІІІ </a:t>
            </a:r>
            <a:r>
              <a:rPr lang="en-US" b="1" dirty="0" err="1" smtClean="0">
                <a:solidFill>
                  <a:srgbClr val="FF0000"/>
                </a:solidFill>
                <a:latin typeface="Times New Roman" pitchFamily="18" charset="0"/>
                <a:cs typeface="Times New Roman" pitchFamily="18" charset="0"/>
              </a:rPr>
              <a:t>секция</a:t>
            </a:r>
            <a:r>
              <a:rPr lang="en-US" b="1" dirty="0" smtClean="0">
                <a:solidFill>
                  <a:srgbClr val="FF0000"/>
                </a:solidFill>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а) </a:t>
            </a:r>
            <a:r>
              <a:rPr lang="en-US" b="1" dirty="0" err="1" smtClean="0">
                <a:latin typeface="Times New Roman" pitchFamily="18" charset="0"/>
                <a:cs typeface="Times New Roman" pitchFamily="18" charset="0"/>
              </a:rPr>
              <a:t>Баяндама:Абай</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қара</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сөздерінің</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тәрбиелік</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мәні</a:t>
            </a:r>
            <a:r>
              <a:rPr lang="en-US" b="1" dirty="0" smtClean="0">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ә) “</a:t>
            </a:r>
            <a:r>
              <a:rPr lang="en-US" b="1" dirty="0" err="1" smtClean="0">
                <a:latin typeface="Times New Roman" pitchFamily="18" charset="0"/>
                <a:cs typeface="Times New Roman" pitchFamily="18" charset="0"/>
              </a:rPr>
              <a:t>Ескендір</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поэмасының</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тақырыбы</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негізгі</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идеясын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зерттеу</a:t>
            </a:r>
            <a:endParaRPr lang="en-US" b="1" dirty="0" smtClean="0">
              <a:latin typeface="Times New Roman" pitchFamily="18" charset="0"/>
              <a:cs typeface="Times New Roman" pitchFamily="18" charset="0"/>
            </a:endParaRPr>
          </a:p>
          <a:p>
            <a:pPr>
              <a:buNone/>
            </a:pPr>
            <a:r>
              <a:rPr lang="en-US" b="1" dirty="0" err="1" smtClean="0">
                <a:latin typeface="Times New Roman" pitchFamily="18" charset="0"/>
                <a:cs typeface="Times New Roman" pitchFamily="18" charset="0"/>
              </a:rPr>
              <a:t>Әр</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секция</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баяндама</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оқитын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және</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зерттеу</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жұмысын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сөйлететін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тұлғаны</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тағайындайды</a:t>
            </a:r>
            <a:endParaRPr lang="en-US" b="1" dirty="0" smtClean="0">
              <a:latin typeface="Times New Roman" pitchFamily="18" charset="0"/>
              <a:cs typeface="Times New Roman" pitchFamily="18" charset="0"/>
            </a:endParaRPr>
          </a:p>
          <a:p>
            <a:pPr>
              <a:buNone/>
            </a:pPr>
            <a:endParaRPr lang="kk-KZ" b="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4000" b="1" dirty="0" err="1" smtClean="0">
                <a:solidFill>
                  <a:srgbClr val="FF0000"/>
                </a:solidFill>
                <a:latin typeface="Times New Roman" pitchFamily="18" charset="0"/>
                <a:cs typeface="Times New Roman" pitchFamily="18" charset="0"/>
              </a:rPr>
              <a:t>Пленарлық</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мәжіліс</a:t>
            </a:r>
            <a:r>
              <a:rPr lang="en-US" sz="4000" b="1" dirty="0" smtClean="0">
                <a:solidFill>
                  <a:srgbClr val="FF0000"/>
                </a:solidFill>
                <a:latin typeface="Times New Roman" pitchFamily="18" charset="0"/>
                <a:cs typeface="Times New Roman" pitchFamily="18" charset="0"/>
              </a:rPr>
              <a:t>.</a:t>
            </a:r>
            <a:endParaRPr lang="kk-KZ" sz="4000" b="1" dirty="0">
              <a:solidFill>
                <a:srgbClr val="FF000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r>
              <a:rPr lang="en-US" sz="3600" b="1" dirty="0" smtClean="0">
                <a:latin typeface="Times New Roman" pitchFamily="18" charset="0"/>
                <a:cs typeface="Times New Roman" pitchFamily="18" charset="0"/>
              </a:rPr>
              <a:t>І </a:t>
            </a:r>
            <a:r>
              <a:rPr lang="en-US" sz="3600" b="1" dirty="0" err="1" smtClean="0">
                <a:latin typeface="Times New Roman" pitchFamily="18" charset="0"/>
                <a:cs typeface="Times New Roman" pitchFamily="18" charset="0"/>
              </a:rPr>
              <a:t>кезең</a:t>
            </a:r>
            <a:r>
              <a:rPr lang="en-US" sz="3600" b="1" dirty="0" smtClean="0">
                <a:latin typeface="Times New Roman" pitchFamily="18" charset="0"/>
                <a:cs typeface="Times New Roman" pitchFamily="18" charset="0"/>
              </a:rPr>
              <a:t> .</a:t>
            </a:r>
          </a:p>
          <a:p>
            <a:r>
              <a:rPr lang="en-US" sz="3600" b="1" dirty="0" err="1" smtClean="0">
                <a:latin typeface="Times New Roman" pitchFamily="18" charset="0"/>
                <a:cs typeface="Times New Roman" pitchFamily="18" charset="0"/>
              </a:rPr>
              <a:t>Баяндама</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оқу</a:t>
            </a:r>
            <a:r>
              <a:rPr lang="en-US" sz="3600" b="1" dirty="0" smtClean="0">
                <a:latin typeface="Times New Roman" pitchFamily="18" charset="0"/>
                <a:cs typeface="Times New Roman" pitchFamily="18" charset="0"/>
              </a:rPr>
              <a:t> \2 </a:t>
            </a:r>
            <a:r>
              <a:rPr lang="en-US" sz="3600" b="1" dirty="0" err="1" smtClean="0">
                <a:latin typeface="Times New Roman" pitchFamily="18" charset="0"/>
                <a:cs typeface="Times New Roman" pitchFamily="18" charset="0"/>
              </a:rPr>
              <a:t>минут</a:t>
            </a:r>
            <a:r>
              <a:rPr lang="en-US" sz="3600" b="1" dirty="0" smtClean="0">
                <a:latin typeface="Times New Roman" pitchFamily="18" charset="0"/>
                <a:cs typeface="Times New Roman" pitchFamily="18" charset="0"/>
              </a:rPr>
              <a:t>\</a:t>
            </a:r>
          </a:p>
          <a:p>
            <a:r>
              <a:rPr lang="en-US" sz="3600" b="1" dirty="0" smtClean="0">
                <a:latin typeface="Times New Roman" pitchFamily="18" charset="0"/>
                <a:cs typeface="Times New Roman" pitchFamily="18" charset="0"/>
              </a:rPr>
              <a:t>ІІ </a:t>
            </a:r>
            <a:r>
              <a:rPr lang="en-US" sz="3600" b="1" dirty="0" err="1" smtClean="0">
                <a:latin typeface="Times New Roman" pitchFamily="18" charset="0"/>
                <a:cs typeface="Times New Roman" pitchFamily="18" charset="0"/>
              </a:rPr>
              <a:t>кезең</a:t>
            </a:r>
            <a:r>
              <a:rPr lang="en-US" sz="3600" b="1" dirty="0" smtClean="0">
                <a:latin typeface="Times New Roman" pitchFamily="18" charset="0"/>
                <a:cs typeface="Times New Roman" pitchFamily="18" charset="0"/>
              </a:rPr>
              <a:t>.</a:t>
            </a:r>
          </a:p>
          <a:p>
            <a:r>
              <a:rPr lang="en-US" sz="3600" b="1" dirty="0" err="1" smtClean="0">
                <a:latin typeface="Times New Roman" pitchFamily="18" charset="0"/>
                <a:cs typeface="Times New Roman" pitchFamily="18" charset="0"/>
              </a:rPr>
              <a:t>Зерттеу</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жұмыстарын</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талдау</a:t>
            </a:r>
            <a:r>
              <a:rPr lang="en-US" sz="3600" b="1" dirty="0" smtClean="0">
                <a:latin typeface="Times New Roman" pitchFamily="18" charset="0"/>
                <a:cs typeface="Times New Roman" pitchFamily="18" charset="0"/>
              </a:rPr>
              <a:t>.\3 </a:t>
            </a:r>
            <a:r>
              <a:rPr lang="en-US" sz="3600" b="1" dirty="0" err="1" smtClean="0">
                <a:latin typeface="Times New Roman" pitchFamily="18" charset="0"/>
                <a:cs typeface="Times New Roman" pitchFamily="18" charset="0"/>
              </a:rPr>
              <a:t>минут</a:t>
            </a:r>
            <a:r>
              <a:rPr lang="en-US" sz="3600" b="1" dirty="0" smtClean="0">
                <a:latin typeface="Times New Roman" pitchFamily="18" charset="0"/>
                <a:cs typeface="Times New Roman" pitchFamily="18" charset="0"/>
              </a:rPr>
              <a:t>\</a:t>
            </a:r>
          </a:p>
          <a:p>
            <a:r>
              <a:rPr lang="en-US" sz="3600" b="1" dirty="0" smtClean="0">
                <a:latin typeface="Times New Roman" pitchFamily="18" charset="0"/>
                <a:cs typeface="Times New Roman" pitchFamily="18" charset="0"/>
              </a:rPr>
              <a:t>ІІІ </a:t>
            </a:r>
            <a:r>
              <a:rPr lang="en-US" sz="3600" b="1" dirty="0" err="1" smtClean="0">
                <a:latin typeface="Times New Roman" pitchFamily="18" charset="0"/>
                <a:cs typeface="Times New Roman" pitchFamily="18" charset="0"/>
              </a:rPr>
              <a:t>кезең</a:t>
            </a:r>
            <a:r>
              <a:rPr lang="en-US" sz="3600" b="1" dirty="0" smtClean="0">
                <a:latin typeface="Times New Roman" pitchFamily="18" charset="0"/>
                <a:cs typeface="Times New Roman" pitchFamily="18" charset="0"/>
              </a:rPr>
              <a:t>.</a:t>
            </a:r>
          </a:p>
          <a:p>
            <a:r>
              <a:rPr lang="en-US" sz="3600" b="1" dirty="0" err="1" smtClean="0">
                <a:latin typeface="Times New Roman" pitchFamily="18" charset="0"/>
                <a:cs typeface="Times New Roman" pitchFamily="18" charset="0"/>
              </a:rPr>
              <a:t>Қорытындылау</a:t>
            </a:r>
            <a:r>
              <a:rPr lang="en-US" sz="3600" b="1" dirty="0" smtClean="0">
                <a:latin typeface="Times New Roman" pitchFamily="18" charset="0"/>
                <a:cs typeface="Times New Roman" pitchFamily="18" charset="0"/>
              </a:rPr>
              <a:t>. </a:t>
            </a:r>
          </a:p>
          <a:p>
            <a:r>
              <a:rPr lang="en-US" sz="3600" b="1" dirty="0" err="1" smtClean="0">
                <a:latin typeface="Times New Roman" pitchFamily="18" charset="0"/>
                <a:cs typeface="Times New Roman" pitchFamily="18" charset="0"/>
              </a:rPr>
              <a:t>Секциялар</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бір-біріне</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сұрақтар</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қояды</a:t>
            </a:r>
            <a:r>
              <a:rPr lang="en-US" sz="3600" b="1" dirty="0" smtClean="0">
                <a:latin typeface="Times New Roman" pitchFamily="18" charset="0"/>
                <a:cs typeface="Times New Roman" pitchFamily="18" charset="0"/>
              </a:rPr>
              <a:t>.</a:t>
            </a:r>
          </a:p>
          <a:p>
            <a:r>
              <a:rPr lang="en-US" sz="3600" b="1" dirty="0" smtClean="0">
                <a:latin typeface="Times New Roman" pitchFamily="18" charset="0"/>
                <a:cs typeface="Times New Roman" pitchFamily="18" charset="0"/>
              </a:rPr>
              <a:t>\2 </a:t>
            </a:r>
            <a:r>
              <a:rPr lang="en-US" sz="3600" b="1" dirty="0" err="1" smtClean="0">
                <a:latin typeface="Times New Roman" pitchFamily="18" charset="0"/>
                <a:cs typeface="Times New Roman" pitchFamily="18" charset="0"/>
              </a:rPr>
              <a:t>минут</a:t>
            </a:r>
            <a:r>
              <a:rPr lang="en-US" sz="3600" b="1" dirty="0" smtClean="0">
                <a:latin typeface="Times New Roman" pitchFamily="18" charset="0"/>
                <a:cs typeface="Times New Roman" pitchFamily="18" charset="0"/>
              </a:rPr>
              <a:t>\</a:t>
            </a:r>
            <a:endParaRPr lang="kk-KZ" sz="3600" b="1"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136</TotalTime>
  <Words>247</Words>
  <Application>Microsoft Office PowerPoint</Application>
  <PresentationFormat>Экран (4:3)</PresentationFormat>
  <Paragraphs>56</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Трек</vt:lpstr>
      <vt:lpstr>Слайд 1</vt:lpstr>
      <vt:lpstr>Өткенді пысықтау. “Ой шақыру”.</vt:lpstr>
      <vt:lpstr>Сабақтың тақырыбы: “Абай-дара, Абай-дана қазақта”</vt:lpstr>
      <vt:lpstr>Мақсаты:       Қазақтың дара тұлғасы Абайдың тыныс-тіршілігі,шығармаларының маңыздылығын,берер тәлім-тәрбиесін түсінуге бағдар беру. Өткен материалды пысықтау негізінде  Абай өмірі мен шығармалаының түбіне терең үңіліп, өзінше ізденетін және сыныпқа жаңа идея ұсынып,өз ойын дәлелдей алатын тұлға қалыптастыру. Мұғалім берген білім бағытын өз бетімен дамыта алатын білімді,ізденімпаз тұлға тәрбиелеу.  </vt:lpstr>
      <vt:lpstr> Сабақтың әдісі: СТО,диалогты оқыту, оқу үшін және оқытуды бағалау  Сабақ түрі: өткен сабақты пысықтау  Көрнекілігі:кесте,тренинг,презентация,постер  Пәнаралық байланыс: тарих, әдебиет, музыка  Күтілетін нәтиже: Тілдік қоры мол,  халықтың  ұлы тұлғаларының рухани байлықтарын қазына тұтатын,сөздің мән-мағынасын терең ұғынатын ,өз жауабын талқылауға қабілетті  де ынталы , дұрыс шешім таба алатын, тапсырмаларды орындауда дұрыс бағыт ұстанатын оқушылар.    </vt:lpstr>
      <vt:lpstr>Сынып ахуалын қалыптастыру</vt:lpstr>
      <vt:lpstr>Конференция тақырыбы:  “Абай-дара, Абай-дана қазақта”  І. Даярлық бөлімі. Конференция ұйымдастырушы-Гүлбану Жұмабекқызы Жұмыс тәртібі: 1.  Бірнеше секция жұмыс істейді; 2.Секциядан бір адам  баяндама оқиды; 3. Секция мүшелері тақырыптар бойынша зерттеулер жүргізеді  </vt:lpstr>
      <vt:lpstr>Слайд 8</vt:lpstr>
      <vt:lpstr>Пленарлық мәжіліс.</vt:lpstr>
      <vt:lpstr>Секциялар бір-бірін  бағалайды.</vt:lpstr>
      <vt:lpstr>Рефлексия </vt:lpstr>
      <vt:lpstr>Үй тапсырмасы:  Абай өмірі мен шығармашылығы   </vt:lpstr>
      <vt:lpstr>Слайд 13</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User</cp:lastModifiedBy>
  <cp:revision>17</cp:revision>
  <dcterms:created xsi:type="dcterms:W3CDTF">2015-10-13T16:57:49Z</dcterms:created>
  <dcterms:modified xsi:type="dcterms:W3CDTF">2018-03-26T16:05:52Z</dcterms:modified>
</cp:coreProperties>
</file>