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
  </p:notesMasterIdLst>
  <p:sldIdLst>
    <p:sldId id="256" r:id="rId2"/>
    <p:sldId id="257" r:id="rId3"/>
    <p:sldId id="261" r:id="rId4"/>
    <p:sldId id="264" r:id="rId5"/>
    <p:sldId id="263" r:id="rId6"/>
    <p:sldId id="258" r:id="rId7"/>
    <p:sldId id="262" r:id="rId8"/>
    <p:sldId id="259" r:id="rId9"/>
    <p:sldId id="260"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88A564-26F9-49C2-A63A-5AF4AB12BD94}" type="datetimeFigureOut">
              <a:rPr lang="ru-RU" smtClean="0"/>
              <a:t>03.12.2019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B08DD-C455-4400-8D8B-BE2AB14D332E}" type="slidenum">
              <a:rPr lang="ru-RU" smtClean="0"/>
              <a:t>‹#›</a:t>
            </a:fld>
            <a:endParaRPr lang="ru-RU"/>
          </a:p>
        </p:txBody>
      </p:sp>
    </p:spTree>
    <p:extLst>
      <p:ext uri="{BB962C8B-B14F-4D97-AF65-F5344CB8AC3E}">
        <p14:creationId xmlns:p14="http://schemas.microsoft.com/office/powerpoint/2010/main" val="413553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a:t>
            </a:r>
            <a:r>
              <a:rPr lang="en-US" baseline="0" dirty="0" smtClean="0"/>
              <a:t> theme </a:t>
            </a:r>
            <a:endParaRPr lang="ru-RU" dirty="0"/>
          </a:p>
        </p:txBody>
      </p:sp>
      <p:sp>
        <p:nvSpPr>
          <p:cNvPr id="4" name="Номер слайда 3"/>
          <p:cNvSpPr>
            <a:spLocks noGrp="1"/>
          </p:cNvSpPr>
          <p:nvPr>
            <p:ph type="sldNum" sz="quarter" idx="10"/>
          </p:nvPr>
        </p:nvSpPr>
        <p:spPr/>
        <p:txBody>
          <a:bodyPr/>
          <a:lstStyle/>
          <a:p>
            <a:fld id="{76BB08DD-C455-4400-8D8B-BE2AB14D332E}" type="slidenum">
              <a:rPr lang="ru-RU" smtClean="0"/>
              <a:t>1</a:t>
            </a:fld>
            <a:endParaRPr lang="ru-RU"/>
          </a:p>
        </p:txBody>
      </p:sp>
    </p:spTree>
    <p:extLst>
      <p:ext uri="{BB962C8B-B14F-4D97-AF65-F5344CB8AC3E}">
        <p14:creationId xmlns:p14="http://schemas.microsoft.com/office/powerpoint/2010/main" val="338087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BB08DD-C455-4400-8D8B-BE2AB14D332E}" type="slidenum">
              <a:rPr lang="ru-RU" smtClean="0"/>
              <a:t>3</a:t>
            </a:fld>
            <a:endParaRPr lang="ru-RU"/>
          </a:p>
        </p:txBody>
      </p:sp>
    </p:spTree>
    <p:extLst>
      <p:ext uri="{BB962C8B-B14F-4D97-AF65-F5344CB8AC3E}">
        <p14:creationId xmlns:p14="http://schemas.microsoft.com/office/powerpoint/2010/main" val="302843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What shouldn’t we do?</a:t>
            </a:r>
          </a:p>
          <a:p>
            <a:endParaRPr lang="en-US" dirty="0" smtClean="0"/>
          </a:p>
          <a:p>
            <a:endParaRPr lang="ru-RU" dirty="0"/>
          </a:p>
        </p:txBody>
      </p:sp>
      <p:sp>
        <p:nvSpPr>
          <p:cNvPr id="4" name="Номер слайда 3"/>
          <p:cNvSpPr>
            <a:spLocks noGrp="1"/>
          </p:cNvSpPr>
          <p:nvPr>
            <p:ph type="sldNum" sz="quarter" idx="10"/>
          </p:nvPr>
        </p:nvSpPr>
        <p:spPr/>
        <p:txBody>
          <a:bodyPr/>
          <a:lstStyle/>
          <a:p>
            <a:fld id="{76BB08DD-C455-4400-8D8B-BE2AB14D332E}" type="slidenum">
              <a:rPr lang="ru-RU" smtClean="0"/>
              <a:t>6</a:t>
            </a:fld>
            <a:endParaRPr lang="ru-RU"/>
          </a:p>
        </p:txBody>
      </p:sp>
    </p:spTree>
    <p:extLst>
      <p:ext uri="{BB962C8B-B14F-4D97-AF65-F5344CB8AC3E}">
        <p14:creationId xmlns:p14="http://schemas.microsoft.com/office/powerpoint/2010/main" val="325592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4C71EC6-210F-42DE-9C53-41977AD35B3D}" type="datetimeFigureOut">
              <a:rPr lang="ru-RU" smtClean="0"/>
              <a:t>03.12.2019</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9B0651-EE4F-4900-A07F-96A6BFA9D0F0}" type="slidenum">
              <a:rPr lang="ru-RU" smtClean="0"/>
              <a:t>‹#›</a:t>
            </a:fld>
            <a:endParaRPr lang="ru-RU"/>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70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4892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88677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1031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03.12.2019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49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2073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03.12.2019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1391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03.12.2019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4091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03.12.2019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987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ru-RU" smtClean="0"/>
              <a:t>Образец заголовка</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5462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03.12.2019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2382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B4C71EC6-210F-42DE-9C53-41977AD35B3D}" type="datetimeFigureOut">
              <a:rPr lang="ru-RU" smtClean="0"/>
              <a:t>03.12.2019</a:t>
            </a:fld>
            <a:endParaRPr lang="ru-RU"/>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ru-RU"/>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5755220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051720" y="260648"/>
            <a:ext cx="5447325" cy="769441"/>
          </a:xfrm>
          <a:prstGeom prst="rect">
            <a:avLst/>
          </a:prstGeom>
        </p:spPr>
        <p:txBody>
          <a:bodyPr wrap="none">
            <a:spAutoFit/>
          </a:bodyPr>
          <a:lstStyle/>
          <a:p>
            <a:r>
              <a:rPr lang="en-US" sz="4400" b="1" dirty="0">
                <a:solidFill>
                  <a:srgbClr val="002060"/>
                </a:solidFill>
                <a:latin typeface="Times New Roman" pitchFamily="18" charset="0"/>
                <a:cs typeface="Times New Roman" pitchFamily="18" charset="0"/>
              </a:rPr>
              <a:t>The 3 </a:t>
            </a:r>
            <a:r>
              <a:rPr lang="en-US" sz="4400" b="1" dirty="0" err="1">
                <a:solidFill>
                  <a:srgbClr val="002060"/>
                </a:solidFill>
                <a:latin typeface="Times New Roman" pitchFamily="18" charset="0"/>
                <a:cs typeface="Times New Roman" pitchFamily="18" charset="0"/>
              </a:rPr>
              <a:t>rd</a:t>
            </a:r>
            <a:r>
              <a:rPr lang="en-US" sz="4400" b="1" dirty="0">
                <a:solidFill>
                  <a:srgbClr val="002060"/>
                </a:solidFill>
                <a:latin typeface="Times New Roman" pitchFamily="18" charset="0"/>
                <a:cs typeface="Times New Roman" pitchFamily="18" charset="0"/>
              </a:rPr>
              <a:t> of December</a:t>
            </a:r>
          </a:p>
        </p:txBody>
      </p:sp>
      <p:sp>
        <p:nvSpPr>
          <p:cNvPr id="7" name="Прямоугольник 6"/>
          <p:cNvSpPr/>
          <p:nvPr/>
        </p:nvSpPr>
        <p:spPr>
          <a:xfrm>
            <a:off x="1413949" y="1340767"/>
            <a:ext cx="6722866" cy="584775"/>
          </a:xfrm>
          <a:prstGeom prst="rect">
            <a:avLst/>
          </a:prstGeom>
        </p:spPr>
        <p:txBody>
          <a:bodyPr wrap="none">
            <a:spAutoFit/>
          </a:bodyPr>
          <a:lstStyle/>
          <a:p>
            <a:r>
              <a:rPr lang="en-US" sz="3200" b="1" dirty="0">
                <a:latin typeface="Times New Roman" pitchFamily="18" charset="0"/>
                <a:cs typeface="Times New Roman" pitchFamily="18" charset="0"/>
              </a:rPr>
              <a:t>The </a:t>
            </a:r>
            <a:r>
              <a:rPr lang="en-US" sz="3200" b="1" dirty="0" smtClean="0">
                <a:latin typeface="Times New Roman" pitchFamily="18" charset="0"/>
                <a:cs typeface="Times New Roman" pitchFamily="18" charset="0"/>
              </a:rPr>
              <a:t>theme Environmental </a:t>
            </a:r>
            <a:r>
              <a:rPr lang="en-US" sz="3200" b="1" dirty="0">
                <a:latin typeface="Times New Roman" pitchFamily="18" charset="0"/>
                <a:cs typeface="Times New Roman" pitchFamily="18" charset="0"/>
              </a:rPr>
              <a:t>problems  </a:t>
            </a:r>
          </a:p>
        </p:txBody>
      </p:sp>
      <p:pic>
        <p:nvPicPr>
          <p:cNvPr id="2" name="Рисунок 1"/>
          <p:cNvPicPr>
            <a:picLocks noChangeAspect="1"/>
          </p:cNvPicPr>
          <p:nvPr/>
        </p:nvPicPr>
        <p:blipFill>
          <a:blip r:embed="rId3"/>
          <a:stretch>
            <a:fillRect/>
          </a:stretch>
        </p:blipFill>
        <p:spPr>
          <a:xfrm>
            <a:off x="1907704" y="2132856"/>
            <a:ext cx="5064224" cy="3798168"/>
          </a:xfrm>
          <a:prstGeom prst="rect">
            <a:avLst/>
          </a:prstGeom>
        </p:spPr>
      </p:pic>
    </p:spTree>
    <p:extLst>
      <p:ext uri="{BB962C8B-B14F-4D97-AF65-F5344CB8AC3E}">
        <p14:creationId xmlns:p14="http://schemas.microsoft.com/office/powerpoint/2010/main" val="4005161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0216" y="1224878"/>
            <a:ext cx="8229600" cy="4525963"/>
          </a:xfrm>
        </p:spPr>
        <p:txBody>
          <a:bodyPr>
            <a:noAutofit/>
          </a:bodyPr>
          <a:lstStyle/>
          <a:p>
            <a:pPr marL="0" indent="0">
              <a:buNone/>
            </a:pPr>
            <a:r>
              <a:rPr lang="en-US" sz="3600" b="1" dirty="0" smtClean="0">
                <a:solidFill>
                  <a:schemeClr val="tx1"/>
                </a:solidFill>
              </a:rPr>
              <a:t>Look </a:t>
            </a:r>
            <a:r>
              <a:rPr lang="en-US" sz="3600" b="1" dirty="0">
                <a:solidFill>
                  <a:schemeClr val="tx1"/>
                </a:solidFill>
              </a:rPr>
              <a:t>at the litter on the street</a:t>
            </a:r>
          </a:p>
          <a:p>
            <a:pPr marL="0" indent="0">
              <a:buNone/>
            </a:pPr>
            <a:endParaRPr lang="ru-RU" sz="3600" b="1" dirty="0">
              <a:solidFill>
                <a:schemeClr val="tx1"/>
              </a:solidFill>
            </a:endParaRPr>
          </a:p>
          <a:p>
            <a:pPr marL="0" indent="0">
              <a:buNone/>
            </a:pPr>
            <a:r>
              <a:rPr lang="en-US" sz="3600" b="1" dirty="0" smtClean="0">
                <a:solidFill>
                  <a:schemeClr val="tx1"/>
                </a:solidFill>
              </a:rPr>
              <a:t>Look </a:t>
            </a:r>
            <a:r>
              <a:rPr lang="en-US" sz="3600" b="1" dirty="0">
                <a:solidFill>
                  <a:schemeClr val="tx1"/>
                </a:solidFill>
              </a:rPr>
              <a:t>at the stumps of the cut-down trees,</a:t>
            </a:r>
          </a:p>
          <a:p>
            <a:endParaRPr lang="en-US" sz="3600" b="1" dirty="0">
              <a:solidFill>
                <a:schemeClr val="tx1"/>
              </a:solidFill>
            </a:endParaRPr>
          </a:p>
          <a:p>
            <a:pPr marL="0" indent="0">
              <a:buNone/>
            </a:pPr>
            <a:r>
              <a:rPr lang="en-US" sz="3600" b="1" dirty="0">
                <a:solidFill>
                  <a:schemeClr val="tx1"/>
                </a:solidFill>
              </a:rPr>
              <a:t>Look at the pollution in the air,</a:t>
            </a:r>
          </a:p>
          <a:p>
            <a:endParaRPr lang="en-US" sz="3600" b="1" dirty="0">
              <a:solidFill>
                <a:schemeClr val="tx1"/>
              </a:solidFill>
            </a:endParaRPr>
          </a:p>
          <a:p>
            <a:pPr marL="0" indent="0">
              <a:buNone/>
            </a:pPr>
            <a:r>
              <a:rPr lang="en-US" sz="3600" b="1" dirty="0">
                <a:solidFill>
                  <a:schemeClr val="tx1"/>
                </a:solidFill>
              </a:rPr>
              <a:t>Look at the way we just don’t care</a:t>
            </a:r>
          </a:p>
          <a:p>
            <a:endParaRPr lang="ru-RU" sz="36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749619"/>
            <a:ext cx="2736304" cy="129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28184" y="3717032"/>
            <a:ext cx="2160240" cy="170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a:stretch>
            <a:fillRect/>
          </a:stretch>
        </p:blipFill>
        <p:spPr>
          <a:xfrm flipH="1">
            <a:off x="751531" y="3011930"/>
            <a:ext cx="2304256" cy="1184999"/>
          </a:xfrm>
          <a:prstGeom prst="rect">
            <a:avLst/>
          </a:prstGeom>
        </p:spPr>
      </p:pic>
    </p:spTree>
    <p:extLst>
      <p:ext uri="{BB962C8B-B14F-4D97-AF65-F5344CB8AC3E}">
        <p14:creationId xmlns:p14="http://schemas.microsoft.com/office/powerpoint/2010/main" val="2389205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9468544" cy="4104456"/>
          </a:xfrm>
        </p:spPr>
        <p:txBody>
          <a:bodyPr/>
          <a:lstStyle/>
          <a:p>
            <a:pPr marL="0" indent="0" algn="l">
              <a:buNone/>
            </a:pPr>
            <a:r>
              <a:rPr lang="en-US" sz="2800" dirty="0" smtClean="0">
                <a:solidFill>
                  <a:schemeClr val="tx1"/>
                </a:solidFill>
              </a:rPr>
              <a:t>For</a:t>
            </a:r>
            <a:r>
              <a:rPr lang="en-US" dirty="0" smtClean="0">
                <a:solidFill>
                  <a:schemeClr val="tx1"/>
                </a:solidFill>
              </a:rPr>
              <a:t> </a:t>
            </a:r>
            <a:r>
              <a:rPr lang="en-US" sz="2800" i="1" dirty="0">
                <a:solidFill>
                  <a:schemeClr val="tx1"/>
                </a:solidFill>
              </a:rPr>
              <a:t>example</a:t>
            </a:r>
            <a:r>
              <a:rPr lang="en-US" sz="2800" i="1" dirty="0" smtClean="0">
                <a:solidFill>
                  <a:schemeClr val="tx1"/>
                </a:solidFill>
              </a:rPr>
              <a:t>: </a:t>
            </a:r>
            <a:r>
              <a:rPr lang="en-US" sz="2800" b="0" i="1" u="sng" dirty="0" smtClean="0">
                <a:solidFill>
                  <a:schemeClr val="tx1"/>
                </a:solidFill>
              </a:rPr>
              <a:t>Planting </a:t>
            </a:r>
            <a:r>
              <a:rPr lang="en-US" sz="2800" b="0" i="1" dirty="0">
                <a:solidFill>
                  <a:schemeClr val="tx1"/>
                </a:solidFill>
              </a:rPr>
              <a:t>trees </a:t>
            </a:r>
            <a:r>
              <a:rPr lang="en-US" sz="2800" b="1" i="1" dirty="0">
                <a:solidFill>
                  <a:schemeClr val="tx1"/>
                </a:solidFill>
              </a:rPr>
              <a:t>will help solve </a:t>
            </a:r>
            <a:r>
              <a:rPr lang="en-US" sz="2800" b="1" i="1" dirty="0" smtClean="0">
                <a:solidFill>
                  <a:schemeClr val="tx1"/>
                </a:solidFill>
              </a:rPr>
              <a:t>the</a:t>
            </a:r>
            <a:r>
              <a:rPr lang="en-US" sz="2800" i="1" dirty="0" smtClean="0">
                <a:solidFill>
                  <a:schemeClr val="tx1"/>
                </a:solidFill>
              </a:rPr>
              <a:t/>
            </a:r>
            <a:br>
              <a:rPr lang="en-US" sz="2800" i="1" dirty="0" smtClean="0">
                <a:solidFill>
                  <a:schemeClr val="tx1"/>
                </a:solidFill>
              </a:rPr>
            </a:br>
            <a:r>
              <a:rPr lang="en-US" sz="2800" b="0" i="1" dirty="0" smtClean="0">
                <a:solidFill>
                  <a:schemeClr val="tx1"/>
                </a:solidFill>
              </a:rPr>
              <a:t> </a:t>
            </a:r>
            <a:r>
              <a:rPr lang="en-US" sz="2800" b="0" i="1" dirty="0">
                <a:solidFill>
                  <a:schemeClr val="tx1"/>
                </a:solidFill>
              </a:rPr>
              <a:t>problem of deforestation.</a:t>
            </a:r>
            <a:r>
              <a:rPr lang="en-US" sz="2800" b="0" i="1" dirty="0" smtClean="0">
                <a:solidFill>
                  <a:schemeClr val="tx1"/>
                </a:solidFill>
              </a:rPr>
              <a:t/>
            </a:r>
            <a:br>
              <a:rPr lang="en-US" sz="2800" b="0" i="1" dirty="0" smtClean="0">
                <a:solidFill>
                  <a:schemeClr val="tx1"/>
                </a:solidFill>
              </a:rPr>
            </a:br>
            <a:r>
              <a:rPr lang="kk-KZ" sz="2800" b="0" i="1" dirty="0" smtClean="0">
                <a:solidFill>
                  <a:schemeClr val="tx1"/>
                </a:solidFill>
              </a:rPr>
              <a:t/>
            </a:r>
            <a:br>
              <a:rPr lang="kk-KZ" sz="2800" b="0" i="1" dirty="0" smtClean="0">
                <a:solidFill>
                  <a:schemeClr val="tx1"/>
                </a:solidFill>
              </a:rPr>
            </a:br>
            <a:r>
              <a:rPr lang="en-US" b="1" dirty="0" smtClean="0">
                <a:solidFill>
                  <a:srgbClr val="7030A0"/>
                </a:solidFill>
              </a:rPr>
              <a:t>1.Wasting  </a:t>
            </a:r>
            <a:r>
              <a:rPr lang="en-US" b="1" dirty="0" smtClean="0">
                <a:solidFill>
                  <a:srgbClr val="7030A0"/>
                </a:solidFill>
              </a:rPr>
              <a:t>energy</a:t>
            </a:r>
            <a:r>
              <a:rPr lang="ru-RU" b="1" dirty="0" smtClean="0">
                <a:solidFill>
                  <a:srgbClr val="7030A0"/>
                </a:solidFill>
              </a:rPr>
              <a:t/>
            </a:r>
            <a:br>
              <a:rPr lang="ru-RU" b="1" dirty="0" smtClean="0">
                <a:solidFill>
                  <a:srgbClr val="7030A0"/>
                </a:solidFill>
              </a:rPr>
            </a:br>
            <a:r>
              <a:rPr lang="ru-RU" b="1" dirty="0" smtClean="0">
                <a:solidFill>
                  <a:srgbClr val="7030A0"/>
                </a:solidFill>
              </a:rPr>
              <a:t>2</a:t>
            </a:r>
            <a:r>
              <a:rPr lang="en-US" b="1" dirty="0" smtClean="0">
                <a:solidFill>
                  <a:srgbClr val="7030A0"/>
                </a:solidFill>
              </a:rPr>
              <a:t>.Animals  </a:t>
            </a:r>
            <a:r>
              <a:rPr lang="en-US" b="1" dirty="0">
                <a:solidFill>
                  <a:srgbClr val="7030A0"/>
                </a:solidFill>
              </a:rPr>
              <a:t>facing extinction</a:t>
            </a:r>
            <a:br>
              <a:rPr lang="en-US" b="1" dirty="0">
                <a:solidFill>
                  <a:srgbClr val="7030A0"/>
                </a:solidFill>
              </a:rPr>
            </a:br>
            <a:r>
              <a:rPr lang="en-US" b="1" dirty="0">
                <a:solidFill>
                  <a:srgbClr val="7030A0"/>
                </a:solidFill>
              </a:rPr>
              <a:t>3.Deforestation</a:t>
            </a:r>
            <a:br>
              <a:rPr lang="en-US" b="1" dirty="0">
                <a:solidFill>
                  <a:srgbClr val="7030A0"/>
                </a:solidFill>
              </a:rPr>
            </a:br>
            <a:r>
              <a:rPr lang="en-US" b="1" dirty="0" smtClean="0">
                <a:solidFill>
                  <a:srgbClr val="7030A0"/>
                </a:solidFill>
              </a:rPr>
              <a:t>4.Polluted  </a:t>
            </a:r>
            <a:r>
              <a:rPr lang="en-US" b="1" dirty="0">
                <a:solidFill>
                  <a:srgbClr val="7030A0"/>
                </a:solidFill>
              </a:rPr>
              <a:t>beaches.</a:t>
            </a:r>
            <a:endParaRPr lang="ru-RU" b="1" dirty="0">
              <a:solidFill>
                <a:srgbClr val="7030A0"/>
              </a:solidFill>
            </a:endParaRPr>
          </a:p>
        </p:txBody>
      </p:sp>
    </p:spTree>
    <p:extLst>
      <p:ext uri="{BB962C8B-B14F-4D97-AF65-F5344CB8AC3E}">
        <p14:creationId xmlns:p14="http://schemas.microsoft.com/office/powerpoint/2010/main" val="4279179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764704"/>
            <a:ext cx="7404653" cy="5328592"/>
          </a:xfrm>
        </p:spPr>
        <p:txBody>
          <a:bodyPr>
            <a:normAutofit/>
          </a:bodyPr>
          <a:lstStyle/>
          <a:p>
            <a:pPr marL="34290" indent="0">
              <a:buNone/>
            </a:pPr>
            <a:r>
              <a:rPr lang="kk-KZ" sz="2400" b="1" dirty="0" smtClean="0">
                <a:solidFill>
                  <a:schemeClr val="tx1"/>
                </a:solidFill>
                <a:latin typeface="Times New Roman" pitchFamily="18" charset="0"/>
                <a:cs typeface="Times New Roman" pitchFamily="18" charset="0"/>
              </a:rPr>
              <a:t>1.</a:t>
            </a:r>
            <a:r>
              <a:rPr lang="en-US" sz="2400" b="1" dirty="0">
                <a:solidFill>
                  <a:schemeClr val="tx1"/>
                </a:solidFill>
                <a:latin typeface="Times New Roman" pitchFamily="18" charset="0"/>
                <a:cs typeface="Times New Roman" pitchFamily="18" charset="0"/>
              </a:rPr>
              <a:t> Turning off the power when they are not in use   will help solve the problem of wasting energy.</a:t>
            </a:r>
          </a:p>
          <a:p>
            <a:pPr marL="34290" indent="0">
              <a:buNone/>
            </a:pPr>
            <a:endParaRPr lang="kk-KZ" sz="2400" b="1" dirty="0" smtClean="0">
              <a:solidFill>
                <a:schemeClr val="tx1"/>
              </a:solidFill>
              <a:latin typeface="Times New Roman" pitchFamily="18" charset="0"/>
              <a:cs typeface="Times New Roman" pitchFamily="18" charset="0"/>
            </a:endParaRPr>
          </a:p>
          <a:p>
            <a:pPr marL="34290" indent="0">
              <a:buNone/>
            </a:pPr>
            <a:r>
              <a:rPr lang="en-US" sz="2400" b="1" dirty="0" smtClean="0">
                <a:solidFill>
                  <a:schemeClr val="tx1"/>
                </a:solidFill>
                <a:latin typeface="Times New Roman" pitchFamily="18" charset="0"/>
                <a:cs typeface="Times New Roman" pitchFamily="18" charset="0"/>
              </a:rPr>
              <a:t>2</a:t>
            </a:r>
            <a:r>
              <a:rPr lang="en-US" sz="2400" b="1" dirty="0">
                <a:solidFill>
                  <a:schemeClr val="tx1"/>
                </a:solidFill>
                <a:latin typeface="Times New Roman" pitchFamily="18" charset="0"/>
                <a:cs typeface="Times New Roman" pitchFamily="18" charset="0"/>
              </a:rPr>
              <a:t>	Protecting endangered species will help solve the problem of animals facing extinction.</a:t>
            </a:r>
          </a:p>
          <a:p>
            <a:endParaRPr lang="en-US" sz="2400" b="1" dirty="0">
              <a:solidFill>
                <a:schemeClr val="tx1"/>
              </a:solidFill>
              <a:latin typeface="Times New Roman" pitchFamily="18" charset="0"/>
              <a:cs typeface="Times New Roman" pitchFamily="18" charset="0"/>
            </a:endParaRPr>
          </a:p>
          <a:p>
            <a:pPr marL="34290" indent="0">
              <a:buNone/>
            </a:pPr>
            <a:r>
              <a:rPr lang="kk-KZ" sz="2400" b="1" dirty="0" smtClean="0">
                <a:solidFill>
                  <a:schemeClr val="tx1"/>
                </a:solidFill>
                <a:latin typeface="Times New Roman" pitchFamily="18" charset="0"/>
                <a:cs typeface="Times New Roman" pitchFamily="18" charset="0"/>
              </a:rPr>
              <a:t>3</a:t>
            </a:r>
            <a:r>
              <a:rPr lang="en-US" sz="2400" b="1" dirty="0">
                <a:solidFill>
                  <a:schemeClr val="tx1"/>
                </a:solidFill>
                <a:latin typeface="Times New Roman" pitchFamily="18" charset="0"/>
                <a:cs typeface="Times New Roman" pitchFamily="18" charset="0"/>
              </a:rPr>
              <a:t>	Cleaning up beaches will help solve the problem of polluted beaches.</a:t>
            </a:r>
          </a:p>
          <a:p>
            <a:endParaRPr lang="en-US" sz="2400" b="1" dirty="0">
              <a:solidFill>
                <a:schemeClr val="tx1"/>
              </a:solidFill>
              <a:latin typeface="Times New Roman" pitchFamily="18" charset="0"/>
              <a:cs typeface="Times New Roman" pitchFamily="18" charset="0"/>
            </a:endParaRPr>
          </a:p>
          <a:p>
            <a:pPr marL="34290" indent="0">
              <a:buNone/>
            </a:pPr>
            <a:r>
              <a:rPr lang="kk-KZ" sz="2400" b="1" dirty="0" smtClean="0">
                <a:solidFill>
                  <a:schemeClr val="tx1"/>
                </a:solidFill>
                <a:latin typeface="Times New Roman" pitchFamily="18" charset="0"/>
                <a:cs typeface="Times New Roman" pitchFamily="18" charset="0"/>
              </a:rPr>
              <a:t>4</a:t>
            </a:r>
            <a:r>
              <a:rPr lang="en-US" sz="2400" b="1" dirty="0">
                <a:solidFill>
                  <a:schemeClr val="tx1"/>
                </a:solidFill>
                <a:latin typeface="Times New Roman" pitchFamily="18" charset="0"/>
                <a:cs typeface="Times New Roman" pitchFamily="18" charset="0"/>
              </a:rPr>
              <a:t>	Using public transport will help solve the problem of air pollution in cities.</a:t>
            </a:r>
          </a:p>
          <a:p>
            <a:endParaRPr lang="ru-RU"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581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4"/>
            <a:ext cx="4536504" cy="1356360"/>
          </a:xfrm>
        </p:spPr>
        <p:txBody>
          <a:bodyPr>
            <a:normAutofit/>
          </a:bodyPr>
          <a:lstStyle/>
          <a:p>
            <a:r>
              <a:rPr lang="en-US" sz="2800" b="1" dirty="0">
                <a:solidFill>
                  <a:srgbClr val="002060"/>
                </a:solidFill>
              </a:rPr>
              <a:t>What</a:t>
            </a:r>
            <a:r>
              <a:rPr lang="en-US" sz="3200" b="1" dirty="0">
                <a:solidFill>
                  <a:srgbClr val="002060"/>
                </a:solidFill>
              </a:rPr>
              <a:t> should we do?</a:t>
            </a:r>
            <a:br>
              <a:rPr lang="en-US" sz="3200" b="1" dirty="0">
                <a:solidFill>
                  <a:srgbClr val="002060"/>
                </a:solidFill>
              </a:rPr>
            </a:br>
            <a:endParaRPr lang="ru-RU" sz="3200" b="1" dirty="0">
              <a:solidFill>
                <a:srgbClr val="002060"/>
              </a:solidFill>
            </a:endParaRPr>
          </a:p>
        </p:txBody>
      </p:sp>
      <p:sp>
        <p:nvSpPr>
          <p:cNvPr id="4" name="Прямоугольник 3"/>
          <p:cNvSpPr/>
          <p:nvPr/>
        </p:nvSpPr>
        <p:spPr>
          <a:xfrm>
            <a:off x="4499992" y="620688"/>
            <a:ext cx="4240263" cy="584775"/>
          </a:xfrm>
          <a:prstGeom prst="rect">
            <a:avLst/>
          </a:prstGeom>
        </p:spPr>
        <p:txBody>
          <a:bodyPr wrap="none">
            <a:spAutoFit/>
          </a:bodyPr>
          <a:lstStyle/>
          <a:p>
            <a:r>
              <a:rPr lang="en-US" sz="3200" b="1" dirty="0">
                <a:solidFill>
                  <a:srgbClr val="002060"/>
                </a:solidFill>
              </a:rPr>
              <a:t>What shouldn’t we do?</a:t>
            </a:r>
          </a:p>
        </p:txBody>
      </p:sp>
      <p:cxnSp>
        <p:nvCxnSpPr>
          <p:cNvPr id="7" name="Прямая соединительная линия 6"/>
          <p:cNvCxnSpPr/>
          <p:nvPr/>
        </p:nvCxnSpPr>
        <p:spPr>
          <a:xfrm>
            <a:off x="4139952" y="913076"/>
            <a:ext cx="0" cy="54682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281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2759" y="1027106"/>
            <a:ext cx="3960440" cy="3805883"/>
          </a:xfrm>
        </p:spPr>
        <p:txBody>
          <a:bodyPr/>
          <a:lstStyle/>
          <a:p>
            <a:pPr marL="0" indent="0">
              <a:buNone/>
            </a:pPr>
            <a:r>
              <a:rPr lang="en-US" dirty="0" smtClean="0">
                <a:solidFill>
                  <a:schemeClr val="tx1"/>
                </a:solidFill>
                <a:latin typeface="Arial Black" panose="020B0A04020102020204" pitchFamily="34" charset="0"/>
              </a:rPr>
              <a:t>  </a:t>
            </a:r>
            <a:r>
              <a:rPr lang="en-US" i="1" dirty="0" smtClean="0">
                <a:solidFill>
                  <a:schemeClr val="tx1"/>
                </a:solidFill>
              </a:rPr>
              <a:t>Plant </a:t>
            </a:r>
            <a:r>
              <a:rPr lang="en-US" i="1" dirty="0">
                <a:solidFill>
                  <a:schemeClr val="tx1"/>
                </a:solidFill>
              </a:rPr>
              <a:t>trees, </a:t>
            </a:r>
            <a:endParaRPr lang="en-US" i="1" dirty="0" smtClean="0">
              <a:solidFill>
                <a:schemeClr val="tx1"/>
              </a:solidFill>
            </a:endParaRPr>
          </a:p>
          <a:p>
            <a:pPr marL="34290" indent="0">
              <a:buNone/>
            </a:pPr>
            <a:r>
              <a:rPr lang="en-US" i="1" dirty="0">
                <a:solidFill>
                  <a:schemeClr val="tx1"/>
                </a:solidFill>
              </a:rPr>
              <a:t>t</a:t>
            </a:r>
            <a:r>
              <a:rPr lang="en-US" i="1" dirty="0" smtClean="0">
                <a:solidFill>
                  <a:schemeClr val="tx1"/>
                </a:solidFill>
              </a:rPr>
              <a:t>urn </a:t>
            </a:r>
            <a:r>
              <a:rPr lang="en-US" i="1" dirty="0">
                <a:solidFill>
                  <a:schemeClr val="tx1"/>
                </a:solidFill>
              </a:rPr>
              <a:t>of the </a:t>
            </a:r>
            <a:r>
              <a:rPr lang="en-US" i="1" dirty="0" smtClean="0">
                <a:solidFill>
                  <a:schemeClr val="tx1"/>
                </a:solidFill>
              </a:rPr>
              <a:t>light when </a:t>
            </a:r>
            <a:r>
              <a:rPr lang="en-US" i="1" dirty="0">
                <a:solidFill>
                  <a:schemeClr val="tx1"/>
                </a:solidFill>
              </a:rPr>
              <a:t>we leave </a:t>
            </a:r>
            <a:endParaRPr lang="en-US" i="1" dirty="0" smtClean="0">
              <a:solidFill>
                <a:schemeClr val="tx1"/>
              </a:solidFill>
            </a:endParaRPr>
          </a:p>
          <a:p>
            <a:pPr marL="34290" indent="0">
              <a:buNone/>
            </a:pPr>
            <a:r>
              <a:rPr lang="en-US" i="1" dirty="0" smtClean="0">
                <a:solidFill>
                  <a:schemeClr val="tx1"/>
                </a:solidFill>
              </a:rPr>
              <a:t>the </a:t>
            </a:r>
            <a:r>
              <a:rPr lang="en-US" i="1" dirty="0">
                <a:solidFill>
                  <a:schemeClr val="tx1"/>
                </a:solidFill>
              </a:rPr>
              <a:t>room</a:t>
            </a:r>
            <a:r>
              <a:rPr lang="en-US" i="1" dirty="0" smtClean="0">
                <a:solidFill>
                  <a:schemeClr val="tx1"/>
                </a:solidFill>
              </a:rPr>
              <a:t>,</a:t>
            </a:r>
          </a:p>
          <a:p>
            <a:pPr marL="34290" indent="0">
              <a:buNone/>
            </a:pPr>
            <a:r>
              <a:rPr lang="en-US" i="1" dirty="0" smtClean="0">
                <a:solidFill>
                  <a:schemeClr val="tx1"/>
                </a:solidFill>
              </a:rPr>
              <a:t> </a:t>
            </a:r>
            <a:r>
              <a:rPr lang="en-US" i="1" dirty="0">
                <a:solidFill>
                  <a:schemeClr val="tx1"/>
                </a:solidFill>
              </a:rPr>
              <a:t>keep our village tidy, </a:t>
            </a:r>
            <a:endParaRPr lang="en-US" i="1" dirty="0" smtClean="0">
              <a:solidFill>
                <a:schemeClr val="tx1"/>
              </a:solidFill>
            </a:endParaRPr>
          </a:p>
          <a:p>
            <a:pPr marL="34290" indent="0">
              <a:buNone/>
            </a:pPr>
            <a:r>
              <a:rPr lang="en-US" i="1" dirty="0" smtClean="0">
                <a:solidFill>
                  <a:schemeClr val="tx1"/>
                </a:solidFill>
              </a:rPr>
              <a:t>grow </a:t>
            </a:r>
            <a:r>
              <a:rPr lang="en-US" i="1" dirty="0">
                <a:solidFill>
                  <a:schemeClr val="tx1"/>
                </a:solidFill>
              </a:rPr>
              <a:t>flowers </a:t>
            </a:r>
            <a:r>
              <a:rPr lang="en-US" i="1" dirty="0" smtClean="0">
                <a:solidFill>
                  <a:schemeClr val="tx1"/>
                </a:solidFill>
              </a:rPr>
              <a:t>,</a:t>
            </a:r>
          </a:p>
          <a:p>
            <a:pPr marL="34290" indent="0">
              <a:buNone/>
            </a:pPr>
            <a:r>
              <a:rPr lang="en-US" i="1" dirty="0" smtClean="0">
                <a:solidFill>
                  <a:schemeClr val="tx1"/>
                </a:solidFill>
              </a:rPr>
              <a:t>clean </a:t>
            </a:r>
            <a:r>
              <a:rPr lang="en-US" i="1" dirty="0">
                <a:solidFill>
                  <a:schemeClr val="tx1"/>
                </a:solidFill>
              </a:rPr>
              <a:t>up beaches</a:t>
            </a:r>
            <a:endParaRPr lang="ru-RU" i="1" dirty="0">
              <a:solidFill>
                <a:schemeClr val="tx1"/>
              </a:solidFill>
            </a:endParaRPr>
          </a:p>
        </p:txBody>
      </p:sp>
      <p:cxnSp>
        <p:nvCxnSpPr>
          <p:cNvPr id="5" name="Прямая соединительная линия 4"/>
          <p:cNvCxnSpPr/>
          <p:nvPr/>
        </p:nvCxnSpPr>
        <p:spPr>
          <a:xfrm>
            <a:off x="4283968" y="476672"/>
            <a:ext cx="72008"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4572000" y="1052736"/>
            <a:ext cx="4572000" cy="2585323"/>
          </a:xfrm>
          <a:prstGeom prst="rect">
            <a:avLst/>
          </a:prstGeom>
        </p:spPr>
        <p:txBody>
          <a:bodyPr>
            <a:spAutoFit/>
          </a:bodyPr>
          <a:lstStyle/>
          <a:p>
            <a:r>
              <a:rPr lang="en-US" i="1" dirty="0" smtClean="0"/>
              <a:t>Kill </a:t>
            </a:r>
            <a:r>
              <a:rPr lang="en-US" i="1" dirty="0"/>
              <a:t>animals, </a:t>
            </a:r>
            <a:endParaRPr lang="en-US" i="1" dirty="0" smtClean="0"/>
          </a:p>
          <a:p>
            <a:endParaRPr lang="en-US" i="1" dirty="0" smtClean="0"/>
          </a:p>
          <a:p>
            <a:r>
              <a:rPr lang="en-US" i="1" dirty="0" smtClean="0"/>
              <a:t>wasting </a:t>
            </a:r>
            <a:r>
              <a:rPr lang="en-US" i="1" dirty="0"/>
              <a:t>energy</a:t>
            </a:r>
            <a:r>
              <a:rPr lang="en-US" i="1" dirty="0" smtClean="0"/>
              <a:t>,</a:t>
            </a:r>
          </a:p>
          <a:p>
            <a:r>
              <a:rPr lang="en-US" i="1" dirty="0" smtClean="0"/>
              <a:t> </a:t>
            </a:r>
          </a:p>
          <a:p>
            <a:r>
              <a:rPr lang="en-US" i="1" dirty="0" smtClean="0"/>
              <a:t>polluted </a:t>
            </a:r>
            <a:r>
              <a:rPr lang="en-US" i="1" dirty="0"/>
              <a:t>beaches</a:t>
            </a:r>
            <a:r>
              <a:rPr lang="en-US" i="1" dirty="0" smtClean="0"/>
              <a:t>,</a:t>
            </a:r>
          </a:p>
          <a:p>
            <a:r>
              <a:rPr lang="en-US" i="1" dirty="0" smtClean="0"/>
              <a:t> </a:t>
            </a:r>
          </a:p>
          <a:p>
            <a:r>
              <a:rPr lang="en-US" i="1" dirty="0" smtClean="0"/>
              <a:t>pollute </a:t>
            </a:r>
            <a:r>
              <a:rPr lang="en-US" i="1" dirty="0"/>
              <a:t>water, </a:t>
            </a:r>
            <a:endParaRPr lang="en-US" i="1" dirty="0" smtClean="0"/>
          </a:p>
          <a:p>
            <a:endParaRPr lang="en-US" i="1" dirty="0" smtClean="0"/>
          </a:p>
          <a:p>
            <a:r>
              <a:rPr lang="en-US" i="1" dirty="0" smtClean="0"/>
              <a:t>cut </a:t>
            </a:r>
            <a:r>
              <a:rPr lang="en-US" i="1" dirty="0"/>
              <a:t>down trees.</a:t>
            </a:r>
          </a:p>
        </p:txBody>
      </p:sp>
      <p:sp>
        <p:nvSpPr>
          <p:cNvPr id="4" name="Прямоугольник 3"/>
          <p:cNvSpPr/>
          <p:nvPr/>
        </p:nvSpPr>
        <p:spPr>
          <a:xfrm>
            <a:off x="4644008" y="332656"/>
            <a:ext cx="3567387" cy="369332"/>
          </a:xfrm>
          <a:prstGeom prst="rect">
            <a:avLst/>
          </a:prstGeom>
        </p:spPr>
        <p:txBody>
          <a:bodyPr wrap="none">
            <a:spAutoFit/>
          </a:bodyPr>
          <a:lstStyle/>
          <a:p>
            <a:r>
              <a:rPr lang="en-US" dirty="0" smtClean="0">
                <a:latin typeface="Arial Black" panose="020B0A04020102020204" pitchFamily="34" charset="0"/>
              </a:rPr>
              <a:t>       What </a:t>
            </a:r>
            <a:r>
              <a:rPr lang="en-US" dirty="0">
                <a:latin typeface="Arial Black" panose="020B0A04020102020204" pitchFamily="34" charset="0"/>
              </a:rPr>
              <a:t>shouldn’t we do?</a:t>
            </a:r>
            <a:endParaRPr lang="ru-RU" dirty="0"/>
          </a:p>
        </p:txBody>
      </p:sp>
      <p:sp>
        <p:nvSpPr>
          <p:cNvPr id="6" name="Прямоугольник 5"/>
          <p:cNvSpPr/>
          <p:nvPr/>
        </p:nvSpPr>
        <p:spPr>
          <a:xfrm>
            <a:off x="755576" y="476672"/>
            <a:ext cx="2712153" cy="369332"/>
          </a:xfrm>
          <a:prstGeom prst="rect">
            <a:avLst/>
          </a:prstGeom>
        </p:spPr>
        <p:txBody>
          <a:bodyPr wrap="none">
            <a:spAutoFit/>
          </a:bodyPr>
          <a:lstStyle/>
          <a:p>
            <a:r>
              <a:rPr lang="en-US" dirty="0">
                <a:latin typeface="Arial Black" panose="020B0A04020102020204" pitchFamily="34" charset="0"/>
              </a:rPr>
              <a:t>What should we </a:t>
            </a:r>
            <a:r>
              <a:rPr lang="en-US" dirty="0" smtClean="0">
                <a:latin typeface="Arial Black" panose="020B0A04020102020204" pitchFamily="34" charset="0"/>
              </a:rPr>
              <a:t>do?</a:t>
            </a:r>
            <a:endParaRPr lang="ru-RU" dirty="0">
              <a:latin typeface="Arial Black" panose="020B0A04020102020204" pitchFamily="34" charset="0"/>
            </a:endParaRPr>
          </a:p>
        </p:txBody>
      </p:sp>
    </p:spTree>
    <p:extLst>
      <p:ext uri="{BB962C8B-B14F-4D97-AF65-F5344CB8AC3E}">
        <p14:creationId xmlns:p14="http://schemas.microsoft.com/office/powerpoint/2010/main" val="3474340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2">
                                            <p:txEl>
                                              <p:pRg st="2" end="2"/>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
                                            <p:txEl>
                                              <p:pRg st="3" end="3"/>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2">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2">
                                            <p:txEl>
                                              <p:pRg st="5" end="5"/>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2">
                                            <p:txEl>
                                              <p:pRg st="6" end="6"/>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2">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95582" y="260648"/>
            <a:ext cx="3786758" cy="2763591"/>
          </a:xfrm>
          <a:prstGeom prst="rect">
            <a:avLst/>
          </a:prstGeom>
        </p:spPr>
      </p:pic>
      <p:pic>
        <p:nvPicPr>
          <p:cNvPr id="5" name="Рисунок 4"/>
          <p:cNvPicPr>
            <a:picLocks noChangeAspect="1"/>
          </p:cNvPicPr>
          <p:nvPr/>
        </p:nvPicPr>
        <p:blipFill>
          <a:blip r:embed="rId3"/>
          <a:stretch>
            <a:fillRect/>
          </a:stretch>
        </p:blipFill>
        <p:spPr>
          <a:xfrm>
            <a:off x="5266377" y="274637"/>
            <a:ext cx="3533478" cy="2749602"/>
          </a:xfrm>
          <a:prstGeom prst="rect">
            <a:avLst/>
          </a:prstGeom>
        </p:spPr>
      </p:pic>
      <p:pic>
        <p:nvPicPr>
          <p:cNvPr id="6" name="Рисунок 5"/>
          <p:cNvPicPr>
            <a:picLocks noChangeAspect="1"/>
          </p:cNvPicPr>
          <p:nvPr/>
        </p:nvPicPr>
        <p:blipFill>
          <a:blip r:embed="rId4"/>
          <a:stretch>
            <a:fillRect/>
          </a:stretch>
        </p:blipFill>
        <p:spPr>
          <a:xfrm>
            <a:off x="295581" y="3562808"/>
            <a:ext cx="3006607" cy="2890528"/>
          </a:xfrm>
          <a:prstGeom prst="rect">
            <a:avLst/>
          </a:prstGeom>
        </p:spPr>
      </p:pic>
      <p:pic>
        <p:nvPicPr>
          <p:cNvPr id="7" name="Рисунок 6"/>
          <p:cNvPicPr>
            <a:picLocks noChangeAspect="1"/>
          </p:cNvPicPr>
          <p:nvPr/>
        </p:nvPicPr>
        <p:blipFill>
          <a:blip r:embed="rId5"/>
          <a:stretch>
            <a:fillRect/>
          </a:stretch>
        </p:blipFill>
        <p:spPr>
          <a:xfrm>
            <a:off x="6103087" y="3539217"/>
            <a:ext cx="2813398" cy="2922464"/>
          </a:xfrm>
          <a:prstGeom prst="rect">
            <a:avLst/>
          </a:prstGeom>
        </p:spPr>
      </p:pic>
      <p:pic>
        <p:nvPicPr>
          <p:cNvPr id="8" name="Рисунок 7"/>
          <p:cNvPicPr>
            <a:picLocks noChangeAspect="1"/>
          </p:cNvPicPr>
          <p:nvPr/>
        </p:nvPicPr>
        <p:blipFill>
          <a:blip r:embed="rId6"/>
          <a:stretch>
            <a:fillRect/>
          </a:stretch>
        </p:blipFill>
        <p:spPr>
          <a:xfrm>
            <a:off x="3302188" y="3140968"/>
            <a:ext cx="2637964" cy="3312368"/>
          </a:xfrm>
          <a:prstGeom prst="rect">
            <a:avLst/>
          </a:prstGeom>
        </p:spPr>
      </p:pic>
    </p:spTree>
    <p:extLst>
      <p:ext uri="{BB962C8B-B14F-4D97-AF65-F5344CB8AC3E}">
        <p14:creationId xmlns:p14="http://schemas.microsoft.com/office/powerpoint/2010/main" val="3490233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1520" y="260648"/>
            <a:ext cx="4392488" cy="2384276"/>
          </a:xfrm>
          <a:prstGeom prst="rect">
            <a:avLst/>
          </a:prstGeom>
        </p:spPr>
      </p:pic>
      <p:pic>
        <p:nvPicPr>
          <p:cNvPr id="5" name="Рисунок 4"/>
          <p:cNvPicPr>
            <a:picLocks noChangeAspect="1"/>
          </p:cNvPicPr>
          <p:nvPr/>
        </p:nvPicPr>
        <p:blipFill>
          <a:blip r:embed="rId3"/>
          <a:stretch>
            <a:fillRect/>
          </a:stretch>
        </p:blipFill>
        <p:spPr>
          <a:xfrm>
            <a:off x="251520" y="2780928"/>
            <a:ext cx="3679913" cy="2069951"/>
          </a:xfrm>
          <a:prstGeom prst="rect">
            <a:avLst/>
          </a:prstGeom>
        </p:spPr>
      </p:pic>
      <p:pic>
        <p:nvPicPr>
          <p:cNvPr id="6" name="Рисунок 5"/>
          <p:cNvPicPr>
            <a:picLocks noChangeAspect="1"/>
          </p:cNvPicPr>
          <p:nvPr/>
        </p:nvPicPr>
        <p:blipFill>
          <a:blip r:embed="rId4"/>
          <a:stretch>
            <a:fillRect/>
          </a:stretch>
        </p:blipFill>
        <p:spPr>
          <a:xfrm>
            <a:off x="5076056" y="260648"/>
            <a:ext cx="3510136" cy="2325465"/>
          </a:xfrm>
          <a:prstGeom prst="rect">
            <a:avLst/>
          </a:prstGeom>
        </p:spPr>
      </p:pic>
      <p:pic>
        <p:nvPicPr>
          <p:cNvPr id="7" name="Рисунок 6"/>
          <p:cNvPicPr>
            <a:picLocks noChangeAspect="1"/>
          </p:cNvPicPr>
          <p:nvPr/>
        </p:nvPicPr>
        <p:blipFill>
          <a:blip r:embed="rId5"/>
          <a:stretch>
            <a:fillRect/>
          </a:stretch>
        </p:blipFill>
        <p:spPr>
          <a:xfrm>
            <a:off x="5580112" y="2780928"/>
            <a:ext cx="3280224" cy="2132145"/>
          </a:xfrm>
          <a:prstGeom prst="rect">
            <a:avLst/>
          </a:prstGeom>
        </p:spPr>
      </p:pic>
      <p:pic>
        <p:nvPicPr>
          <p:cNvPr id="8" name="Рисунок 7"/>
          <p:cNvPicPr>
            <a:picLocks noChangeAspect="1"/>
          </p:cNvPicPr>
          <p:nvPr/>
        </p:nvPicPr>
        <p:blipFill>
          <a:blip r:embed="rId6"/>
          <a:stretch>
            <a:fillRect/>
          </a:stretch>
        </p:blipFill>
        <p:spPr>
          <a:xfrm>
            <a:off x="3124376" y="4365104"/>
            <a:ext cx="3262793" cy="2176283"/>
          </a:xfrm>
          <a:prstGeom prst="rect">
            <a:avLst/>
          </a:prstGeom>
        </p:spPr>
      </p:pic>
    </p:spTree>
    <p:extLst>
      <p:ext uri="{BB962C8B-B14F-4D97-AF65-F5344CB8AC3E}">
        <p14:creationId xmlns:p14="http://schemas.microsoft.com/office/powerpoint/2010/main" val="3712672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80928"/>
            <a:ext cx="8820472" cy="1356360"/>
          </a:xfrm>
        </p:spPr>
        <p:txBody>
          <a:bodyPr>
            <a:normAutofit fontScale="90000"/>
          </a:bodyPr>
          <a:lstStyle/>
          <a:p>
            <a:r>
              <a:rPr lang="ru-RU" sz="4900" b="1" dirty="0" smtClean="0">
                <a:solidFill>
                  <a:srgbClr val="7030A0"/>
                </a:solidFill>
              </a:rPr>
              <a:t>1</a:t>
            </a:r>
            <a:r>
              <a:rPr lang="kk-KZ" b="1" dirty="0" smtClean="0">
                <a:solidFill>
                  <a:srgbClr val="7030A0"/>
                </a:solidFill>
              </a:rPr>
              <a:t>.</a:t>
            </a:r>
            <a:r>
              <a:rPr lang="en-US" b="1" dirty="0" smtClean="0">
                <a:solidFill>
                  <a:srgbClr val="7030A0"/>
                </a:solidFill>
              </a:rPr>
              <a:t>What </a:t>
            </a:r>
            <a:r>
              <a:rPr lang="en-US" b="1" dirty="0">
                <a:solidFill>
                  <a:srgbClr val="7030A0"/>
                </a:solidFill>
              </a:rPr>
              <a:t>can you do every day to help the environment</a:t>
            </a:r>
            <a:r>
              <a:rPr lang="en-US" b="1" dirty="0" smtClean="0">
                <a:solidFill>
                  <a:srgbClr val="7030A0"/>
                </a:solidFill>
              </a:rPr>
              <a:t>?</a:t>
            </a:r>
            <a:r>
              <a:rPr lang="kk-KZ" b="1" dirty="0" smtClean="0">
                <a:solidFill>
                  <a:srgbClr val="7030A0"/>
                </a:solidFill>
              </a:rPr>
              <a:t/>
            </a:r>
            <a:br>
              <a:rPr lang="kk-KZ" b="1" dirty="0" smtClean="0">
                <a:solidFill>
                  <a:srgbClr val="7030A0"/>
                </a:solidFill>
              </a:rPr>
            </a:br>
            <a:r>
              <a:rPr lang="kk-KZ" b="1" dirty="0" smtClean="0">
                <a:solidFill>
                  <a:srgbClr val="7030A0"/>
                </a:solidFill>
              </a:rPr>
              <a:t>2.</a:t>
            </a:r>
            <a:r>
              <a:rPr lang="en-US" b="1" dirty="0">
                <a:solidFill>
                  <a:srgbClr val="7030A0"/>
                </a:solidFill>
              </a:rPr>
              <a:t> 	What is the biggest environmental problem</a:t>
            </a:r>
            <a:r>
              <a:rPr lang="en-US" b="1" dirty="0" smtClean="0">
                <a:solidFill>
                  <a:srgbClr val="7030A0"/>
                </a:solidFill>
              </a:rPr>
              <a:t>?</a:t>
            </a:r>
            <a:r>
              <a:rPr lang="kk-KZ" b="1" dirty="0" smtClean="0">
                <a:solidFill>
                  <a:srgbClr val="7030A0"/>
                </a:solidFill>
              </a:rPr>
              <a:t/>
            </a:r>
            <a:br>
              <a:rPr lang="kk-KZ" b="1" dirty="0" smtClean="0">
                <a:solidFill>
                  <a:srgbClr val="7030A0"/>
                </a:solidFill>
              </a:rPr>
            </a:br>
            <a:r>
              <a:rPr lang="kk-KZ" b="1" dirty="0" smtClean="0">
                <a:solidFill>
                  <a:srgbClr val="7030A0"/>
                </a:solidFill>
              </a:rPr>
              <a:t>3.</a:t>
            </a:r>
            <a:r>
              <a:rPr lang="en-US" b="1" dirty="0" smtClean="0">
                <a:solidFill>
                  <a:srgbClr val="7030A0"/>
                </a:solidFill>
              </a:rPr>
              <a:t> </a:t>
            </a:r>
            <a:r>
              <a:rPr lang="en-US" b="1" dirty="0">
                <a:solidFill>
                  <a:srgbClr val="7030A0"/>
                </a:solidFill>
              </a:rPr>
              <a:t>What should people do to care for the environment</a:t>
            </a:r>
            <a:r>
              <a:rPr lang="en-US" b="1" dirty="0" smtClean="0">
                <a:solidFill>
                  <a:srgbClr val="7030A0"/>
                </a:solidFill>
              </a:rPr>
              <a:t>?</a:t>
            </a:r>
            <a:r>
              <a:rPr lang="kk-KZ" b="1" dirty="0" smtClean="0">
                <a:solidFill>
                  <a:srgbClr val="7030A0"/>
                </a:solidFill>
              </a:rPr>
              <a:t/>
            </a:r>
            <a:br>
              <a:rPr lang="kk-KZ" b="1" dirty="0" smtClean="0">
                <a:solidFill>
                  <a:srgbClr val="7030A0"/>
                </a:solidFill>
              </a:rPr>
            </a:br>
            <a:r>
              <a:rPr lang="kk-KZ" b="1" dirty="0" smtClean="0">
                <a:solidFill>
                  <a:srgbClr val="7030A0"/>
                </a:solidFill>
              </a:rPr>
              <a:t>4.</a:t>
            </a:r>
            <a:r>
              <a:rPr lang="en-US" b="1" dirty="0" smtClean="0">
                <a:solidFill>
                  <a:srgbClr val="7030A0"/>
                </a:solidFill>
              </a:rPr>
              <a:t> </a:t>
            </a:r>
            <a:r>
              <a:rPr lang="en-US" b="1" dirty="0">
                <a:solidFill>
                  <a:srgbClr val="7030A0"/>
                </a:solidFill>
              </a:rPr>
              <a:t>What's happening to forests in the world?</a:t>
            </a:r>
            <a:r>
              <a:rPr lang="kk-KZ" b="1" dirty="0" smtClean="0">
                <a:solidFill>
                  <a:srgbClr val="7030A0"/>
                </a:solidFill>
              </a:rPr>
              <a:t/>
            </a:r>
            <a:br>
              <a:rPr lang="kk-KZ" b="1" dirty="0" smtClean="0">
                <a:solidFill>
                  <a:srgbClr val="7030A0"/>
                </a:solidFill>
              </a:rPr>
            </a:br>
            <a:r>
              <a:rPr lang="kk-KZ" b="1" dirty="0" smtClean="0">
                <a:solidFill>
                  <a:srgbClr val="7030A0"/>
                </a:solidFill>
              </a:rPr>
              <a:t/>
            </a:r>
            <a:br>
              <a:rPr lang="kk-KZ" b="1" dirty="0" smtClean="0">
                <a:solidFill>
                  <a:srgbClr val="7030A0"/>
                </a:solidFill>
              </a:rPr>
            </a:br>
            <a:endParaRPr lang="ru-RU" b="1" dirty="0">
              <a:solidFill>
                <a:srgbClr val="7030A0"/>
              </a:solidFill>
            </a:endParaRPr>
          </a:p>
        </p:txBody>
      </p:sp>
    </p:spTree>
    <p:extLst>
      <p:ext uri="{BB962C8B-B14F-4D97-AF65-F5344CB8AC3E}">
        <p14:creationId xmlns:p14="http://schemas.microsoft.com/office/powerpoint/2010/main" val="2060055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TM03457444[[fn=Основа]]</Template>
  <TotalTime>2747</TotalTime>
  <Words>160</Words>
  <Application>Microsoft Office PowerPoint</Application>
  <PresentationFormat>Экран (4:3)</PresentationFormat>
  <Paragraphs>42</Paragraphs>
  <Slides>9</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Базис</vt:lpstr>
      <vt:lpstr>Презентация PowerPoint</vt:lpstr>
      <vt:lpstr>Презентация PowerPoint</vt:lpstr>
      <vt:lpstr>For example: Planting trees will help solve the  problem of deforestation.  1.Wasting  energy 2.Animals  facing extinction 3.Deforestation 4.Polluted  beaches.</vt:lpstr>
      <vt:lpstr>Презентация PowerPoint</vt:lpstr>
      <vt:lpstr>What should we do? </vt:lpstr>
      <vt:lpstr>Презентация PowerPoint</vt:lpstr>
      <vt:lpstr>Презентация PowerPoint</vt:lpstr>
      <vt:lpstr>Презентация PowerPoint</vt:lpstr>
      <vt:lpstr>1.What can you do every day to help the environment? 2.  What is the biggest environmental problem? 3. What should people do to care for the environment? 4. What's happening to forests in the world?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007</dc:creator>
  <cp:lastModifiedBy>007</cp:lastModifiedBy>
  <cp:revision>30</cp:revision>
  <dcterms:created xsi:type="dcterms:W3CDTF">2019-11-28T11:50:04Z</dcterms:created>
  <dcterms:modified xsi:type="dcterms:W3CDTF">2019-12-03T07:25:28Z</dcterms:modified>
</cp:coreProperties>
</file>